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Layouts/slideLayout8.xml" ContentType="application/vnd.openxmlformats-officedocument.presentationml.slideLayout+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0.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3.xml" ContentType="application/vnd.openxmlformats-officedocument.presentationml.tags+xml"/>
  <Override PartName="/ppt/tags/tag4.xml" ContentType="application/vnd.openxmlformats-officedocument.presentationml.tags+xml"/>
  <Override PartName="/ppt/tags/tag9.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10.xml" ContentType="application/vnd.openxmlformats-officedocument.presentationml.tags+xml"/>
  <Override PartName="/ppt/tags/tag7.xml" ContentType="application/vnd.openxmlformats-officedocument.presentationml.tags+xml"/>
  <Override PartName="/ppt/tags/tag12.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ppt/tags/tag11.xml" ContentType="application/vnd.openxmlformats-officedocument.presentationml.tags+xml"/>
  <Override PartName="/customXml/itemProps3.xml" ContentType="application/vnd.openxmlformats-officedocument.customXmlProperties+xml"/>
  <Override PartName="/ppt/tags/tag13.xml" ContentType="application/vnd.openxmlformats-officedocument.presentationml.tag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8.xml" ContentType="application/vnd.openxmlformats-officedocument.presentationml.tags+xml"/>
  <Override PartName="/ppt/tags/tag2.xml" ContentType="application/vnd.openxmlformats-officedocument.presentationml.tag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75" r:id="rId5"/>
  </p:sldMasterIdLst>
  <p:notesMasterIdLst>
    <p:notesMasterId r:id="rId36"/>
  </p:notesMasterIdLst>
  <p:sldIdLst>
    <p:sldId id="256" r:id="rId6"/>
    <p:sldId id="260" r:id="rId7"/>
    <p:sldId id="257" r:id="rId8"/>
    <p:sldId id="262" r:id="rId9"/>
    <p:sldId id="287" r:id="rId10"/>
    <p:sldId id="266" r:id="rId11"/>
    <p:sldId id="288" r:id="rId12"/>
    <p:sldId id="258" r:id="rId13"/>
    <p:sldId id="264" r:id="rId14"/>
    <p:sldId id="268" r:id="rId15"/>
    <p:sldId id="269" r:id="rId16"/>
    <p:sldId id="289" r:id="rId17"/>
    <p:sldId id="270" r:id="rId18"/>
    <p:sldId id="271" r:id="rId19"/>
    <p:sldId id="272" r:id="rId20"/>
    <p:sldId id="273" r:id="rId21"/>
    <p:sldId id="265" r:id="rId22"/>
    <p:sldId id="275" r:id="rId23"/>
    <p:sldId id="276" r:id="rId24"/>
    <p:sldId id="277" r:id="rId25"/>
    <p:sldId id="278" r:id="rId26"/>
    <p:sldId id="290" r:id="rId27"/>
    <p:sldId id="280" r:id="rId28"/>
    <p:sldId id="291" r:id="rId29"/>
    <p:sldId id="292" r:id="rId30"/>
    <p:sldId id="293" r:id="rId31"/>
    <p:sldId id="294" r:id="rId32"/>
    <p:sldId id="295" r:id="rId33"/>
    <p:sldId id="279" r:id="rId34"/>
    <p:sldId id="286"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mje, Heather Dc" initials="HHD" lastIdx="6" clrIdx="0">
    <p:extLst>
      <p:ext uri="{19B8F6BF-5375-455C-9EA6-DF929625EA0E}">
        <p15:presenceInfo xmlns:p15="http://schemas.microsoft.com/office/powerpoint/2012/main" userId="S-1-5-21-1417001333-343818398-1801674531-17132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65"/>
    <p:restoredTop sz="77086" autoAdjust="0"/>
  </p:normalViewPr>
  <p:slideViewPr>
    <p:cSldViewPr snapToGrid="0" snapToObjects="1">
      <p:cViewPr varScale="1">
        <p:scale>
          <a:sx n="111" d="100"/>
          <a:sy n="111" d="100"/>
        </p:scale>
        <p:origin x="170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ustomXml" Target="../customXml/item4.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10277-8B6B-4199-97F6-F52C966A3358}" type="datetimeFigureOut">
              <a:rPr lang="en-US" smtClean="0"/>
              <a:t>8/13/2020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BD93B3-AA37-44A1-A984-89505DF47AB2}" type="slidenum">
              <a:rPr lang="en-US" smtClean="0"/>
              <a:t>‹#›</a:t>
            </a:fld>
            <a:endParaRPr lang="en-US"/>
          </a:p>
        </p:txBody>
      </p:sp>
    </p:spTree>
    <p:extLst>
      <p:ext uri="{BB962C8B-B14F-4D97-AF65-F5344CB8AC3E}">
        <p14:creationId xmlns:p14="http://schemas.microsoft.com/office/powerpoint/2010/main" val="3084178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9BD93B3-AA37-44A1-A984-89505DF47AB2}" type="slidenum">
              <a:rPr lang="en-US" smtClean="0"/>
              <a:t>4</a:t>
            </a:fld>
            <a:endParaRPr lang="en-US"/>
          </a:p>
        </p:txBody>
      </p:sp>
    </p:spTree>
    <p:extLst>
      <p:ext uri="{BB962C8B-B14F-4D97-AF65-F5344CB8AC3E}">
        <p14:creationId xmlns:p14="http://schemas.microsoft.com/office/powerpoint/2010/main" val="1881237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Note that benefits for PDF50 are &gt;50% of those for PDF </a:t>
            </a:r>
          </a:p>
          <a:p>
            <a:endParaRPr lang="en-GB" dirty="0"/>
          </a:p>
        </p:txBody>
      </p:sp>
      <p:sp>
        <p:nvSpPr>
          <p:cNvPr id="4" name="Slide Number Placeholder 3"/>
          <p:cNvSpPr>
            <a:spLocks noGrp="1"/>
          </p:cNvSpPr>
          <p:nvPr>
            <p:ph type="sldNum" sz="quarter" idx="5"/>
          </p:nvPr>
        </p:nvSpPr>
        <p:spPr/>
        <p:txBody>
          <a:bodyPr/>
          <a:lstStyle/>
          <a:p>
            <a:fld id="{B9BD93B3-AA37-44A1-A984-89505DF47AB2}" type="slidenum">
              <a:rPr lang="en-US" smtClean="0"/>
              <a:t>23</a:t>
            </a:fld>
            <a:endParaRPr lang="en-US"/>
          </a:p>
        </p:txBody>
      </p:sp>
    </p:spTree>
    <p:extLst>
      <p:ext uri="{BB962C8B-B14F-4D97-AF65-F5344CB8AC3E}">
        <p14:creationId xmlns:p14="http://schemas.microsoft.com/office/powerpoint/2010/main" val="404895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Engine-out NO</a:t>
            </a:r>
            <a:r>
              <a:rPr lang="en-US" sz="1200" kern="1200" baseline="-25000" dirty="0">
                <a:solidFill>
                  <a:schemeClr val="tx1"/>
                </a:solidFill>
                <a:effectLst/>
                <a:latin typeface="+mn-lt"/>
                <a:ea typeface="+mn-ea"/>
                <a:cs typeface="+mn-cs"/>
              </a:rPr>
              <a:t>x </a:t>
            </a:r>
            <a:r>
              <a:rPr lang="en-US" sz="1200" kern="1200" dirty="0">
                <a:solidFill>
                  <a:schemeClr val="tx1"/>
                </a:solidFill>
                <a:effectLst/>
                <a:latin typeface="+mn-lt"/>
                <a:ea typeface="+mn-ea"/>
                <a:cs typeface="+mn-cs"/>
              </a:rPr>
              <a:t>is substantially reduced across the exhaust aftertreatment system and there are statistically significant benefits in engine-out NO</a:t>
            </a:r>
            <a:r>
              <a:rPr lang="en-US" sz="1200" kern="1200" baseline="-250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for LD B5 and PDF50 versus EN590 B5, requiring less conversion efforts from the aftertreatment system, Figure 28.  It is somewhat surprising that larger engine out NOx benefits are not observed for the PDF, presuming that the lack of aromatics in the fuel is the reason for the NOx benefit in the PDF50 fuel relative to the EN590 B5.  Engine-out emissions from the low sub-cycle of the WLTC including the cold start are similar to those from the whole WLTC.</a:t>
            </a:r>
          </a:p>
          <a:p>
            <a:r>
              <a:rPr lang="en-US" sz="1200" kern="1200" dirty="0">
                <a:solidFill>
                  <a:schemeClr val="tx1"/>
                </a:solidFill>
                <a:effectLst/>
                <a:latin typeface="+mn-lt"/>
                <a:ea typeface="+mn-ea"/>
                <a:cs typeface="+mn-cs"/>
              </a:rPr>
              <a:t>Engine-out NOx from B30 and B30 + CNI is significantly higher than from LD B5, however these differences are not significant in the tailpipe emissions, meaning that these fuels may require more conversion from the aftertreatment system, which is actually achieved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Note that benefits for PDF50 are &gt;50% of those for PDF </a:t>
            </a:r>
          </a:p>
          <a:p>
            <a:endParaRPr lang="en-GB" dirty="0"/>
          </a:p>
        </p:txBody>
      </p:sp>
      <p:sp>
        <p:nvSpPr>
          <p:cNvPr id="4" name="Slide Number Placeholder 3"/>
          <p:cNvSpPr>
            <a:spLocks noGrp="1"/>
          </p:cNvSpPr>
          <p:nvPr>
            <p:ph type="sldNum" sz="quarter" idx="5"/>
          </p:nvPr>
        </p:nvSpPr>
        <p:spPr/>
        <p:txBody>
          <a:bodyPr/>
          <a:lstStyle/>
          <a:p>
            <a:fld id="{B9BD93B3-AA37-44A1-A984-89505DF47AB2}" type="slidenum">
              <a:rPr lang="en-US" smtClean="0"/>
              <a:t>24</a:t>
            </a:fld>
            <a:endParaRPr lang="en-US"/>
          </a:p>
        </p:txBody>
      </p:sp>
    </p:spTree>
    <p:extLst>
      <p:ext uri="{BB962C8B-B14F-4D97-AF65-F5344CB8AC3E}">
        <p14:creationId xmlns:p14="http://schemas.microsoft.com/office/powerpoint/2010/main" val="2768594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Tailpipe CO levels are much lower than engine-out levels due to the oxidizing activity of the exhaust aftertreatment system. Reduction of engine-out CO is evident for the PDF and PDF50 fuels relative to the EN590 B5, however this is only significant in the PDF50 results due to the relatively high variability in the engine-out data. Furthermore, there is no benefit in engine-out CO evident for the LD B5 vs EN590 B5 despite there being a significant difference in the tailpipe data. This appears to indicate that a fuel benefit manifests within the aftertreatment system to enhance the oxidation of CO, however this could be an artefact of the variability of the engine-out measurement.</a:t>
            </a:r>
          </a:p>
          <a:p>
            <a:r>
              <a:rPr lang="en-US" sz="1200" kern="1200" dirty="0">
                <a:solidFill>
                  <a:schemeClr val="tx1"/>
                </a:solidFill>
                <a:effectLst/>
                <a:latin typeface="+mn-lt"/>
                <a:ea typeface="+mn-ea"/>
                <a:cs typeface="+mn-cs"/>
              </a:rPr>
              <a:t>Engine out CO was much higher from the low sub-cycle, which includes the cold start emissions, than the whole WLTC. Tailpipe emissions were also much higher due to part of this period being before the oxidation catalyst light-off temperature being reached. Fuel effects were larger in both engi.ne-out and tailpipe CO emissions for this sub-cycle, being significantly lower for LD B5, PDF and PDF50 than for EN590 B5.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Fuel effects on HC of low density/</a:t>
            </a:r>
            <a:r>
              <a:rPr lang="en-US" sz="1200" kern="1200" dirty="0" err="1">
                <a:solidFill>
                  <a:schemeClr val="tx1"/>
                </a:solidFill>
                <a:effectLst/>
                <a:latin typeface="+mn-lt"/>
                <a:ea typeface="+mn-ea"/>
                <a:cs typeface="+mn-cs"/>
              </a:rPr>
              <a:t>aro</a:t>
            </a:r>
            <a:r>
              <a:rPr lang="en-US" sz="1200" kern="1200" dirty="0">
                <a:solidFill>
                  <a:schemeClr val="tx1"/>
                </a:solidFill>
                <a:effectLst/>
                <a:latin typeface="+mn-lt"/>
                <a:ea typeface="+mn-ea"/>
                <a:cs typeface="+mn-cs"/>
              </a:rPr>
              <a:t> appear to be larger in cold start, whereas fuel effects of oxygen appear to be larger in normal operating temperatures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Note that benefits for PDF50 are &gt;50% of those for PDF </a:t>
            </a:r>
          </a:p>
          <a:p>
            <a:endParaRPr lang="en-GB" dirty="0"/>
          </a:p>
        </p:txBody>
      </p:sp>
      <p:sp>
        <p:nvSpPr>
          <p:cNvPr id="4" name="Slide Number Placeholder 3"/>
          <p:cNvSpPr>
            <a:spLocks noGrp="1"/>
          </p:cNvSpPr>
          <p:nvPr>
            <p:ph type="sldNum" sz="quarter" idx="5"/>
          </p:nvPr>
        </p:nvSpPr>
        <p:spPr/>
        <p:txBody>
          <a:bodyPr/>
          <a:lstStyle/>
          <a:p>
            <a:fld id="{B9BD93B3-AA37-44A1-A984-89505DF47AB2}" type="slidenum">
              <a:rPr lang="en-US" smtClean="0"/>
              <a:t>25</a:t>
            </a:fld>
            <a:endParaRPr lang="en-US"/>
          </a:p>
        </p:txBody>
      </p:sp>
    </p:spTree>
    <p:extLst>
      <p:ext uri="{BB962C8B-B14F-4D97-AF65-F5344CB8AC3E}">
        <p14:creationId xmlns:p14="http://schemas.microsoft.com/office/powerpoint/2010/main" val="431810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Tailpipe HC levels are much lower than engine-out levels due to the oxidation activity of the exhaust catalysts. Reduction of engine-out HC is evident for the LD B5, PDF and PDF50 fuels relative to the EN590 B5, differences which are all statistically significant (as is the case for the tailpipe data), </a:t>
            </a:r>
          </a:p>
          <a:p>
            <a:r>
              <a:rPr lang="en-US" sz="1200" kern="1200" dirty="0">
                <a:solidFill>
                  <a:schemeClr val="tx1"/>
                </a:solidFill>
                <a:effectLst/>
                <a:latin typeface="+mn-lt"/>
                <a:ea typeface="+mn-ea"/>
                <a:cs typeface="+mn-cs"/>
              </a:rPr>
              <a:t>Engine out HC was much higher from the low sub-cycle, which includes the cold start emissions, than from the whole WLTC. Tailpipe emissions were also much higher due to part of this period being before the oxidation catalyst light-off temperature being reached. Fuel effects were larger in both engine-out and tailpipe HC emissions for this sub-cycle, being significantly lower for LD B5, PDF and PDF50 than for EN590 B5</a:t>
            </a:r>
          </a:p>
          <a:p>
            <a:r>
              <a:rPr lang="en-US" sz="1200" kern="1200" dirty="0">
                <a:solidFill>
                  <a:schemeClr val="tx1"/>
                </a:solidFill>
                <a:effectLst/>
                <a:latin typeface="+mn-lt"/>
                <a:ea typeface="+mn-ea"/>
                <a:cs typeface="+mn-cs"/>
              </a:rPr>
              <a:t>Over the whole WLTC, B30 and B30 + CNI both produced significantly lower engine-out HC than LD B5, whereas these differences were not significant in the much lower tailpipe data, Figure 36. In the WLTC low sub-cycle data only the B30 + CNI gives a significant reduction in HC versus LD B5 which is only observed in the engine-out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Fuel effects on HC of low density/</a:t>
            </a:r>
            <a:r>
              <a:rPr lang="en-US" sz="1200" kern="1200" dirty="0" err="1">
                <a:solidFill>
                  <a:schemeClr val="tx1"/>
                </a:solidFill>
                <a:effectLst/>
                <a:latin typeface="+mn-lt"/>
                <a:ea typeface="+mn-ea"/>
                <a:cs typeface="+mn-cs"/>
              </a:rPr>
              <a:t>aro</a:t>
            </a:r>
            <a:r>
              <a:rPr lang="en-US" sz="1200" kern="1200" dirty="0">
                <a:solidFill>
                  <a:schemeClr val="tx1"/>
                </a:solidFill>
                <a:effectLst/>
                <a:latin typeface="+mn-lt"/>
                <a:ea typeface="+mn-ea"/>
                <a:cs typeface="+mn-cs"/>
              </a:rPr>
              <a:t> appear to be larger in cold start, whereas fuel effects of oxygen appear to be larger in normal operating temperatures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Note that benefits for PDF50 are &gt;50% of those for PDF </a:t>
            </a:r>
          </a:p>
          <a:p>
            <a:endParaRPr lang="en-GB" dirty="0"/>
          </a:p>
        </p:txBody>
      </p:sp>
      <p:sp>
        <p:nvSpPr>
          <p:cNvPr id="4" name="Slide Number Placeholder 3"/>
          <p:cNvSpPr>
            <a:spLocks noGrp="1"/>
          </p:cNvSpPr>
          <p:nvPr>
            <p:ph type="sldNum" sz="quarter" idx="5"/>
          </p:nvPr>
        </p:nvSpPr>
        <p:spPr/>
        <p:txBody>
          <a:bodyPr/>
          <a:lstStyle/>
          <a:p>
            <a:fld id="{B9BD93B3-AA37-44A1-A984-89505DF47AB2}" type="slidenum">
              <a:rPr lang="en-US" smtClean="0"/>
              <a:t>26</a:t>
            </a:fld>
            <a:endParaRPr lang="en-US"/>
          </a:p>
        </p:txBody>
      </p:sp>
    </p:spTree>
    <p:extLst>
      <p:ext uri="{BB962C8B-B14F-4D97-AF65-F5344CB8AC3E}">
        <p14:creationId xmlns:p14="http://schemas.microsoft.com/office/powerpoint/2010/main" val="3883625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9BD93B3-AA37-44A1-A984-89505DF47AB2}" type="slidenum">
              <a:rPr lang="en-US" smtClean="0"/>
              <a:t>28</a:t>
            </a:fld>
            <a:endParaRPr lang="en-US"/>
          </a:p>
        </p:txBody>
      </p:sp>
    </p:spTree>
    <p:extLst>
      <p:ext uri="{BB962C8B-B14F-4D97-AF65-F5344CB8AC3E}">
        <p14:creationId xmlns:p14="http://schemas.microsoft.com/office/powerpoint/2010/main" val="1151881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It is possible that the high cetane number resulting from the addition of the CNI could over-advance start of combustion leading to lower thermal efficiency for vehicles calibrated to have optimal combustion phasing with fuels of cetane numbers typical in the European market, (around 51-55).  This is dependent on the calibration of the individual vehicle type and could explain why CO</a:t>
            </a:r>
            <a:r>
              <a:rPr lang="en-US" altLang="en-US" baseline="-25000" dirty="0"/>
              <a:t>2</a:t>
            </a:r>
            <a:r>
              <a:rPr lang="en-US" altLang="en-US" dirty="0"/>
              <a:t> (Figure 3) and volumetric fuel consumption (Figure 5) is higher with B30+CNI in only one of the three test vehicles.  Higher CO2 with B30 in the Euro 5 car could be due to de-optimization of fuel metering with the high oxygen-content fuel which would require higher injected fuel volumes compared to B5 fuel.</a:t>
            </a:r>
            <a:endParaRPr lang="en-GB" altLang="en-US" dirty="0"/>
          </a:p>
          <a:p>
            <a:endParaRPr lang="en-GB" dirty="0"/>
          </a:p>
        </p:txBody>
      </p:sp>
      <p:sp>
        <p:nvSpPr>
          <p:cNvPr id="4" name="Slide Number Placeholder 3"/>
          <p:cNvSpPr>
            <a:spLocks noGrp="1"/>
          </p:cNvSpPr>
          <p:nvPr>
            <p:ph type="sldNum" sz="quarter" idx="5"/>
          </p:nvPr>
        </p:nvSpPr>
        <p:spPr/>
        <p:txBody>
          <a:bodyPr/>
          <a:lstStyle/>
          <a:p>
            <a:fld id="{B9BD93B3-AA37-44A1-A984-89505DF47AB2}" type="slidenum">
              <a:rPr lang="en-US" smtClean="0"/>
              <a:t>13</a:t>
            </a:fld>
            <a:endParaRPr lang="en-US"/>
          </a:p>
        </p:txBody>
      </p:sp>
    </p:spTree>
    <p:extLst>
      <p:ext uri="{BB962C8B-B14F-4D97-AF65-F5344CB8AC3E}">
        <p14:creationId xmlns:p14="http://schemas.microsoft.com/office/powerpoint/2010/main" val="1439143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Volumetric fuel consumption calculated from the carbon balance of emissions, the fuel H/C, O/C (Oxygen/Carbon) ratios, energy content and density, was dominated by fuel volumetric energy density and was therefore higher for the low density fuels than the comparator EN590 B5 fuel.   </a:t>
            </a:r>
          </a:p>
          <a:p>
            <a:r>
              <a:rPr lang="en-US" altLang="en-US" dirty="0"/>
              <a:t>There was only one significant fuel effect on energy consumption for the low density fuels compared to the EN590 B5, which was in the Euro 6d-TEMP car with PDF which was significantly higher, Figure 6. It is postulated that this may be due to the vehicle responding to the longer injection duration required with low density fuel which has resulted in a different, less energy efficient operating region on the engine map being applied.</a:t>
            </a:r>
          </a:p>
          <a:p>
            <a:r>
              <a:rPr lang="en-US" altLang="en-US" dirty="0"/>
              <a:t>It is possible that the high cetane number resulting from the addition of the CNI could over-advance start of combustion leading to lower thermal efficiency for vehicles calibrated to have optimal combustion phasing with fuels of cetane numbers typical in the European market, (around 51-55).  This is dependent on the calibration of the individual vehicle type and could explain why CO</a:t>
            </a:r>
            <a:r>
              <a:rPr lang="en-US" altLang="en-US" baseline="-25000" dirty="0"/>
              <a:t>2</a:t>
            </a:r>
            <a:r>
              <a:rPr lang="en-US" altLang="en-US" dirty="0"/>
              <a:t> (Figure 3) and volumetric fuel consumption (Figure 5) is higher with B30+CNI in only one of the three test vehicles. </a:t>
            </a:r>
            <a:endParaRPr lang="en-GB" altLang="en-US" dirty="0"/>
          </a:p>
          <a:p>
            <a:endParaRPr lang="en-GB" dirty="0"/>
          </a:p>
        </p:txBody>
      </p:sp>
      <p:sp>
        <p:nvSpPr>
          <p:cNvPr id="4" name="Slide Number Placeholder 3"/>
          <p:cNvSpPr>
            <a:spLocks noGrp="1"/>
          </p:cNvSpPr>
          <p:nvPr>
            <p:ph type="sldNum" sz="quarter" idx="5"/>
          </p:nvPr>
        </p:nvSpPr>
        <p:spPr/>
        <p:txBody>
          <a:bodyPr/>
          <a:lstStyle/>
          <a:p>
            <a:fld id="{B9BD93B3-AA37-44A1-A984-89505DF47AB2}" type="slidenum">
              <a:rPr lang="en-US" smtClean="0"/>
              <a:t>14</a:t>
            </a:fld>
            <a:endParaRPr lang="en-US"/>
          </a:p>
        </p:txBody>
      </p:sp>
    </p:spTree>
    <p:extLst>
      <p:ext uri="{BB962C8B-B14F-4D97-AF65-F5344CB8AC3E}">
        <p14:creationId xmlns:p14="http://schemas.microsoft.com/office/powerpoint/2010/main" val="2117124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NO</a:t>
            </a:r>
            <a:r>
              <a:rPr lang="en-US" altLang="en-US" baseline="-25000" dirty="0"/>
              <a:t>x</a:t>
            </a:r>
            <a:r>
              <a:rPr lang="en-US" altLang="en-US" dirty="0"/>
              <a:t> was directionally lower for all low-density fuels in all cars compared to the EN590 B5, however none of the individual results were statistically significant at the 95% confidence limit, although LD B5 and PDF were significantly lower than the EN590 B5 at the 90% confidence level.</a:t>
            </a:r>
          </a:p>
          <a:p>
            <a:r>
              <a:rPr lang="en-US" altLang="en-US" dirty="0"/>
              <a:t>NO</a:t>
            </a:r>
            <a:r>
              <a:rPr lang="en-US" altLang="en-US" baseline="-25000" dirty="0"/>
              <a:t>x</a:t>
            </a:r>
            <a:r>
              <a:rPr lang="en-US" altLang="en-US" dirty="0"/>
              <a:t> was significantly higher with B30 fuel and with B30 + CNI than with LD B5 in the Euro 5 car which emitted high absolute NO</a:t>
            </a:r>
            <a:r>
              <a:rPr lang="en-US" altLang="en-US" baseline="-25000" dirty="0"/>
              <a:t>x</a:t>
            </a:r>
            <a:r>
              <a:rPr lang="en-US" altLang="en-US" dirty="0"/>
              <a:t> levels and is not fitted with catalytic NOx exhaust aftertreatment. NO</a:t>
            </a:r>
            <a:r>
              <a:rPr lang="en-US" altLang="en-US" baseline="-25000" dirty="0"/>
              <a:t>x</a:t>
            </a:r>
            <a:r>
              <a:rPr lang="en-US" altLang="en-US" dirty="0"/>
              <a:t> differences were not significant between the LD B5 and B30 fuels in the Euro 6 cars. The addition of CNI to B30 did not reduce the NO</a:t>
            </a:r>
            <a:r>
              <a:rPr lang="en-US" altLang="en-US" baseline="-25000" dirty="0"/>
              <a:t>x</a:t>
            </a:r>
            <a:r>
              <a:rPr lang="en-US" altLang="en-US" dirty="0"/>
              <a:t> values in any car, Figure 9.  Traditionally, the addition of CNI may have been expected to reduce the NOx increase sometimes observed with the use of high FAME fuel concentrations. The explanation why this is not observed here may be twofold.  Firstly there is the direct nitrogen contribution of the CNI which could contribute to NOx and secondly, modern diesel vehicles systematically employ multiple injection strategies to control the auto-ignition delay with pilot injections and may be less sensitive to CN for the control of the premixed flame; hence less sensitive to CNI for NOx emissions reduction.</a:t>
            </a:r>
            <a:endParaRPr lang="en-GB" altLang="en-US" dirty="0"/>
          </a:p>
          <a:p>
            <a:endParaRPr lang="en-GB" dirty="0"/>
          </a:p>
        </p:txBody>
      </p:sp>
      <p:sp>
        <p:nvSpPr>
          <p:cNvPr id="4" name="Slide Number Placeholder 3"/>
          <p:cNvSpPr>
            <a:spLocks noGrp="1"/>
          </p:cNvSpPr>
          <p:nvPr>
            <p:ph type="sldNum" sz="quarter" idx="5"/>
          </p:nvPr>
        </p:nvSpPr>
        <p:spPr/>
        <p:txBody>
          <a:bodyPr/>
          <a:lstStyle/>
          <a:p>
            <a:fld id="{B9BD93B3-AA37-44A1-A984-89505DF47AB2}" type="slidenum">
              <a:rPr lang="en-US" smtClean="0"/>
              <a:t>15</a:t>
            </a:fld>
            <a:endParaRPr lang="en-US"/>
          </a:p>
        </p:txBody>
      </p:sp>
    </p:spTree>
    <p:extLst>
      <p:ext uri="{BB962C8B-B14F-4D97-AF65-F5344CB8AC3E}">
        <p14:creationId xmlns:p14="http://schemas.microsoft.com/office/powerpoint/2010/main" val="2417539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B30 + CNI fuel produced higher PN than the comparator LD B5 fuel in the Euro 6d-TEMP car in all size ranges and both measurement methodologies, however this was based on a single valid test with the B30 + CNI fuel, Figures 12-13. The difference between LD B5 and B30 + CNI was smaller in the &gt;10nm range than in the &gt;23nm range, therefore the extended PN measuring size range would not lead to a worsening effect on PN of this fuel</a:t>
            </a:r>
            <a:endParaRPr lang="en-GB" altLang="en-US" dirty="0"/>
          </a:p>
          <a:p>
            <a:endParaRPr lang="en-GB" dirty="0"/>
          </a:p>
        </p:txBody>
      </p:sp>
      <p:sp>
        <p:nvSpPr>
          <p:cNvPr id="4" name="Slide Number Placeholder 3"/>
          <p:cNvSpPr>
            <a:spLocks noGrp="1"/>
          </p:cNvSpPr>
          <p:nvPr>
            <p:ph type="sldNum" sz="quarter" idx="5"/>
          </p:nvPr>
        </p:nvSpPr>
        <p:spPr/>
        <p:txBody>
          <a:bodyPr/>
          <a:lstStyle/>
          <a:p>
            <a:fld id="{B9BD93B3-AA37-44A1-A984-89505DF47AB2}" type="slidenum">
              <a:rPr lang="en-US" smtClean="0"/>
              <a:t>16</a:t>
            </a:fld>
            <a:endParaRPr lang="en-US"/>
          </a:p>
        </p:txBody>
      </p:sp>
    </p:spTree>
    <p:extLst>
      <p:ext uri="{BB962C8B-B14F-4D97-AF65-F5344CB8AC3E}">
        <p14:creationId xmlns:p14="http://schemas.microsoft.com/office/powerpoint/2010/main" val="4224813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CO over the WLTC was much higher than the Euro 5/6 limit in the Euro 5 car in all cases and it is postulated that this is due to low catalyst volume, or precious metal loading to deal with the CO instead of a difference due to the use of the WLTC instead of the NEDC over which the car would have been certified. CO was around an order of magnitude below the Euro 5/6 limit from the Euro 6b and Euro 6d-TEMP cars.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Note that benefits for PDF50 are &gt;50% of those for PDF </a:t>
            </a:r>
          </a:p>
          <a:p>
            <a:endParaRPr lang="en-GB" dirty="0"/>
          </a:p>
        </p:txBody>
      </p:sp>
      <p:sp>
        <p:nvSpPr>
          <p:cNvPr id="4" name="Slide Number Placeholder 3"/>
          <p:cNvSpPr>
            <a:spLocks noGrp="1"/>
          </p:cNvSpPr>
          <p:nvPr>
            <p:ph type="sldNum" sz="quarter" idx="5"/>
          </p:nvPr>
        </p:nvSpPr>
        <p:spPr/>
        <p:txBody>
          <a:bodyPr/>
          <a:lstStyle/>
          <a:p>
            <a:fld id="{B9BD93B3-AA37-44A1-A984-89505DF47AB2}" type="slidenum">
              <a:rPr lang="en-US" smtClean="0"/>
              <a:t>17</a:t>
            </a:fld>
            <a:endParaRPr lang="en-US"/>
          </a:p>
        </p:txBody>
      </p:sp>
    </p:spTree>
    <p:extLst>
      <p:ext uri="{BB962C8B-B14F-4D97-AF65-F5344CB8AC3E}">
        <p14:creationId xmlns:p14="http://schemas.microsoft.com/office/powerpoint/2010/main" val="230410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Note that benefits for PDF50 are &gt;50% of those for PDF </a:t>
            </a:r>
          </a:p>
          <a:p>
            <a:endParaRPr lang="en-GB" dirty="0"/>
          </a:p>
        </p:txBody>
      </p:sp>
      <p:sp>
        <p:nvSpPr>
          <p:cNvPr id="4" name="Slide Number Placeholder 3"/>
          <p:cNvSpPr>
            <a:spLocks noGrp="1"/>
          </p:cNvSpPr>
          <p:nvPr>
            <p:ph type="sldNum" sz="quarter" idx="5"/>
          </p:nvPr>
        </p:nvSpPr>
        <p:spPr/>
        <p:txBody>
          <a:bodyPr/>
          <a:lstStyle/>
          <a:p>
            <a:fld id="{B9BD93B3-AA37-44A1-A984-89505DF47AB2}" type="slidenum">
              <a:rPr lang="en-US" smtClean="0"/>
              <a:t>18</a:t>
            </a:fld>
            <a:endParaRPr lang="en-US"/>
          </a:p>
        </p:txBody>
      </p:sp>
    </p:spTree>
    <p:extLst>
      <p:ext uri="{BB962C8B-B14F-4D97-AF65-F5344CB8AC3E}">
        <p14:creationId xmlns:p14="http://schemas.microsoft.com/office/powerpoint/2010/main" val="221364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Note that benefits for PDF50 are &gt;50% of those for PDF </a:t>
            </a:r>
          </a:p>
          <a:p>
            <a:endParaRPr lang="en-GB" dirty="0"/>
          </a:p>
        </p:txBody>
      </p:sp>
      <p:sp>
        <p:nvSpPr>
          <p:cNvPr id="4" name="Slide Number Placeholder 3"/>
          <p:cNvSpPr>
            <a:spLocks noGrp="1"/>
          </p:cNvSpPr>
          <p:nvPr>
            <p:ph type="sldNum" sz="quarter" idx="5"/>
          </p:nvPr>
        </p:nvSpPr>
        <p:spPr/>
        <p:txBody>
          <a:bodyPr/>
          <a:lstStyle/>
          <a:p>
            <a:fld id="{B9BD93B3-AA37-44A1-A984-89505DF47AB2}" type="slidenum">
              <a:rPr lang="en-US" smtClean="0"/>
              <a:t>20</a:t>
            </a:fld>
            <a:endParaRPr lang="en-US"/>
          </a:p>
        </p:txBody>
      </p:sp>
    </p:spTree>
    <p:extLst>
      <p:ext uri="{BB962C8B-B14F-4D97-AF65-F5344CB8AC3E}">
        <p14:creationId xmlns:p14="http://schemas.microsoft.com/office/powerpoint/2010/main" val="2301731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Note that benefits for PDF50 are &gt;50% of those for PDF </a:t>
            </a:r>
          </a:p>
          <a:p>
            <a:endParaRPr lang="en-GB" dirty="0"/>
          </a:p>
        </p:txBody>
      </p:sp>
      <p:sp>
        <p:nvSpPr>
          <p:cNvPr id="4" name="Slide Number Placeholder 3"/>
          <p:cNvSpPr>
            <a:spLocks noGrp="1"/>
          </p:cNvSpPr>
          <p:nvPr>
            <p:ph type="sldNum" sz="quarter" idx="5"/>
          </p:nvPr>
        </p:nvSpPr>
        <p:spPr/>
        <p:txBody>
          <a:bodyPr/>
          <a:lstStyle/>
          <a:p>
            <a:fld id="{B9BD93B3-AA37-44A1-A984-89505DF47AB2}" type="slidenum">
              <a:rPr lang="en-US" smtClean="0"/>
              <a:t>21</a:t>
            </a:fld>
            <a:endParaRPr lang="en-US"/>
          </a:p>
        </p:txBody>
      </p:sp>
    </p:spTree>
    <p:extLst>
      <p:ext uri="{BB962C8B-B14F-4D97-AF65-F5344CB8AC3E}">
        <p14:creationId xmlns:p14="http://schemas.microsoft.com/office/powerpoint/2010/main" val="4144466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01075" y="2724151"/>
            <a:ext cx="5926873" cy="1015936"/>
          </a:xfrm>
          <a:prstGeom prst="rect">
            <a:avLst/>
          </a:prstGeom>
        </p:spPr>
        <p:txBody>
          <a:bodyPr anchor="b">
            <a:normAutofit/>
          </a:bodyPr>
          <a:lstStyle>
            <a:lvl1pPr algn="l">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2301075" y="3868616"/>
            <a:ext cx="5926873" cy="1274884"/>
          </a:xfrm>
          <a:prstGeom prst="rect">
            <a:avLst/>
          </a:prstGeom>
        </p:spPr>
        <p:txBody>
          <a:bodyPr>
            <a:normAutofit/>
          </a:bodyPr>
          <a:lstStyle>
            <a:lvl1pPr marL="0" indent="0" algn="l">
              <a:buNone/>
              <a:defRPr sz="23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a:extLst>
              <a:ext uri="{FF2B5EF4-FFF2-40B4-BE49-F238E27FC236}">
                <a16:creationId xmlns:a16="http://schemas.microsoft.com/office/drawing/2014/main" id="{35A1591A-FDEB-2B47-B0D5-63E9BC3C7A68}"/>
              </a:ext>
            </a:extLst>
          </p:cNvPr>
          <p:cNvSpPr>
            <a:spLocks noGrp="1"/>
          </p:cNvSpPr>
          <p:nvPr>
            <p:ph type="pic" sz="quarter" idx="10" hasCustomPrompt="1"/>
          </p:nvPr>
        </p:nvSpPr>
        <p:spPr>
          <a:xfrm>
            <a:off x="0" y="438150"/>
            <a:ext cx="9144000" cy="2286000"/>
          </a:xfrm>
          <a:prstGeom prst="rect">
            <a:avLst/>
          </a:prstGeom>
        </p:spPr>
        <p:txBody>
          <a:bodyPr/>
          <a:lstStyle>
            <a:lvl1pPr marL="0" indent="0" algn="ctr">
              <a:buNone/>
              <a:defRPr/>
            </a:lvl1pPr>
          </a:lstStyle>
          <a:p>
            <a:r>
              <a:rPr lang="en-US" dirty="0"/>
              <a:t>Click on icon to insert the 1200x300 event banner jpg</a:t>
            </a:r>
          </a:p>
        </p:txBody>
      </p:sp>
      <p:sp>
        <p:nvSpPr>
          <p:cNvPr id="9" name="Picture Placeholder 8">
            <a:extLst>
              <a:ext uri="{FF2B5EF4-FFF2-40B4-BE49-F238E27FC236}">
                <a16:creationId xmlns:a16="http://schemas.microsoft.com/office/drawing/2014/main" id="{6A628B42-8455-CB41-8130-60D681F7ABC0}"/>
              </a:ext>
            </a:extLst>
          </p:cNvPr>
          <p:cNvSpPr>
            <a:spLocks noGrp="1"/>
          </p:cNvSpPr>
          <p:nvPr>
            <p:ph type="pic" sz="quarter" idx="11"/>
          </p:nvPr>
        </p:nvSpPr>
        <p:spPr>
          <a:xfrm>
            <a:off x="7597775" y="4140200"/>
            <a:ext cx="1263650" cy="774700"/>
          </a:xfrm>
          <a:prstGeom prst="rect">
            <a:avLst/>
          </a:prstGeom>
        </p:spPr>
        <p:txBody>
          <a:bodyPr/>
          <a:lstStyle/>
          <a:p>
            <a:endParaRPr lang="en-US" dirty="0"/>
          </a:p>
        </p:txBody>
      </p:sp>
    </p:spTree>
    <p:extLst>
      <p:ext uri="{BB962C8B-B14F-4D97-AF65-F5344CB8AC3E}">
        <p14:creationId xmlns:p14="http://schemas.microsoft.com/office/powerpoint/2010/main" val="1592274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BD255-A21A-451D-AB1B-548A5FAFB054}"/>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626807B-5710-4AA8-AC91-54C0644737F6}"/>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DE6DC36-D569-45E6-BBCD-3C6AB8E37556}"/>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57CF93-BA94-4789-B1EA-B70511BD6191}"/>
              </a:ext>
            </a:extLst>
          </p:cNvPr>
          <p:cNvSpPr>
            <a:spLocks noGrp="1"/>
          </p:cNvSpPr>
          <p:nvPr>
            <p:ph type="dt" sz="half" idx="10"/>
          </p:nvPr>
        </p:nvSpPr>
        <p:spPr/>
        <p:txBody>
          <a:bodyPr/>
          <a:lstStyle/>
          <a:p>
            <a:fld id="{7A6477A0-E52A-4753-92B4-84BE97137D1C}" type="datetimeFigureOut">
              <a:rPr lang="en-GB" smtClean="0"/>
              <a:t>13/08/2020</a:t>
            </a:fld>
            <a:endParaRPr lang="en-GB"/>
          </a:p>
        </p:txBody>
      </p:sp>
      <p:sp>
        <p:nvSpPr>
          <p:cNvPr id="6" name="Footer Placeholder 5">
            <a:extLst>
              <a:ext uri="{FF2B5EF4-FFF2-40B4-BE49-F238E27FC236}">
                <a16:creationId xmlns:a16="http://schemas.microsoft.com/office/drawing/2014/main" id="{D350518B-2759-4541-9089-03CDF4F1F3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BD15A0-C2E0-470D-B23B-10B9547CA4F7}"/>
              </a:ext>
            </a:extLst>
          </p:cNvPr>
          <p:cNvSpPr>
            <a:spLocks noGrp="1"/>
          </p:cNvSpPr>
          <p:nvPr>
            <p:ph type="sldNum" sz="quarter" idx="12"/>
          </p:nvPr>
        </p:nvSpPr>
        <p:spPr/>
        <p:txBody>
          <a:bodyPr/>
          <a:lstStyle/>
          <a:p>
            <a:fld id="{385E4EAE-B0AC-44B6-9B65-4E94122AF97E}" type="slidenum">
              <a:rPr lang="en-GB" smtClean="0"/>
              <a:t>‹#›</a:t>
            </a:fld>
            <a:endParaRPr lang="en-GB"/>
          </a:p>
        </p:txBody>
      </p:sp>
    </p:spTree>
    <p:extLst>
      <p:ext uri="{BB962C8B-B14F-4D97-AF65-F5344CB8AC3E}">
        <p14:creationId xmlns:p14="http://schemas.microsoft.com/office/powerpoint/2010/main" val="3649549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16A04-A58A-4FB4-95F4-853F4F06B31A}"/>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3372AF7-FEC1-4BBD-B30E-F3A0C450956B}"/>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68FE6F6-9098-4BBA-931A-FED0297E1DEE}"/>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33230C-6DE6-4F3E-95A4-8FBEDE90DC55}"/>
              </a:ext>
            </a:extLst>
          </p:cNvPr>
          <p:cNvSpPr>
            <a:spLocks noGrp="1"/>
          </p:cNvSpPr>
          <p:nvPr>
            <p:ph type="dt" sz="half" idx="10"/>
          </p:nvPr>
        </p:nvSpPr>
        <p:spPr/>
        <p:txBody>
          <a:bodyPr/>
          <a:lstStyle/>
          <a:p>
            <a:fld id="{7A6477A0-E52A-4753-92B4-84BE97137D1C}" type="datetimeFigureOut">
              <a:rPr lang="en-GB" smtClean="0"/>
              <a:t>13/08/2020</a:t>
            </a:fld>
            <a:endParaRPr lang="en-GB"/>
          </a:p>
        </p:txBody>
      </p:sp>
      <p:sp>
        <p:nvSpPr>
          <p:cNvPr id="6" name="Footer Placeholder 5">
            <a:extLst>
              <a:ext uri="{FF2B5EF4-FFF2-40B4-BE49-F238E27FC236}">
                <a16:creationId xmlns:a16="http://schemas.microsoft.com/office/drawing/2014/main" id="{C5198013-9FF8-478B-A226-2C79B73566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24F044-5032-45EC-97CA-A0541C16034C}"/>
              </a:ext>
            </a:extLst>
          </p:cNvPr>
          <p:cNvSpPr>
            <a:spLocks noGrp="1"/>
          </p:cNvSpPr>
          <p:nvPr>
            <p:ph type="sldNum" sz="quarter" idx="12"/>
          </p:nvPr>
        </p:nvSpPr>
        <p:spPr/>
        <p:txBody>
          <a:bodyPr/>
          <a:lstStyle/>
          <a:p>
            <a:fld id="{385E4EAE-B0AC-44B6-9B65-4E94122AF97E}" type="slidenum">
              <a:rPr lang="en-GB" smtClean="0"/>
              <a:t>‹#›</a:t>
            </a:fld>
            <a:endParaRPr lang="en-GB"/>
          </a:p>
        </p:txBody>
      </p:sp>
    </p:spTree>
    <p:extLst>
      <p:ext uri="{BB962C8B-B14F-4D97-AF65-F5344CB8AC3E}">
        <p14:creationId xmlns:p14="http://schemas.microsoft.com/office/powerpoint/2010/main" val="1353508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328E8-ACAC-4BCB-9024-895D11CCDB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40FB1E-D775-4A57-8310-7FC5A90E98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F6AF6B-B323-43F7-97F6-98A180E573F2}"/>
              </a:ext>
            </a:extLst>
          </p:cNvPr>
          <p:cNvSpPr>
            <a:spLocks noGrp="1"/>
          </p:cNvSpPr>
          <p:nvPr>
            <p:ph type="dt" sz="half" idx="10"/>
          </p:nvPr>
        </p:nvSpPr>
        <p:spPr/>
        <p:txBody>
          <a:bodyPr/>
          <a:lstStyle/>
          <a:p>
            <a:fld id="{7A6477A0-E52A-4753-92B4-84BE97137D1C}" type="datetimeFigureOut">
              <a:rPr lang="en-GB" smtClean="0"/>
              <a:t>13/08/2020</a:t>
            </a:fld>
            <a:endParaRPr lang="en-GB"/>
          </a:p>
        </p:txBody>
      </p:sp>
      <p:sp>
        <p:nvSpPr>
          <p:cNvPr id="5" name="Footer Placeholder 4">
            <a:extLst>
              <a:ext uri="{FF2B5EF4-FFF2-40B4-BE49-F238E27FC236}">
                <a16:creationId xmlns:a16="http://schemas.microsoft.com/office/drawing/2014/main" id="{52800BEF-3D72-43FF-A076-0CC1F5A8A2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3555F2-7D19-42C8-BFF8-83C32A77F92F}"/>
              </a:ext>
            </a:extLst>
          </p:cNvPr>
          <p:cNvSpPr>
            <a:spLocks noGrp="1"/>
          </p:cNvSpPr>
          <p:nvPr>
            <p:ph type="sldNum" sz="quarter" idx="12"/>
          </p:nvPr>
        </p:nvSpPr>
        <p:spPr/>
        <p:txBody>
          <a:bodyPr/>
          <a:lstStyle/>
          <a:p>
            <a:fld id="{385E4EAE-B0AC-44B6-9B65-4E94122AF97E}" type="slidenum">
              <a:rPr lang="en-GB" smtClean="0"/>
              <a:t>‹#›</a:t>
            </a:fld>
            <a:endParaRPr lang="en-GB"/>
          </a:p>
        </p:txBody>
      </p:sp>
    </p:spTree>
    <p:extLst>
      <p:ext uri="{BB962C8B-B14F-4D97-AF65-F5344CB8AC3E}">
        <p14:creationId xmlns:p14="http://schemas.microsoft.com/office/powerpoint/2010/main" val="2033190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0DB434-2776-4DC8-9993-E8FB10E6FAC4}"/>
              </a:ext>
            </a:extLst>
          </p:cNvPr>
          <p:cNvSpPr>
            <a:spLocks noGrp="1"/>
          </p:cNvSpPr>
          <p:nvPr>
            <p:ph type="title" orient="vert"/>
          </p:nvPr>
        </p:nvSpPr>
        <p:spPr>
          <a:xfrm>
            <a:off x="6543675" y="274638"/>
            <a:ext cx="1971675" cy="435768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7A1FF0-8BA5-4C31-8A3F-029C20E3DD6E}"/>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B9A975-E59C-4593-B9E6-EE6D357E528F}"/>
              </a:ext>
            </a:extLst>
          </p:cNvPr>
          <p:cNvSpPr>
            <a:spLocks noGrp="1"/>
          </p:cNvSpPr>
          <p:nvPr>
            <p:ph type="dt" sz="half" idx="10"/>
          </p:nvPr>
        </p:nvSpPr>
        <p:spPr/>
        <p:txBody>
          <a:bodyPr/>
          <a:lstStyle/>
          <a:p>
            <a:fld id="{7A6477A0-E52A-4753-92B4-84BE97137D1C}" type="datetimeFigureOut">
              <a:rPr lang="en-GB" smtClean="0"/>
              <a:t>13/08/2020</a:t>
            </a:fld>
            <a:endParaRPr lang="en-GB"/>
          </a:p>
        </p:txBody>
      </p:sp>
      <p:sp>
        <p:nvSpPr>
          <p:cNvPr id="5" name="Footer Placeholder 4">
            <a:extLst>
              <a:ext uri="{FF2B5EF4-FFF2-40B4-BE49-F238E27FC236}">
                <a16:creationId xmlns:a16="http://schemas.microsoft.com/office/drawing/2014/main" id="{A1C9BE98-9C1C-44E2-BD96-D433A47442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897B4A-1453-41C9-86DE-9ABA83BEE345}"/>
              </a:ext>
            </a:extLst>
          </p:cNvPr>
          <p:cNvSpPr>
            <a:spLocks noGrp="1"/>
          </p:cNvSpPr>
          <p:nvPr>
            <p:ph type="sldNum" sz="quarter" idx="12"/>
          </p:nvPr>
        </p:nvSpPr>
        <p:spPr/>
        <p:txBody>
          <a:bodyPr/>
          <a:lstStyle/>
          <a:p>
            <a:fld id="{385E4EAE-B0AC-44B6-9B65-4E94122AF97E}" type="slidenum">
              <a:rPr lang="en-GB" smtClean="0"/>
              <a:t>‹#›</a:t>
            </a:fld>
            <a:endParaRPr lang="en-GB"/>
          </a:p>
        </p:txBody>
      </p:sp>
    </p:spTree>
    <p:extLst>
      <p:ext uri="{BB962C8B-B14F-4D97-AF65-F5344CB8AC3E}">
        <p14:creationId xmlns:p14="http://schemas.microsoft.com/office/powerpoint/2010/main" val="2446765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0999" y="273845"/>
            <a:ext cx="8369807" cy="402410"/>
          </a:xfrm>
          <a:prstGeom prst="rect">
            <a:avLst/>
          </a:prstGeom>
        </p:spPr>
        <p:txBody>
          <a:bodyPr>
            <a:normAutofit/>
          </a:bodyPr>
          <a:lstStyle>
            <a:lvl1pPr algn="l">
              <a:defRPr sz="1800" b="1">
                <a:latin typeface="Arial" panose="020B0604020202020204" pitchFamily="34" charset="0"/>
                <a:cs typeface="Arial" panose="020B0604020202020204" pitchFamily="34" charset="0"/>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8A7ED680-4E24-5E42-813F-8D69D70754C3}"/>
              </a:ext>
            </a:extLst>
          </p:cNvPr>
          <p:cNvCxnSpPr>
            <a:cxnSpLocks/>
          </p:cNvCxnSpPr>
          <p:nvPr userDrawn="1"/>
        </p:nvCxnSpPr>
        <p:spPr>
          <a:xfrm>
            <a:off x="381000" y="742950"/>
            <a:ext cx="83698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CC6C976-D184-464C-9064-1C7F44A31227}"/>
              </a:ext>
            </a:extLst>
          </p:cNvPr>
          <p:cNvSpPr/>
          <p:nvPr userDrawn="1"/>
        </p:nvSpPr>
        <p:spPr>
          <a:xfrm>
            <a:off x="271811" y="4692923"/>
            <a:ext cx="2057400" cy="338554"/>
          </a:xfrm>
          <a:prstGeom prst="rect">
            <a:avLst/>
          </a:prstGeom>
        </p:spPr>
        <p:txBody>
          <a:bodyPr wrap="square">
            <a:spAutoFit/>
          </a:bodyPr>
          <a:lstStyle/>
          <a:p>
            <a:r>
              <a:rPr lang="en-US" sz="800" b="1" dirty="0">
                <a:latin typeface="Arial" panose="020B0604020202020204" pitchFamily="34" charset="0"/>
                <a:cs typeface="Arial" panose="020B0604020202020204" pitchFamily="34" charset="0"/>
              </a:rPr>
              <a:t>SAE International®</a:t>
            </a:r>
          </a:p>
          <a:p>
            <a:r>
              <a:rPr lang="en-US" sz="800" dirty="0">
                <a:latin typeface="Arial" panose="020B0604020202020204" pitchFamily="34" charset="0"/>
                <a:cs typeface="Arial" panose="020B0604020202020204" pitchFamily="34" charset="0"/>
              </a:rPr>
              <a:t>Powertrains, Fuels &amp; Lubricants Meeting</a:t>
            </a:r>
          </a:p>
        </p:txBody>
      </p:sp>
      <p:sp>
        <p:nvSpPr>
          <p:cNvPr id="21" name="Rectangle 20">
            <a:extLst>
              <a:ext uri="{FF2B5EF4-FFF2-40B4-BE49-F238E27FC236}">
                <a16:creationId xmlns:a16="http://schemas.microsoft.com/office/drawing/2014/main" id="{7D8F6B80-AC3E-1349-9B74-9F5DB2D51B95}"/>
              </a:ext>
            </a:extLst>
          </p:cNvPr>
          <p:cNvSpPr/>
          <p:nvPr userDrawn="1"/>
        </p:nvSpPr>
        <p:spPr>
          <a:xfrm>
            <a:off x="3028950" y="4797910"/>
            <a:ext cx="3086100" cy="215444"/>
          </a:xfrm>
          <a:prstGeom prst="rect">
            <a:avLst/>
          </a:prstGeom>
        </p:spPr>
        <p:txBody>
          <a:bodyPr wrap="square">
            <a:spAutoFit/>
          </a:bodyPr>
          <a:lstStyle/>
          <a:p>
            <a:pPr algn="ctr"/>
            <a:r>
              <a:rPr lang="en-US" sz="800" dirty="0">
                <a:latin typeface="Arial" panose="020B0604020202020204" pitchFamily="34" charset="0"/>
                <a:cs typeface="Arial" panose="020B0604020202020204" pitchFamily="34" charset="0"/>
              </a:rPr>
              <a:t>Paper # SAE 2020-01-2147</a:t>
            </a:r>
          </a:p>
        </p:txBody>
      </p:sp>
      <p:sp>
        <p:nvSpPr>
          <p:cNvPr id="23" name="Rectangle 22">
            <a:extLst>
              <a:ext uri="{FF2B5EF4-FFF2-40B4-BE49-F238E27FC236}">
                <a16:creationId xmlns:a16="http://schemas.microsoft.com/office/drawing/2014/main" id="{4142FE0B-CA9C-6D4A-AA86-A90F58A9FAEA}"/>
              </a:ext>
            </a:extLst>
          </p:cNvPr>
          <p:cNvSpPr/>
          <p:nvPr userDrawn="1"/>
        </p:nvSpPr>
        <p:spPr>
          <a:xfrm>
            <a:off x="6886096" y="4797907"/>
            <a:ext cx="1963790" cy="215444"/>
          </a:xfrm>
          <a:prstGeom prst="rect">
            <a:avLst/>
          </a:prstGeom>
        </p:spPr>
        <p:txBody>
          <a:bodyPr wrap="square">
            <a:spAutoFit/>
          </a:bodyPr>
          <a:lstStyle/>
          <a:p>
            <a:pPr algn="r"/>
            <a:fld id="{8D8A4392-6EB1-D247-92EE-538B37AF4DD6}" type="slidenum">
              <a:rPr lang="en-US" sz="800" smtClean="0"/>
              <a:pPr algn="r"/>
              <a:t>‹#›</a:t>
            </a:fld>
            <a:endParaRPr lang="en-US" sz="800" dirty="0">
              <a:latin typeface="Arial" panose="020B0604020202020204" pitchFamily="34" charset="0"/>
              <a:cs typeface="Arial" panose="020B0604020202020204" pitchFamily="34" charset="0"/>
            </a:endParaRPr>
          </a:p>
        </p:txBody>
      </p:sp>
      <p:sp>
        <p:nvSpPr>
          <p:cNvPr id="29" name="Picture Placeholder 27">
            <a:extLst>
              <a:ext uri="{FF2B5EF4-FFF2-40B4-BE49-F238E27FC236}">
                <a16:creationId xmlns:a16="http://schemas.microsoft.com/office/drawing/2014/main" id="{F587ECC2-BEA7-CE45-BA8A-9F3D79FAC615}"/>
              </a:ext>
            </a:extLst>
          </p:cNvPr>
          <p:cNvSpPr>
            <a:spLocks noGrp="1"/>
          </p:cNvSpPr>
          <p:nvPr>
            <p:ph type="pic" sz="quarter" idx="12" hasCustomPrompt="1"/>
          </p:nvPr>
        </p:nvSpPr>
        <p:spPr>
          <a:xfrm>
            <a:off x="381000" y="931915"/>
            <a:ext cx="8382000" cy="3694313"/>
          </a:xfrm>
          <a:prstGeom prst="rect">
            <a:avLst/>
          </a:prstGeom>
        </p:spPr>
        <p:txBody>
          <a:bodyPr/>
          <a:lstStyle/>
          <a:p>
            <a:pPr lvl="0"/>
            <a:r>
              <a:rPr lang="en-US" dirty="0"/>
              <a:t>Click to edit Master text styles or click on icon to add picture</a:t>
            </a:r>
          </a:p>
          <a:p>
            <a:pPr lvl="1"/>
            <a:r>
              <a:rPr lang="en-US" dirty="0"/>
              <a:t>Second level</a:t>
            </a:r>
          </a:p>
          <a:p>
            <a:pPr lvl="2"/>
            <a:r>
              <a:rPr lang="en-US" dirty="0"/>
              <a:t>Third level</a:t>
            </a:r>
          </a:p>
          <a:p>
            <a:pPr lvl="3"/>
            <a:r>
              <a:rPr lang="en-US" dirty="0"/>
              <a:t>Fourth level</a:t>
            </a:r>
          </a:p>
          <a:p>
            <a:pPr lvl="4"/>
            <a:r>
              <a:rPr lang="en-US" dirty="0"/>
              <a:t>Fifth level</a:t>
            </a:r>
          </a:p>
          <a:p>
            <a:endParaRPr lang="en-US" dirty="0"/>
          </a:p>
        </p:txBody>
      </p:sp>
    </p:spTree>
    <p:extLst>
      <p:ext uri="{BB962C8B-B14F-4D97-AF65-F5344CB8AC3E}">
        <p14:creationId xmlns:p14="http://schemas.microsoft.com/office/powerpoint/2010/main" val="2890821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7933-0917-4895-A2B5-466874BB705F}"/>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157AE71-16B8-474A-BDA7-E619AFF069A9}"/>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0112F1B-6F3B-472D-8413-8F2266350ACF}"/>
              </a:ext>
            </a:extLst>
          </p:cNvPr>
          <p:cNvSpPr>
            <a:spLocks noGrp="1"/>
          </p:cNvSpPr>
          <p:nvPr>
            <p:ph type="dt" sz="half" idx="10"/>
          </p:nvPr>
        </p:nvSpPr>
        <p:spPr/>
        <p:txBody>
          <a:bodyPr/>
          <a:lstStyle/>
          <a:p>
            <a:fld id="{7A6477A0-E52A-4753-92B4-84BE97137D1C}" type="datetimeFigureOut">
              <a:rPr lang="en-GB" smtClean="0"/>
              <a:t>13/08/2020</a:t>
            </a:fld>
            <a:endParaRPr lang="en-GB"/>
          </a:p>
        </p:txBody>
      </p:sp>
      <p:sp>
        <p:nvSpPr>
          <p:cNvPr id="5" name="Footer Placeholder 4">
            <a:extLst>
              <a:ext uri="{FF2B5EF4-FFF2-40B4-BE49-F238E27FC236}">
                <a16:creationId xmlns:a16="http://schemas.microsoft.com/office/drawing/2014/main" id="{2CAF614E-CD2E-49BB-95E1-B2FC3EB238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4057FC-C0B1-4C56-BA36-1785BBE7D97A}"/>
              </a:ext>
            </a:extLst>
          </p:cNvPr>
          <p:cNvSpPr>
            <a:spLocks noGrp="1"/>
          </p:cNvSpPr>
          <p:nvPr>
            <p:ph type="sldNum" sz="quarter" idx="12"/>
          </p:nvPr>
        </p:nvSpPr>
        <p:spPr/>
        <p:txBody>
          <a:bodyPr/>
          <a:lstStyle/>
          <a:p>
            <a:fld id="{385E4EAE-B0AC-44B6-9B65-4E94122AF97E}" type="slidenum">
              <a:rPr lang="en-GB" smtClean="0"/>
              <a:t>‹#›</a:t>
            </a:fld>
            <a:endParaRPr lang="en-GB"/>
          </a:p>
        </p:txBody>
      </p:sp>
    </p:spTree>
    <p:extLst>
      <p:ext uri="{BB962C8B-B14F-4D97-AF65-F5344CB8AC3E}">
        <p14:creationId xmlns:p14="http://schemas.microsoft.com/office/powerpoint/2010/main" val="431055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6DE5C-F09C-4148-B001-F07FB408D5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3000960-92A6-45E3-9D5B-D5F9157065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8F55A7-7F1A-429E-91D2-9F38EDF5736D}"/>
              </a:ext>
            </a:extLst>
          </p:cNvPr>
          <p:cNvSpPr>
            <a:spLocks noGrp="1"/>
          </p:cNvSpPr>
          <p:nvPr>
            <p:ph type="dt" sz="half" idx="10"/>
          </p:nvPr>
        </p:nvSpPr>
        <p:spPr/>
        <p:txBody>
          <a:bodyPr/>
          <a:lstStyle/>
          <a:p>
            <a:fld id="{7A6477A0-E52A-4753-92B4-84BE97137D1C}" type="datetimeFigureOut">
              <a:rPr lang="en-GB" smtClean="0"/>
              <a:t>13/08/2020</a:t>
            </a:fld>
            <a:endParaRPr lang="en-GB"/>
          </a:p>
        </p:txBody>
      </p:sp>
      <p:sp>
        <p:nvSpPr>
          <p:cNvPr id="5" name="Footer Placeholder 4">
            <a:extLst>
              <a:ext uri="{FF2B5EF4-FFF2-40B4-BE49-F238E27FC236}">
                <a16:creationId xmlns:a16="http://schemas.microsoft.com/office/drawing/2014/main" id="{B4114E6D-DF4B-4541-8717-E5D610E675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05FD28-3F40-47C5-BBEF-25B3FD6E640B}"/>
              </a:ext>
            </a:extLst>
          </p:cNvPr>
          <p:cNvSpPr>
            <a:spLocks noGrp="1"/>
          </p:cNvSpPr>
          <p:nvPr>
            <p:ph type="sldNum" sz="quarter" idx="12"/>
          </p:nvPr>
        </p:nvSpPr>
        <p:spPr/>
        <p:txBody>
          <a:bodyPr/>
          <a:lstStyle/>
          <a:p>
            <a:fld id="{385E4EAE-B0AC-44B6-9B65-4E94122AF97E}" type="slidenum">
              <a:rPr lang="en-GB" smtClean="0"/>
              <a:t>‹#›</a:t>
            </a:fld>
            <a:endParaRPr lang="en-GB"/>
          </a:p>
        </p:txBody>
      </p:sp>
    </p:spTree>
    <p:extLst>
      <p:ext uri="{BB962C8B-B14F-4D97-AF65-F5344CB8AC3E}">
        <p14:creationId xmlns:p14="http://schemas.microsoft.com/office/powerpoint/2010/main" val="2917307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D77E7-41ED-448B-B443-ACE499C930F3}"/>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79019B9-3DDC-494F-976A-DE3DF30BA583}"/>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09256A-E8F6-43C2-B6BF-937D20E08141}"/>
              </a:ext>
            </a:extLst>
          </p:cNvPr>
          <p:cNvSpPr>
            <a:spLocks noGrp="1"/>
          </p:cNvSpPr>
          <p:nvPr>
            <p:ph type="dt" sz="half" idx="10"/>
          </p:nvPr>
        </p:nvSpPr>
        <p:spPr/>
        <p:txBody>
          <a:bodyPr/>
          <a:lstStyle/>
          <a:p>
            <a:fld id="{7A6477A0-E52A-4753-92B4-84BE97137D1C}" type="datetimeFigureOut">
              <a:rPr lang="en-GB" smtClean="0"/>
              <a:t>13/08/2020</a:t>
            </a:fld>
            <a:endParaRPr lang="en-GB"/>
          </a:p>
        </p:txBody>
      </p:sp>
      <p:sp>
        <p:nvSpPr>
          <p:cNvPr id="5" name="Footer Placeholder 4">
            <a:extLst>
              <a:ext uri="{FF2B5EF4-FFF2-40B4-BE49-F238E27FC236}">
                <a16:creationId xmlns:a16="http://schemas.microsoft.com/office/drawing/2014/main" id="{5B35E811-F91F-49A0-9D8C-B23433DBA0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3690A7-DB90-490D-80D1-83A62730BD97}"/>
              </a:ext>
            </a:extLst>
          </p:cNvPr>
          <p:cNvSpPr>
            <a:spLocks noGrp="1"/>
          </p:cNvSpPr>
          <p:nvPr>
            <p:ph type="sldNum" sz="quarter" idx="12"/>
          </p:nvPr>
        </p:nvSpPr>
        <p:spPr/>
        <p:txBody>
          <a:bodyPr/>
          <a:lstStyle/>
          <a:p>
            <a:fld id="{385E4EAE-B0AC-44B6-9B65-4E94122AF97E}" type="slidenum">
              <a:rPr lang="en-GB" smtClean="0"/>
              <a:t>‹#›</a:t>
            </a:fld>
            <a:endParaRPr lang="en-GB"/>
          </a:p>
        </p:txBody>
      </p:sp>
    </p:spTree>
    <p:extLst>
      <p:ext uri="{BB962C8B-B14F-4D97-AF65-F5344CB8AC3E}">
        <p14:creationId xmlns:p14="http://schemas.microsoft.com/office/powerpoint/2010/main" val="3667511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485D2-CE2B-4ECF-822C-5C617CCBCB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AAA1900-D830-4F34-8C1B-D8A415887DA5}"/>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6211657-0C01-400F-B5E3-EF83A4038B30}"/>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5E1B130-0E3A-41D7-8243-99597C2D0B6F}"/>
              </a:ext>
            </a:extLst>
          </p:cNvPr>
          <p:cNvSpPr>
            <a:spLocks noGrp="1"/>
          </p:cNvSpPr>
          <p:nvPr>
            <p:ph type="dt" sz="half" idx="10"/>
          </p:nvPr>
        </p:nvSpPr>
        <p:spPr/>
        <p:txBody>
          <a:bodyPr/>
          <a:lstStyle/>
          <a:p>
            <a:fld id="{7A6477A0-E52A-4753-92B4-84BE97137D1C}" type="datetimeFigureOut">
              <a:rPr lang="en-GB" smtClean="0"/>
              <a:t>13/08/2020</a:t>
            </a:fld>
            <a:endParaRPr lang="en-GB"/>
          </a:p>
        </p:txBody>
      </p:sp>
      <p:sp>
        <p:nvSpPr>
          <p:cNvPr id="6" name="Footer Placeholder 5">
            <a:extLst>
              <a:ext uri="{FF2B5EF4-FFF2-40B4-BE49-F238E27FC236}">
                <a16:creationId xmlns:a16="http://schemas.microsoft.com/office/drawing/2014/main" id="{2680CBF4-B805-4EB3-97A8-B69FB7A330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1E3E8C-EFBD-454F-99CF-F95BC60E0390}"/>
              </a:ext>
            </a:extLst>
          </p:cNvPr>
          <p:cNvSpPr>
            <a:spLocks noGrp="1"/>
          </p:cNvSpPr>
          <p:nvPr>
            <p:ph type="sldNum" sz="quarter" idx="12"/>
          </p:nvPr>
        </p:nvSpPr>
        <p:spPr/>
        <p:txBody>
          <a:bodyPr/>
          <a:lstStyle/>
          <a:p>
            <a:fld id="{385E4EAE-B0AC-44B6-9B65-4E94122AF97E}" type="slidenum">
              <a:rPr lang="en-GB" smtClean="0"/>
              <a:t>‹#›</a:t>
            </a:fld>
            <a:endParaRPr lang="en-GB"/>
          </a:p>
        </p:txBody>
      </p:sp>
    </p:spTree>
    <p:extLst>
      <p:ext uri="{BB962C8B-B14F-4D97-AF65-F5344CB8AC3E}">
        <p14:creationId xmlns:p14="http://schemas.microsoft.com/office/powerpoint/2010/main" val="3183615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2AE2F-8CB1-44D5-86AF-BE8701166D19}"/>
              </a:ext>
            </a:extLst>
          </p:cNvPr>
          <p:cNvSpPr>
            <a:spLocks noGrp="1"/>
          </p:cNvSpPr>
          <p:nvPr>
            <p:ph type="title"/>
          </p:nvPr>
        </p:nvSpPr>
        <p:spPr>
          <a:xfrm>
            <a:off x="630238" y="274638"/>
            <a:ext cx="7886700" cy="99377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605D59-8645-4628-A3D3-2BECE2F06E1B}"/>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AFE1D0-696F-467D-ABA6-A3D024081B59}"/>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C9D2F65-A91B-46B2-BD33-8BAF93DA57C7}"/>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E95E1F-9556-41C9-B7BF-84B7E34479A3}"/>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75ADCB-2B41-41E0-BC6D-5CBBC7BBAD0C}"/>
              </a:ext>
            </a:extLst>
          </p:cNvPr>
          <p:cNvSpPr>
            <a:spLocks noGrp="1"/>
          </p:cNvSpPr>
          <p:nvPr>
            <p:ph type="dt" sz="half" idx="10"/>
          </p:nvPr>
        </p:nvSpPr>
        <p:spPr/>
        <p:txBody>
          <a:bodyPr/>
          <a:lstStyle/>
          <a:p>
            <a:fld id="{7A6477A0-E52A-4753-92B4-84BE97137D1C}" type="datetimeFigureOut">
              <a:rPr lang="en-GB" smtClean="0"/>
              <a:t>13/08/2020</a:t>
            </a:fld>
            <a:endParaRPr lang="en-GB"/>
          </a:p>
        </p:txBody>
      </p:sp>
      <p:sp>
        <p:nvSpPr>
          <p:cNvPr id="8" name="Footer Placeholder 7">
            <a:extLst>
              <a:ext uri="{FF2B5EF4-FFF2-40B4-BE49-F238E27FC236}">
                <a16:creationId xmlns:a16="http://schemas.microsoft.com/office/drawing/2014/main" id="{49A9ABD9-C017-425A-A74E-D38A24866F7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5F7EF5E-E9DD-4F3E-976C-5655F02E7C02}"/>
              </a:ext>
            </a:extLst>
          </p:cNvPr>
          <p:cNvSpPr>
            <a:spLocks noGrp="1"/>
          </p:cNvSpPr>
          <p:nvPr>
            <p:ph type="sldNum" sz="quarter" idx="12"/>
          </p:nvPr>
        </p:nvSpPr>
        <p:spPr/>
        <p:txBody>
          <a:bodyPr/>
          <a:lstStyle/>
          <a:p>
            <a:fld id="{385E4EAE-B0AC-44B6-9B65-4E94122AF97E}" type="slidenum">
              <a:rPr lang="en-GB" smtClean="0"/>
              <a:t>‹#›</a:t>
            </a:fld>
            <a:endParaRPr lang="en-GB"/>
          </a:p>
        </p:txBody>
      </p:sp>
    </p:spTree>
    <p:extLst>
      <p:ext uri="{BB962C8B-B14F-4D97-AF65-F5344CB8AC3E}">
        <p14:creationId xmlns:p14="http://schemas.microsoft.com/office/powerpoint/2010/main" val="278948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93F24-7ABB-4B32-80A9-C17DBBE43E0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2D3D4B1-1DD1-4F59-8B31-E51A64BC1CE1}"/>
              </a:ext>
            </a:extLst>
          </p:cNvPr>
          <p:cNvSpPr>
            <a:spLocks noGrp="1"/>
          </p:cNvSpPr>
          <p:nvPr>
            <p:ph type="dt" sz="half" idx="10"/>
          </p:nvPr>
        </p:nvSpPr>
        <p:spPr/>
        <p:txBody>
          <a:bodyPr/>
          <a:lstStyle/>
          <a:p>
            <a:fld id="{7A6477A0-E52A-4753-92B4-84BE97137D1C}" type="datetimeFigureOut">
              <a:rPr lang="en-GB" smtClean="0"/>
              <a:t>13/08/2020</a:t>
            </a:fld>
            <a:endParaRPr lang="en-GB"/>
          </a:p>
        </p:txBody>
      </p:sp>
      <p:sp>
        <p:nvSpPr>
          <p:cNvPr id="4" name="Footer Placeholder 3">
            <a:extLst>
              <a:ext uri="{FF2B5EF4-FFF2-40B4-BE49-F238E27FC236}">
                <a16:creationId xmlns:a16="http://schemas.microsoft.com/office/drawing/2014/main" id="{F526C64A-A3AB-4E18-808E-29259F57DB7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FDCFFF-C4DA-4D28-AF47-95EE90DAC164}"/>
              </a:ext>
            </a:extLst>
          </p:cNvPr>
          <p:cNvSpPr>
            <a:spLocks noGrp="1"/>
          </p:cNvSpPr>
          <p:nvPr>
            <p:ph type="sldNum" sz="quarter" idx="12"/>
          </p:nvPr>
        </p:nvSpPr>
        <p:spPr/>
        <p:txBody>
          <a:bodyPr/>
          <a:lstStyle/>
          <a:p>
            <a:fld id="{385E4EAE-B0AC-44B6-9B65-4E94122AF97E}" type="slidenum">
              <a:rPr lang="en-GB" smtClean="0"/>
              <a:t>‹#›</a:t>
            </a:fld>
            <a:endParaRPr lang="en-GB"/>
          </a:p>
        </p:txBody>
      </p:sp>
    </p:spTree>
    <p:extLst>
      <p:ext uri="{BB962C8B-B14F-4D97-AF65-F5344CB8AC3E}">
        <p14:creationId xmlns:p14="http://schemas.microsoft.com/office/powerpoint/2010/main" val="2084386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3C83F-6AFB-4AFE-9AAB-7E777681B172}"/>
              </a:ext>
            </a:extLst>
          </p:cNvPr>
          <p:cNvSpPr>
            <a:spLocks noGrp="1"/>
          </p:cNvSpPr>
          <p:nvPr>
            <p:ph type="dt" sz="half" idx="10"/>
          </p:nvPr>
        </p:nvSpPr>
        <p:spPr/>
        <p:txBody>
          <a:bodyPr/>
          <a:lstStyle/>
          <a:p>
            <a:fld id="{7A6477A0-E52A-4753-92B4-84BE97137D1C}" type="datetimeFigureOut">
              <a:rPr lang="en-GB" smtClean="0"/>
              <a:t>13/08/2020</a:t>
            </a:fld>
            <a:endParaRPr lang="en-GB"/>
          </a:p>
        </p:txBody>
      </p:sp>
      <p:sp>
        <p:nvSpPr>
          <p:cNvPr id="3" name="Footer Placeholder 2">
            <a:extLst>
              <a:ext uri="{FF2B5EF4-FFF2-40B4-BE49-F238E27FC236}">
                <a16:creationId xmlns:a16="http://schemas.microsoft.com/office/drawing/2014/main" id="{C4DB4385-0420-48E8-A392-26743A6F77E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84D3B4-B196-4B12-B2A5-FC0E8A10FF7F}"/>
              </a:ext>
            </a:extLst>
          </p:cNvPr>
          <p:cNvSpPr>
            <a:spLocks noGrp="1"/>
          </p:cNvSpPr>
          <p:nvPr>
            <p:ph type="sldNum" sz="quarter" idx="12"/>
          </p:nvPr>
        </p:nvSpPr>
        <p:spPr/>
        <p:txBody>
          <a:bodyPr/>
          <a:lstStyle/>
          <a:p>
            <a:fld id="{385E4EAE-B0AC-44B6-9B65-4E94122AF97E}" type="slidenum">
              <a:rPr lang="en-GB" smtClean="0"/>
              <a:t>‹#›</a:t>
            </a:fld>
            <a:endParaRPr lang="en-GB"/>
          </a:p>
        </p:txBody>
      </p:sp>
    </p:spTree>
    <p:extLst>
      <p:ext uri="{BB962C8B-B14F-4D97-AF65-F5344CB8AC3E}">
        <p14:creationId xmlns:p14="http://schemas.microsoft.com/office/powerpoint/2010/main" val="13080684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865748"/>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974F95-C06F-4B7A-A759-D3D186416D23}"/>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FDE571-F086-4152-B544-E6E8FF1A1E6E}"/>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A38D2F-F76E-49F7-9B35-6F57F32C1CD9}"/>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7A6477A0-E52A-4753-92B4-84BE97137D1C}" type="datetimeFigureOut">
              <a:rPr lang="en-GB" smtClean="0"/>
              <a:t>13/08/2020</a:t>
            </a:fld>
            <a:endParaRPr lang="en-GB"/>
          </a:p>
        </p:txBody>
      </p:sp>
      <p:sp>
        <p:nvSpPr>
          <p:cNvPr id="5" name="Footer Placeholder 4">
            <a:extLst>
              <a:ext uri="{FF2B5EF4-FFF2-40B4-BE49-F238E27FC236}">
                <a16:creationId xmlns:a16="http://schemas.microsoft.com/office/drawing/2014/main" id="{B533D426-BB81-42DC-9111-9E3152CB5F98}"/>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8396B4-A185-47F4-957E-A9FC050A3F81}"/>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385E4EAE-B0AC-44B6-9B65-4E94122AF97E}" type="slidenum">
              <a:rPr lang="en-GB" smtClean="0"/>
              <a:t>‹#›</a:t>
            </a:fld>
            <a:endParaRPr lang="en-GB"/>
          </a:p>
        </p:txBody>
      </p:sp>
    </p:spTree>
    <p:extLst>
      <p:ext uri="{BB962C8B-B14F-4D97-AF65-F5344CB8AC3E}">
        <p14:creationId xmlns:p14="http://schemas.microsoft.com/office/powerpoint/2010/main" val="315068028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2.emf"/><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3.m4a"/><Relationship Id="rId7" Type="http://schemas.openxmlformats.org/officeDocument/2006/relationships/image" Target="../media/image15.png"/><Relationship Id="rId2" Type="http://schemas.microsoft.com/office/2007/relationships/media" Target="../media/media13.m4a"/><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14.m4a"/><Relationship Id="rId7" Type="http://schemas.openxmlformats.org/officeDocument/2006/relationships/image" Target="../media/image17.png"/><Relationship Id="rId2" Type="http://schemas.microsoft.com/office/2007/relationships/media" Target="../media/media14.m4a"/><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notesSlide" Target="../notesSlides/notesSlide3.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5.m4a"/><Relationship Id="rId7" Type="http://schemas.openxmlformats.org/officeDocument/2006/relationships/image" Target="../media/image21.png"/><Relationship Id="rId2" Type="http://schemas.microsoft.com/office/2007/relationships/media" Target="../media/media15.m4a"/><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16.m4a"/><Relationship Id="rId7" Type="http://schemas.openxmlformats.org/officeDocument/2006/relationships/image" Target="../media/image23.png"/><Relationship Id="rId2" Type="http://schemas.microsoft.com/office/2007/relationships/media" Target="../media/media16.m4a"/><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notesSlide" Target="../notesSlides/notesSlide5.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17.m4a"/><Relationship Id="rId7" Type="http://schemas.openxmlformats.org/officeDocument/2006/relationships/image" Target="../media/image27.png"/><Relationship Id="rId2" Type="http://schemas.microsoft.com/office/2007/relationships/media" Target="../media/media17.m4a"/><Relationship Id="rId1" Type="http://schemas.openxmlformats.org/officeDocument/2006/relationships/tags" Target="../tags/tag7.xml"/><Relationship Id="rId6" Type="http://schemas.openxmlformats.org/officeDocument/2006/relationships/image" Target="../media/image26.png"/><Relationship Id="rId5" Type="http://schemas.openxmlformats.org/officeDocument/2006/relationships/notesSlide" Target="../notesSlides/notesSlide6.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8.m4a"/><Relationship Id="rId7" Type="http://schemas.openxmlformats.org/officeDocument/2006/relationships/image" Target="../media/image31.png"/><Relationship Id="rId2" Type="http://schemas.microsoft.com/office/2007/relationships/media" Target="../media/media18.m4a"/><Relationship Id="rId1" Type="http://schemas.openxmlformats.org/officeDocument/2006/relationships/tags" Target="../tags/tag8.xml"/><Relationship Id="rId6" Type="http://schemas.openxmlformats.org/officeDocument/2006/relationships/image" Target="../media/image30.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20.m4a"/><Relationship Id="rId7" Type="http://schemas.openxmlformats.org/officeDocument/2006/relationships/image" Target="../media/image35.png"/><Relationship Id="rId2" Type="http://schemas.microsoft.com/office/2007/relationships/media" Target="../media/media20.m4a"/><Relationship Id="rId1" Type="http://schemas.openxmlformats.org/officeDocument/2006/relationships/tags" Target="../tags/tag9.xml"/><Relationship Id="rId6" Type="http://schemas.openxmlformats.org/officeDocument/2006/relationships/image" Target="../media/image34.png"/><Relationship Id="rId5" Type="http://schemas.openxmlformats.org/officeDocument/2006/relationships/notesSlide" Target="../notesSlides/notesSlide8.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1.m4a"/><Relationship Id="rId7" Type="http://schemas.openxmlformats.org/officeDocument/2006/relationships/image" Target="../media/image39.png"/><Relationship Id="rId2" Type="http://schemas.microsoft.com/office/2007/relationships/media" Target="../media/media21.m4a"/><Relationship Id="rId1" Type="http://schemas.openxmlformats.org/officeDocument/2006/relationships/tags" Target="../tags/tag10.xml"/><Relationship Id="rId6" Type="http://schemas.openxmlformats.org/officeDocument/2006/relationships/image" Target="../media/image38.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4.m4a"/><Relationship Id="rId7" Type="http://schemas.openxmlformats.org/officeDocument/2006/relationships/image" Target="../media/image43.png"/><Relationship Id="rId2" Type="http://schemas.microsoft.com/office/2007/relationships/media" Target="../media/media24.m4a"/><Relationship Id="rId1" Type="http://schemas.openxmlformats.org/officeDocument/2006/relationships/tags" Target="../tags/tag11.xml"/><Relationship Id="rId6" Type="http://schemas.openxmlformats.org/officeDocument/2006/relationships/image" Target="../media/image42.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media25.m4a"/><Relationship Id="rId7" Type="http://schemas.openxmlformats.org/officeDocument/2006/relationships/image" Target="../media/image45.png"/><Relationship Id="rId2" Type="http://schemas.microsoft.com/office/2007/relationships/media" Target="../media/media25.m4a"/><Relationship Id="rId1" Type="http://schemas.openxmlformats.org/officeDocument/2006/relationships/tags" Target="../tags/tag12.xml"/><Relationship Id="rId6" Type="http://schemas.openxmlformats.org/officeDocument/2006/relationships/image" Target="../media/image44.png"/><Relationship Id="rId5" Type="http://schemas.openxmlformats.org/officeDocument/2006/relationships/notesSlide" Target="../notesSlides/notesSlide12.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media26.m4a"/><Relationship Id="rId7" Type="http://schemas.openxmlformats.org/officeDocument/2006/relationships/image" Target="../media/image49.png"/><Relationship Id="rId2" Type="http://schemas.microsoft.com/office/2007/relationships/media" Target="../media/media26.m4a"/><Relationship Id="rId1" Type="http://schemas.openxmlformats.org/officeDocument/2006/relationships/tags" Target="../tags/tag13.xml"/><Relationship Id="rId6" Type="http://schemas.openxmlformats.org/officeDocument/2006/relationships/image" Target="../media/image48.png"/><Relationship Id="rId5" Type="http://schemas.openxmlformats.org/officeDocument/2006/relationships/notesSlide" Target="../notesSlides/notesSlide13.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hyperlink" Target="mailto:roland.dauphin@concawe.eu" TargetMode="External"/><Relationship Id="rId4" Type="http://schemas.openxmlformats.org/officeDocument/2006/relationships/hyperlink" Target="mailto:Rod.Williams@shell.com"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4D2D2-5718-354C-ABC5-D5E017F31217}"/>
              </a:ext>
            </a:extLst>
          </p:cNvPr>
          <p:cNvSpPr>
            <a:spLocks noGrp="1"/>
          </p:cNvSpPr>
          <p:nvPr>
            <p:ph type="ctrTitle"/>
          </p:nvPr>
        </p:nvSpPr>
        <p:spPr/>
        <p:txBody>
          <a:bodyPr>
            <a:normAutofit fontScale="90000"/>
          </a:bodyPr>
          <a:lstStyle/>
          <a:p>
            <a:r>
              <a:rPr lang="en-GB" dirty="0"/>
              <a:t>Fuel Effects On Regulated And Unregulated Emissions From Three Light-Duty Euro 5 And Euro 6 Diesel Passenger Cars</a:t>
            </a:r>
            <a:endParaRPr lang="en-US" dirty="0"/>
          </a:p>
        </p:txBody>
      </p:sp>
      <p:sp>
        <p:nvSpPr>
          <p:cNvPr id="3" name="Subtitle 2">
            <a:extLst>
              <a:ext uri="{FF2B5EF4-FFF2-40B4-BE49-F238E27FC236}">
                <a16:creationId xmlns:a16="http://schemas.microsoft.com/office/drawing/2014/main" id="{9CC2B4A1-C94A-FF4D-A95D-679D81515758}"/>
              </a:ext>
            </a:extLst>
          </p:cNvPr>
          <p:cNvSpPr>
            <a:spLocks noGrp="1"/>
          </p:cNvSpPr>
          <p:nvPr>
            <p:ph type="subTitle" idx="1"/>
          </p:nvPr>
        </p:nvSpPr>
        <p:spPr/>
        <p:txBody>
          <a:bodyPr>
            <a:normAutofit fontScale="40000" lnSpcReduction="20000"/>
          </a:bodyPr>
          <a:lstStyle/>
          <a:p>
            <a:r>
              <a:rPr lang="en-US" dirty="0"/>
              <a:t>Rod Williams, Shell Global Solutions (UK), </a:t>
            </a:r>
            <a:r>
              <a:rPr lang="en-US" dirty="0" err="1"/>
              <a:t>Concawe</a:t>
            </a:r>
            <a:r>
              <a:rPr lang="en-US" dirty="0"/>
              <a:t> (Presenter) </a:t>
            </a:r>
          </a:p>
          <a:p>
            <a:r>
              <a:rPr lang="en-US" dirty="0"/>
              <a:t>Roland Dauphin, </a:t>
            </a:r>
            <a:r>
              <a:rPr lang="en-US" dirty="0" err="1"/>
              <a:t>Concawe</a:t>
            </a:r>
            <a:r>
              <a:rPr lang="en-US" dirty="0"/>
              <a:t> </a:t>
            </a:r>
          </a:p>
          <a:p>
            <a:r>
              <a:rPr lang="en-US" dirty="0"/>
              <a:t>Jon Andersson, Ricardo UK Ltd, Automotive and Industrial </a:t>
            </a:r>
          </a:p>
          <a:p>
            <a:r>
              <a:rPr lang="en-US" dirty="0"/>
              <a:t>Pauline Ziman, PHS Consulting Ltd </a:t>
            </a:r>
          </a:p>
          <a:p>
            <a:r>
              <a:rPr lang="en-US" dirty="0"/>
              <a:t>John Rogerson, INCIBI LTD </a:t>
            </a:r>
          </a:p>
          <a:p>
            <a:r>
              <a:rPr lang="en-US" dirty="0"/>
              <a:t>Heather Hamje, </a:t>
            </a:r>
            <a:r>
              <a:rPr lang="en-US" dirty="0" err="1"/>
              <a:t>Concawe</a:t>
            </a:r>
            <a:endParaRPr lang="en-US" dirty="0"/>
          </a:p>
          <a:p>
            <a:endParaRPr lang="en-US" dirty="0"/>
          </a:p>
        </p:txBody>
      </p:sp>
      <p:pic>
        <p:nvPicPr>
          <p:cNvPr id="9" name="Picture Placeholder 8" descr="A close up of a logo&#10;&#10;Description automatically generated">
            <a:extLst>
              <a:ext uri="{FF2B5EF4-FFF2-40B4-BE49-F238E27FC236}">
                <a16:creationId xmlns:a16="http://schemas.microsoft.com/office/drawing/2014/main" id="{7461311E-6BFF-40B3-AE66-5DBE03521CAC}"/>
              </a:ext>
            </a:extLst>
          </p:cNvPr>
          <p:cNvPicPr>
            <a:picLocks noGrp="1" noChangeAspect="1"/>
          </p:cNvPicPr>
          <p:nvPr>
            <p:ph type="pic" sz="quarter" idx="10"/>
          </p:nvPr>
        </p:nvPicPr>
        <p:blipFill>
          <a:blip r:embed="rId4"/>
          <a:srcRect/>
          <a:stretch>
            <a:fillRect/>
          </a:stretch>
        </p:blipFill>
        <p:spPr>
          <a:xfrm>
            <a:off x="0" y="0"/>
            <a:ext cx="9144000" cy="2286000"/>
          </a:xfrm>
        </p:spPr>
      </p:pic>
      <p:pic>
        <p:nvPicPr>
          <p:cNvPr id="6" name="Picture 1" descr="photo">
            <a:extLst>
              <a:ext uri="{FF2B5EF4-FFF2-40B4-BE49-F238E27FC236}">
                <a16:creationId xmlns:a16="http://schemas.microsoft.com/office/drawing/2014/main" id="{5CEE6EFB-BEFF-4875-A79F-15EA337550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986213"/>
            <a:ext cx="19812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53D6F6D3-F3AD-44E5-9D32-B62C2822AE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081445545"/>
      </p:ext>
    </p:extLst>
  </p:cSld>
  <p:clrMapOvr>
    <a:masterClrMapping/>
  </p:clrMapOvr>
  <mc:AlternateContent xmlns:mc="http://schemas.openxmlformats.org/markup-compatibility/2006">
    <mc:Choice xmlns:p14="http://schemas.microsoft.com/office/powerpoint/2010/main" Requires="p14">
      <p:transition spd="slow" p14:dur="2000" advTm="25099"/>
    </mc:Choice>
    <mc:Fallback>
      <p:transition spd="slow" advTm="25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2A7BC-2117-AB49-BC87-389D841E4063}"/>
              </a:ext>
            </a:extLst>
          </p:cNvPr>
          <p:cNvSpPr>
            <a:spLocks noGrp="1"/>
          </p:cNvSpPr>
          <p:nvPr>
            <p:ph type="title"/>
          </p:nvPr>
        </p:nvSpPr>
        <p:spPr/>
        <p:txBody>
          <a:bodyPr/>
          <a:lstStyle/>
          <a:p>
            <a:r>
              <a:rPr lang="en-US" dirty="0"/>
              <a:t>Experiment - Testing</a:t>
            </a:r>
          </a:p>
        </p:txBody>
      </p:sp>
      <p:sp>
        <p:nvSpPr>
          <p:cNvPr id="4" name="Content Placeholder 2">
            <a:extLst>
              <a:ext uri="{FF2B5EF4-FFF2-40B4-BE49-F238E27FC236}">
                <a16:creationId xmlns:a16="http://schemas.microsoft.com/office/drawing/2014/main" id="{254BE079-E7D6-4275-99FE-D927E71B3457}"/>
              </a:ext>
            </a:extLst>
          </p:cNvPr>
          <p:cNvSpPr txBox="1">
            <a:spLocks/>
          </p:cNvSpPr>
          <p:nvPr/>
        </p:nvSpPr>
        <p:spPr bwMode="auto">
          <a:xfrm>
            <a:off x="228600" y="971550"/>
            <a:ext cx="42672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300"/>
              </a:spcAft>
              <a:buFont typeface="Arial" panose="020B0604020202020204" pitchFamily="34" charset="0"/>
              <a:defRPr sz="1000" b="1">
                <a:solidFill>
                  <a:schemeClr val="tx1"/>
                </a:solidFill>
                <a:latin typeface="Arial" panose="020B0604020202020204" pitchFamily="34" charset="0"/>
                <a:ea typeface="MS PGothic" panose="020B0600070205080204" pitchFamily="34" charset="-128"/>
              </a:defRPr>
            </a:lvl1pPr>
            <a:lvl2pPr>
              <a:spcAft>
                <a:spcPts val="300"/>
              </a:spcAft>
              <a:buFont typeface="Arial" panose="020B0604020202020204" pitchFamily="34" charset="0"/>
              <a:defRPr sz="1000">
                <a:solidFill>
                  <a:schemeClr val="tx1"/>
                </a:solidFill>
                <a:latin typeface="Arial" panose="020B0604020202020204" pitchFamily="34" charset="0"/>
                <a:ea typeface="MS PGothic" panose="020B0600070205080204" pitchFamily="34" charset="-128"/>
              </a:defRPr>
            </a:lvl2pPr>
            <a:lvl3pPr marL="258763" indent="-257175">
              <a:spcAft>
                <a:spcPts val="300"/>
              </a:spcAft>
              <a:buFont typeface="Arial" panose="020B0604020202020204" pitchFamily="34" charset="0"/>
              <a:buChar char="•"/>
              <a:defRPr sz="1000">
                <a:solidFill>
                  <a:schemeClr val="tx1"/>
                </a:solidFill>
                <a:latin typeface="Arial" panose="020B0604020202020204" pitchFamily="34" charset="0"/>
                <a:ea typeface="MS PGothic" panose="020B0600070205080204" pitchFamily="34" charset="-128"/>
              </a:defRPr>
            </a:lvl3pPr>
            <a:lvl4pPr marL="465138" indent="-2365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4pPr>
            <a:lvl5pPr marL="685800" indent="-1730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5pPr>
            <a:lvl6pPr marL="11430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6pPr>
            <a:lvl7pPr marL="16002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7pPr>
            <a:lvl8pPr marL="20574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8pPr>
            <a:lvl9pPr marL="25146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9pPr>
          </a:lstStyle>
          <a:p>
            <a:pPr lvl="2">
              <a:defRPr/>
            </a:pPr>
            <a:r>
              <a:rPr lang="en-GB" altLang="en-US" sz="1600" dirty="0">
                <a:cs typeface="Arial" panose="020B0604020202020204" pitchFamily="34" charset="0"/>
              </a:rPr>
              <a:t>Tests were carried out over the WLTC.  </a:t>
            </a:r>
          </a:p>
          <a:p>
            <a:pPr lvl="2" eaLnBrk="1" hangingPunct="1">
              <a:defRPr/>
            </a:pPr>
            <a:r>
              <a:rPr lang="en-GB" altLang="en-US" sz="1600" dirty="0">
                <a:cs typeface="Arial" panose="020B0604020202020204" pitchFamily="34" charset="0"/>
              </a:rPr>
              <a:t>Road load models were derived from track-based coast-downs.</a:t>
            </a:r>
          </a:p>
          <a:p>
            <a:pPr lvl="2" eaLnBrk="1" hangingPunct="1">
              <a:defRPr/>
            </a:pPr>
            <a:r>
              <a:rPr lang="en-GB" altLang="en-US" sz="1600" dirty="0">
                <a:cs typeface="Arial" panose="020B0604020202020204" pitchFamily="34" charset="0"/>
              </a:rPr>
              <a:t>Test order was designed to avoid back to back repeats on the same fuel.</a:t>
            </a:r>
          </a:p>
          <a:p>
            <a:pPr lvl="2" eaLnBrk="1" hangingPunct="1">
              <a:defRPr/>
            </a:pPr>
            <a:r>
              <a:rPr lang="en-GB" altLang="en-US" sz="1600" dirty="0">
                <a:cs typeface="Arial" panose="020B0604020202020204" pitchFamily="34" charset="0"/>
              </a:rPr>
              <a:t>Between tests, fuel was flushed and a full WLTC driven as pre-conditioning.</a:t>
            </a:r>
          </a:p>
          <a:p>
            <a:pPr lvl="2" eaLnBrk="1" hangingPunct="1">
              <a:defRPr/>
            </a:pPr>
            <a:r>
              <a:rPr lang="en-GB" altLang="en-US" sz="1600" dirty="0">
                <a:cs typeface="Arial" panose="020B0604020202020204" pitchFamily="34" charset="0"/>
              </a:rPr>
              <a:t>Vehicles were soaked and tested at test cell air temperature of 23degC.</a:t>
            </a:r>
            <a:endParaRPr lang="en-US" altLang="en-US" sz="1800" dirty="0">
              <a:cs typeface="Arial" panose="020B0604020202020204" pitchFamily="34" charset="0"/>
            </a:endParaRPr>
          </a:p>
          <a:p>
            <a:pPr lvl="2" eaLnBrk="1" hangingPunct="1">
              <a:defRPr/>
            </a:pPr>
            <a:r>
              <a:rPr lang="en-US" altLang="en-US" sz="1600" dirty="0">
                <a:cs typeface="Arial" panose="020B0604020202020204" pitchFamily="34" charset="0"/>
              </a:rPr>
              <a:t>Tests affected by DPF regenerations were repeated to maximize potential to detect fuel-fuel differences.</a:t>
            </a:r>
            <a:endParaRPr lang="en-GB" altLang="en-US" sz="1400" dirty="0">
              <a:cs typeface="Arial" panose="020B0604020202020204" pitchFamily="34" charset="0"/>
            </a:endParaRPr>
          </a:p>
        </p:txBody>
      </p:sp>
      <p:pic>
        <p:nvPicPr>
          <p:cNvPr id="5" name="Picture 6">
            <a:extLst>
              <a:ext uri="{FF2B5EF4-FFF2-40B4-BE49-F238E27FC236}">
                <a16:creationId xmlns:a16="http://schemas.microsoft.com/office/drawing/2014/main" id="{8BE52C4C-2756-4038-BD90-A6A57DA9B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060450"/>
            <a:ext cx="44227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71EE642B-6B70-4E35-9827-C88E48B180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4086225"/>
            <a:ext cx="62896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a:extLst>
              <a:ext uri="{FF2B5EF4-FFF2-40B4-BE49-F238E27FC236}">
                <a16:creationId xmlns:a16="http://schemas.microsoft.com/office/drawing/2014/main" id="{28F9E55C-4F3E-4CE7-9CF6-E72CE8E346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209985591"/>
      </p:ext>
    </p:extLst>
  </p:cSld>
  <p:clrMapOvr>
    <a:masterClrMapping/>
  </p:clrMapOvr>
  <mc:AlternateContent xmlns:mc="http://schemas.openxmlformats.org/markup-compatibility/2006">
    <mc:Choice xmlns:p14="http://schemas.microsoft.com/office/powerpoint/2010/main" Requires="p14">
      <p:transition spd="slow" p14:dur="2000" advTm="51411"/>
    </mc:Choice>
    <mc:Fallback>
      <p:transition spd="slow" advTm="51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2A7BC-2117-AB49-BC87-389D841E4063}"/>
              </a:ext>
            </a:extLst>
          </p:cNvPr>
          <p:cNvSpPr>
            <a:spLocks noGrp="1"/>
          </p:cNvSpPr>
          <p:nvPr>
            <p:ph type="title"/>
          </p:nvPr>
        </p:nvSpPr>
        <p:spPr/>
        <p:txBody>
          <a:bodyPr/>
          <a:lstStyle/>
          <a:p>
            <a:r>
              <a:rPr lang="en-US" dirty="0"/>
              <a:t>Experiment - Measurements</a:t>
            </a:r>
          </a:p>
        </p:txBody>
      </p:sp>
      <p:sp>
        <p:nvSpPr>
          <p:cNvPr id="4" name="Content Placeholder 2">
            <a:extLst>
              <a:ext uri="{FF2B5EF4-FFF2-40B4-BE49-F238E27FC236}">
                <a16:creationId xmlns:a16="http://schemas.microsoft.com/office/drawing/2014/main" id="{5704FA0A-1ED3-410D-900B-8ABF5BCC5092}"/>
              </a:ext>
            </a:extLst>
          </p:cNvPr>
          <p:cNvSpPr txBox="1">
            <a:spLocks/>
          </p:cNvSpPr>
          <p:nvPr/>
        </p:nvSpPr>
        <p:spPr bwMode="auto">
          <a:xfrm>
            <a:off x="350838" y="971550"/>
            <a:ext cx="4449762"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300"/>
              </a:spcAft>
              <a:buFont typeface="Arial" panose="020B0604020202020204" pitchFamily="34" charset="0"/>
              <a:defRPr sz="1000" b="1">
                <a:solidFill>
                  <a:schemeClr val="tx1"/>
                </a:solidFill>
                <a:latin typeface="Arial" panose="020B0604020202020204" pitchFamily="34" charset="0"/>
                <a:ea typeface="MS PGothic" panose="020B0600070205080204" pitchFamily="34" charset="-128"/>
              </a:defRPr>
            </a:lvl1pPr>
            <a:lvl2pPr marL="557213" indent="-214313">
              <a:spcAft>
                <a:spcPts val="300"/>
              </a:spcAft>
              <a:buFont typeface="Arial" panose="020B0604020202020204" pitchFamily="34" charset="0"/>
              <a:defRPr sz="1000">
                <a:solidFill>
                  <a:schemeClr val="tx1"/>
                </a:solidFill>
                <a:latin typeface="Arial" panose="020B0604020202020204" pitchFamily="34" charset="0"/>
                <a:ea typeface="MS PGothic" panose="020B0600070205080204" pitchFamily="34" charset="-128"/>
              </a:defRPr>
            </a:lvl2pPr>
            <a:lvl3pPr marL="258763" indent="-257175">
              <a:spcAft>
                <a:spcPts val="300"/>
              </a:spcAft>
              <a:buFont typeface="Arial" panose="020B0604020202020204" pitchFamily="34" charset="0"/>
              <a:buChar char="•"/>
              <a:defRPr sz="1000">
                <a:solidFill>
                  <a:schemeClr val="tx1"/>
                </a:solidFill>
                <a:latin typeface="Arial" panose="020B0604020202020204" pitchFamily="34" charset="0"/>
                <a:ea typeface="MS PGothic" panose="020B0600070205080204" pitchFamily="34" charset="-128"/>
              </a:defRPr>
            </a:lvl3pPr>
            <a:lvl4pPr marL="465138" indent="-2365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4pPr>
            <a:lvl5pPr marL="685800" indent="-1730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5pPr>
            <a:lvl6pPr marL="11430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6pPr>
            <a:lvl7pPr marL="16002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7pPr>
            <a:lvl8pPr marL="20574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8pPr>
            <a:lvl9pPr marL="25146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9pPr>
          </a:lstStyle>
          <a:p>
            <a:pPr lvl="2" eaLnBrk="1" hangingPunct="1"/>
            <a:r>
              <a:rPr lang="en-GB" altLang="en-US" sz="1600" dirty="0">
                <a:cs typeface="Arial" panose="020B0604020202020204" pitchFamily="34" charset="0"/>
              </a:rPr>
              <a:t>Physical and OBD parameters were monitored to ensure consistency between tests, including critically EGR activity.</a:t>
            </a:r>
          </a:p>
          <a:p>
            <a:pPr lvl="2" eaLnBrk="1" hangingPunct="1"/>
            <a:r>
              <a:rPr lang="en-GB" altLang="en-US" sz="1600" dirty="0">
                <a:cs typeface="Arial" panose="020B0604020202020204" pitchFamily="34" charset="0"/>
              </a:rPr>
              <a:t>Regulated and non-regulated emissions were measured.</a:t>
            </a:r>
          </a:p>
          <a:p>
            <a:pPr lvl="2" eaLnBrk="1" hangingPunct="1"/>
            <a:r>
              <a:rPr lang="en-GB" altLang="en-US" sz="1600" dirty="0">
                <a:cs typeface="Arial" panose="020B0604020202020204" pitchFamily="34" charset="0"/>
              </a:rPr>
              <a:t>Engine-out emissions were compared to tailpipe values in the Euro 6d-TEMP car.</a:t>
            </a:r>
          </a:p>
          <a:p>
            <a:endParaRPr lang="en-US" altLang="en-US" sz="1800" dirty="0">
              <a:cs typeface="Arial" panose="020B0604020202020204" pitchFamily="34" charset="0"/>
            </a:endParaRPr>
          </a:p>
        </p:txBody>
      </p:sp>
      <p:graphicFrame>
        <p:nvGraphicFramePr>
          <p:cNvPr id="5" name="Table 4">
            <a:extLst>
              <a:ext uri="{FF2B5EF4-FFF2-40B4-BE49-F238E27FC236}">
                <a16:creationId xmlns:a16="http://schemas.microsoft.com/office/drawing/2014/main" id="{CDACFAC1-5437-40FF-B9B5-D83345BE16C7}"/>
              </a:ext>
            </a:extLst>
          </p:cNvPr>
          <p:cNvGraphicFramePr>
            <a:graphicFrameLocks noGrp="1"/>
          </p:cNvGraphicFramePr>
          <p:nvPr>
            <p:extLst>
              <p:ext uri="{D42A27DB-BD31-4B8C-83A1-F6EECF244321}">
                <p14:modId xmlns:p14="http://schemas.microsoft.com/office/powerpoint/2010/main" val="1178058440"/>
              </p:ext>
            </p:extLst>
          </p:nvPr>
        </p:nvGraphicFramePr>
        <p:xfrm>
          <a:off x="4876800" y="895350"/>
          <a:ext cx="4022726" cy="3810000"/>
        </p:xfrm>
        <a:graphic>
          <a:graphicData uri="http://schemas.openxmlformats.org/drawingml/2006/table">
            <a:tbl>
              <a:tblPr firstRow="1" firstCol="1" bandRow="1">
                <a:tableStyleId>{5C22544A-7EE6-4342-B048-85BDC9FD1C3A}</a:tableStyleId>
              </a:tblPr>
              <a:tblGrid>
                <a:gridCol w="2011363">
                  <a:extLst>
                    <a:ext uri="{9D8B030D-6E8A-4147-A177-3AD203B41FA5}">
                      <a16:colId xmlns:a16="http://schemas.microsoft.com/office/drawing/2014/main" val="2426117254"/>
                    </a:ext>
                  </a:extLst>
                </a:gridCol>
                <a:gridCol w="2011363">
                  <a:extLst>
                    <a:ext uri="{9D8B030D-6E8A-4147-A177-3AD203B41FA5}">
                      <a16:colId xmlns:a16="http://schemas.microsoft.com/office/drawing/2014/main" val="1656611620"/>
                    </a:ext>
                  </a:extLst>
                </a:gridCol>
              </a:tblGrid>
              <a:tr h="207403">
                <a:tc>
                  <a:txBody>
                    <a:bodyPr/>
                    <a:lstStyle/>
                    <a:p>
                      <a:pPr>
                        <a:spcAft>
                          <a:spcPts val="900"/>
                        </a:spcAft>
                      </a:pPr>
                      <a:r>
                        <a:rPr lang="en-US" sz="1050" dirty="0">
                          <a:effectLst/>
                        </a:rPr>
                        <a:t>Measuring system</a:t>
                      </a:r>
                      <a:endParaRPr lang="en-GB" sz="1050" dirty="0">
                        <a:effectLst/>
                        <a:latin typeface="Times New Roman" panose="02020603050405020304" pitchFamily="18" charset="0"/>
                        <a:ea typeface="Times New Roman" panose="02020603050405020304" pitchFamily="18" charset="0"/>
                      </a:endParaRPr>
                    </a:p>
                  </a:txBody>
                  <a:tcPr marL="68569" marR="68569" marT="0" marB="0" anchor="ctr"/>
                </a:tc>
                <a:tc>
                  <a:txBody>
                    <a:bodyPr/>
                    <a:lstStyle/>
                    <a:p>
                      <a:pPr>
                        <a:spcAft>
                          <a:spcPts val="900"/>
                        </a:spcAft>
                      </a:pPr>
                      <a:r>
                        <a:rPr lang="en-US" sz="1050" dirty="0">
                          <a:effectLst/>
                        </a:rPr>
                        <a:t>Metrics</a:t>
                      </a:r>
                      <a:endParaRPr lang="en-GB" sz="1050" dirty="0">
                        <a:effectLst/>
                        <a:latin typeface="Times New Roman" panose="02020603050405020304" pitchFamily="18" charset="0"/>
                        <a:ea typeface="Times New Roman" panose="02020603050405020304" pitchFamily="18" charset="0"/>
                      </a:endParaRPr>
                    </a:p>
                  </a:txBody>
                  <a:tcPr marL="68569" marR="68569" marT="0" marB="0" anchor="ctr"/>
                </a:tc>
                <a:extLst>
                  <a:ext uri="{0D108BD9-81ED-4DB2-BD59-A6C34878D82A}">
                    <a16:rowId xmlns:a16="http://schemas.microsoft.com/office/drawing/2014/main" val="546971435"/>
                  </a:ext>
                </a:extLst>
              </a:tr>
              <a:tr h="617640">
                <a:tc>
                  <a:txBody>
                    <a:bodyPr/>
                    <a:lstStyle/>
                    <a:p>
                      <a:pPr>
                        <a:spcAft>
                          <a:spcPts val="900"/>
                        </a:spcAft>
                      </a:pPr>
                      <a:r>
                        <a:rPr lang="en-US" sz="1050" b="0" dirty="0">
                          <a:effectLst/>
                        </a:rPr>
                        <a:t>Chassis dynamometer control computer</a:t>
                      </a:r>
                      <a:endParaRPr lang="en-GB" sz="1050" b="0" dirty="0">
                        <a:effectLst/>
                        <a:latin typeface="Times New Roman" panose="02020603050405020304" pitchFamily="18" charset="0"/>
                        <a:ea typeface="Times New Roman" panose="02020603050405020304" pitchFamily="18" charset="0"/>
                      </a:endParaRPr>
                    </a:p>
                  </a:txBody>
                  <a:tcPr marL="68569" marR="68569" marT="0" marB="0" anchor="ctr"/>
                </a:tc>
                <a:tc>
                  <a:txBody>
                    <a:bodyPr/>
                    <a:lstStyle/>
                    <a:p>
                      <a:pPr>
                        <a:spcAft>
                          <a:spcPts val="900"/>
                        </a:spcAft>
                      </a:pPr>
                      <a:r>
                        <a:rPr lang="en-US" sz="1050" dirty="0">
                          <a:effectLst/>
                        </a:rPr>
                        <a:t>Speed, load, test cell air temperature, EGR valve voltage (Euro 5 car only)</a:t>
                      </a:r>
                      <a:endParaRPr lang="en-GB" sz="1050" dirty="0">
                        <a:effectLst/>
                        <a:latin typeface="Times New Roman" panose="02020603050405020304" pitchFamily="18" charset="0"/>
                        <a:ea typeface="Times New Roman" panose="02020603050405020304" pitchFamily="18" charset="0"/>
                      </a:endParaRPr>
                    </a:p>
                  </a:txBody>
                  <a:tcPr marL="68569" marR="68569" marT="0" marB="0" anchor="ctr"/>
                </a:tc>
                <a:extLst>
                  <a:ext uri="{0D108BD9-81ED-4DB2-BD59-A6C34878D82A}">
                    <a16:rowId xmlns:a16="http://schemas.microsoft.com/office/drawing/2014/main" val="2302415593"/>
                  </a:ext>
                </a:extLst>
              </a:tr>
              <a:tr h="645964">
                <a:tc>
                  <a:txBody>
                    <a:bodyPr/>
                    <a:lstStyle/>
                    <a:p>
                      <a:pPr>
                        <a:spcAft>
                          <a:spcPts val="900"/>
                        </a:spcAft>
                      </a:pPr>
                      <a:r>
                        <a:rPr lang="en-US" sz="1050" b="0">
                          <a:effectLst/>
                        </a:rPr>
                        <a:t>Horiba OBS-ONE (dilute gas systems)</a:t>
                      </a:r>
                      <a:endParaRPr lang="en-GB" sz="1050" b="0">
                        <a:effectLst/>
                        <a:latin typeface="Times New Roman" panose="02020603050405020304" pitchFamily="18" charset="0"/>
                        <a:ea typeface="Times New Roman" panose="02020603050405020304" pitchFamily="18" charset="0"/>
                      </a:endParaRPr>
                    </a:p>
                  </a:txBody>
                  <a:tcPr marL="68569" marR="68569" marT="0" marB="0" anchor="ctr"/>
                </a:tc>
                <a:tc>
                  <a:txBody>
                    <a:bodyPr/>
                    <a:lstStyle/>
                    <a:p>
                      <a:pPr>
                        <a:spcAft>
                          <a:spcPts val="900"/>
                        </a:spcAft>
                      </a:pPr>
                      <a:r>
                        <a:rPr lang="en-US" sz="1050" dirty="0">
                          <a:effectLst/>
                        </a:rPr>
                        <a:t>Dilute bagged and continuous tailpipe NO</a:t>
                      </a:r>
                      <a:r>
                        <a:rPr lang="en-US" sz="1050" baseline="-25000" dirty="0">
                          <a:effectLst/>
                        </a:rPr>
                        <a:t>x</a:t>
                      </a:r>
                      <a:r>
                        <a:rPr lang="en-US" sz="1050" dirty="0">
                          <a:effectLst/>
                        </a:rPr>
                        <a:t>, NO, CO</a:t>
                      </a:r>
                      <a:r>
                        <a:rPr lang="en-US" sz="1050" baseline="-25000" dirty="0">
                          <a:effectLst/>
                        </a:rPr>
                        <a:t>2</a:t>
                      </a:r>
                      <a:r>
                        <a:rPr lang="en-US" sz="1050" dirty="0">
                          <a:effectLst/>
                        </a:rPr>
                        <a:t>, CO, HC, CH</a:t>
                      </a:r>
                      <a:r>
                        <a:rPr lang="en-US" sz="1050" baseline="-25000" dirty="0">
                          <a:effectLst/>
                        </a:rPr>
                        <a:t>4</a:t>
                      </a:r>
                      <a:r>
                        <a:rPr lang="en-US" sz="1050" dirty="0">
                          <a:effectLst/>
                        </a:rPr>
                        <a:t>, gravimetric PM</a:t>
                      </a:r>
                      <a:endParaRPr lang="en-GB" sz="1050" dirty="0">
                        <a:effectLst/>
                        <a:latin typeface="Times New Roman" panose="02020603050405020304" pitchFamily="18" charset="0"/>
                        <a:ea typeface="Times New Roman" panose="02020603050405020304" pitchFamily="18" charset="0"/>
                      </a:endParaRPr>
                    </a:p>
                  </a:txBody>
                  <a:tcPr marL="68569" marR="68569" marT="0" marB="0" anchor="ctr"/>
                </a:tc>
                <a:extLst>
                  <a:ext uri="{0D108BD9-81ED-4DB2-BD59-A6C34878D82A}">
                    <a16:rowId xmlns:a16="http://schemas.microsoft.com/office/drawing/2014/main" val="2023052338"/>
                  </a:ext>
                </a:extLst>
              </a:tr>
              <a:tr h="372777">
                <a:tc>
                  <a:txBody>
                    <a:bodyPr/>
                    <a:lstStyle/>
                    <a:p>
                      <a:pPr>
                        <a:spcAft>
                          <a:spcPts val="900"/>
                        </a:spcAft>
                      </a:pPr>
                      <a:r>
                        <a:rPr lang="en-US" sz="1050" b="0">
                          <a:effectLst/>
                        </a:rPr>
                        <a:t>DiagRA</a:t>
                      </a:r>
                      <a:endParaRPr lang="en-GB" sz="1050" b="0">
                        <a:effectLst/>
                        <a:latin typeface="Times New Roman" panose="02020603050405020304" pitchFamily="18" charset="0"/>
                        <a:ea typeface="Times New Roman" panose="02020603050405020304" pitchFamily="18" charset="0"/>
                      </a:endParaRPr>
                    </a:p>
                  </a:txBody>
                  <a:tcPr marL="68569" marR="68569" marT="0" marB="0" anchor="ctr"/>
                </a:tc>
                <a:tc>
                  <a:txBody>
                    <a:bodyPr/>
                    <a:lstStyle/>
                    <a:p>
                      <a:pPr>
                        <a:spcAft>
                          <a:spcPts val="900"/>
                        </a:spcAft>
                      </a:pPr>
                      <a:r>
                        <a:rPr lang="en-US" sz="1050" dirty="0">
                          <a:effectLst/>
                        </a:rPr>
                        <a:t>OBD (On-Board Diagnostics) parameters</a:t>
                      </a:r>
                      <a:endParaRPr lang="en-GB" sz="1050" dirty="0">
                        <a:effectLst/>
                        <a:latin typeface="Times New Roman" panose="02020603050405020304" pitchFamily="18" charset="0"/>
                        <a:ea typeface="Times New Roman" panose="02020603050405020304" pitchFamily="18" charset="0"/>
                      </a:endParaRPr>
                    </a:p>
                  </a:txBody>
                  <a:tcPr marL="68569" marR="68569" marT="0" marB="0" anchor="ctr"/>
                </a:tc>
                <a:extLst>
                  <a:ext uri="{0D108BD9-81ED-4DB2-BD59-A6C34878D82A}">
                    <a16:rowId xmlns:a16="http://schemas.microsoft.com/office/drawing/2014/main" val="2659445868"/>
                  </a:ext>
                </a:extLst>
              </a:tr>
              <a:tr h="378259">
                <a:tc>
                  <a:txBody>
                    <a:bodyPr/>
                    <a:lstStyle/>
                    <a:p>
                      <a:pPr>
                        <a:spcAft>
                          <a:spcPts val="900"/>
                        </a:spcAft>
                      </a:pPr>
                      <a:r>
                        <a:rPr lang="en-US" sz="1050" b="0">
                          <a:effectLst/>
                        </a:rPr>
                        <a:t>Quantum Cascade Laser (QCL)</a:t>
                      </a:r>
                      <a:endParaRPr lang="en-GB" sz="1050" b="0">
                        <a:effectLst/>
                        <a:latin typeface="Times New Roman" panose="02020603050405020304" pitchFamily="18" charset="0"/>
                        <a:ea typeface="Times New Roman" panose="02020603050405020304" pitchFamily="18" charset="0"/>
                      </a:endParaRPr>
                    </a:p>
                  </a:txBody>
                  <a:tcPr marL="68569" marR="68569" marT="0" marB="0" anchor="ctr"/>
                </a:tc>
                <a:tc>
                  <a:txBody>
                    <a:bodyPr/>
                    <a:lstStyle/>
                    <a:p>
                      <a:pPr>
                        <a:spcAft>
                          <a:spcPts val="900"/>
                        </a:spcAft>
                      </a:pPr>
                      <a:r>
                        <a:rPr lang="en-US" sz="1050" dirty="0">
                          <a:effectLst/>
                        </a:rPr>
                        <a:t>NH</a:t>
                      </a:r>
                      <a:r>
                        <a:rPr lang="en-US" sz="1050" baseline="-25000" dirty="0">
                          <a:effectLst/>
                        </a:rPr>
                        <a:t>3</a:t>
                      </a:r>
                      <a:r>
                        <a:rPr lang="en-US" sz="1050" dirty="0">
                          <a:effectLst/>
                        </a:rPr>
                        <a:t>, N</a:t>
                      </a:r>
                      <a:r>
                        <a:rPr lang="en-US" sz="1050" baseline="-25000" dirty="0">
                          <a:effectLst/>
                        </a:rPr>
                        <a:t>2</a:t>
                      </a:r>
                      <a:r>
                        <a:rPr lang="en-US" sz="1050" dirty="0">
                          <a:effectLst/>
                        </a:rPr>
                        <a:t>O (Nitrous Oxide) (tailpipe)</a:t>
                      </a:r>
                      <a:endParaRPr lang="en-GB" sz="1050" dirty="0">
                        <a:effectLst/>
                        <a:latin typeface="Times New Roman" panose="02020603050405020304" pitchFamily="18" charset="0"/>
                        <a:ea typeface="Times New Roman" panose="02020603050405020304" pitchFamily="18" charset="0"/>
                      </a:endParaRPr>
                    </a:p>
                  </a:txBody>
                  <a:tcPr marL="68569" marR="68569" marT="0" marB="0" anchor="ctr"/>
                </a:tc>
                <a:extLst>
                  <a:ext uri="{0D108BD9-81ED-4DB2-BD59-A6C34878D82A}">
                    <a16:rowId xmlns:a16="http://schemas.microsoft.com/office/drawing/2014/main" val="3030581952"/>
                  </a:ext>
                </a:extLst>
              </a:tr>
              <a:tr h="363640">
                <a:tc>
                  <a:txBody>
                    <a:bodyPr/>
                    <a:lstStyle/>
                    <a:p>
                      <a:pPr>
                        <a:spcAft>
                          <a:spcPts val="900"/>
                        </a:spcAft>
                      </a:pPr>
                      <a:r>
                        <a:rPr lang="en-US" sz="1050" b="0">
                          <a:effectLst/>
                        </a:rPr>
                        <a:t>Cambustion Differential Mobility Particle Sizer DMS500</a:t>
                      </a:r>
                      <a:endParaRPr lang="en-GB" sz="1050" b="0">
                        <a:effectLst/>
                        <a:latin typeface="Times New Roman" panose="02020603050405020304" pitchFamily="18" charset="0"/>
                        <a:ea typeface="Times New Roman" panose="02020603050405020304" pitchFamily="18" charset="0"/>
                      </a:endParaRPr>
                    </a:p>
                  </a:txBody>
                  <a:tcPr marL="68569" marR="68569" marT="0" marB="0" anchor="ctr"/>
                </a:tc>
                <a:tc>
                  <a:txBody>
                    <a:bodyPr/>
                    <a:lstStyle/>
                    <a:p>
                      <a:pPr>
                        <a:spcAft>
                          <a:spcPts val="900"/>
                        </a:spcAft>
                      </a:pPr>
                      <a:r>
                        <a:rPr lang="en-US" sz="1050" dirty="0">
                          <a:effectLst/>
                        </a:rPr>
                        <a:t>Particle size distribution (tailpipe)</a:t>
                      </a:r>
                      <a:endParaRPr lang="en-GB" sz="1050" dirty="0">
                        <a:effectLst/>
                        <a:latin typeface="Times New Roman" panose="02020603050405020304" pitchFamily="18" charset="0"/>
                        <a:ea typeface="Times New Roman" panose="02020603050405020304" pitchFamily="18" charset="0"/>
                      </a:endParaRPr>
                    </a:p>
                  </a:txBody>
                  <a:tcPr marL="68569" marR="68569" marT="0" marB="0" anchor="ctr"/>
                </a:tc>
                <a:extLst>
                  <a:ext uri="{0D108BD9-81ED-4DB2-BD59-A6C34878D82A}">
                    <a16:rowId xmlns:a16="http://schemas.microsoft.com/office/drawing/2014/main" val="1232636030"/>
                  </a:ext>
                </a:extLst>
              </a:tr>
              <a:tr h="444044">
                <a:tc>
                  <a:txBody>
                    <a:bodyPr/>
                    <a:lstStyle/>
                    <a:p>
                      <a:pPr>
                        <a:spcAft>
                          <a:spcPts val="900"/>
                        </a:spcAft>
                      </a:pPr>
                      <a:r>
                        <a:rPr lang="en-US" sz="1050" b="0">
                          <a:effectLst/>
                        </a:rPr>
                        <a:t>SPCS (Solid Particle Counting System) PMP method</a:t>
                      </a:r>
                      <a:endParaRPr lang="en-GB" sz="1050" b="0">
                        <a:effectLst/>
                        <a:latin typeface="Times New Roman" panose="02020603050405020304" pitchFamily="18" charset="0"/>
                        <a:ea typeface="Times New Roman" panose="02020603050405020304" pitchFamily="18" charset="0"/>
                      </a:endParaRPr>
                    </a:p>
                  </a:txBody>
                  <a:tcPr marL="68569" marR="68569" marT="0" marB="0" anchor="ctr"/>
                </a:tc>
                <a:tc>
                  <a:txBody>
                    <a:bodyPr/>
                    <a:lstStyle/>
                    <a:p>
                      <a:pPr>
                        <a:spcAft>
                          <a:spcPts val="900"/>
                        </a:spcAft>
                      </a:pPr>
                      <a:r>
                        <a:rPr lang="en-US" sz="1050" dirty="0">
                          <a:effectLst/>
                        </a:rPr>
                        <a:t>PN &gt; 23nm d50 (median particle size) (tailpipe)</a:t>
                      </a:r>
                      <a:endParaRPr lang="en-GB" sz="1050" dirty="0">
                        <a:effectLst/>
                        <a:latin typeface="Times New Roman" panose="02020603050405020304" pitchFamily="18" charset="0"/>
                        <a:ea typeface="Times New Roman" panose="02020603050405020304" pitchFamily="18" charset="0"/>
                      </a:endParaRPr>
                    </a:p>
                  </a:txBody>
                  <a:tcPr marL="68569" marR="68569" marT="0" marB="0" anchor="ctr"/>
                </a:tc>
                <a:extLst>
                  <a:ext uri="{0D108BD9-81ED-4DB2-BD59-A6C34878D82A}">
                    <a16:rowId xmlns:a16="http://schemas.microsoft.com/office/drawing/2014/main" val="695620756"/>
                  </a:ext>
                </a:extLst>
              </a:tr>
              <a:tr h="374604">
                <a:tc>
                  <a:txBody>
                    <a:bodyPr/>
                    <a:lstStyle/>
                    <a:p>
                      <a:pPr>
                        <a:spcAft>
                          <a:spcPts val="900"/>
                        </a:spcAft>
                      </a:pPr>
                      <a:r>
                        <a:rPr lang="en-US" sz="1050" b="0">
                          <a:effectLst/>
                        </a:rPr>
                        <a:t>Particle number down to ten (DTT) system </a:t>
                      </a:r>
                      <a:endParaRPr lang="en-GB" sz="1050" b="0">
                        <a:effectLst/>
                        <a:latin typeface="Times New Roman" panose="02020603050405020304" pitchFamily="18" charset="0"/>
                        <a:ea typeface="Times New Roman" panose="02020603050405020304" pitchFamily="18" charset="0"/>
                      </a:endParaRPr>
                    </a:p>
                  </a:txBody>
                  <a:tcPr marL="68569" marR="68569" marT="0" marB="0" anchor="ctr"/>
                </a:tc>
                <a:tc>
                  <a:txBody>
                    <a:bodyPr/>
                    <a:lstStyle/>
                    <a:p>
                      <a:pPr>
                        <a:spcAft>
                          <a:spcPts val="900"/>
                        </a:spcAft>
                      </a:pPr>
                      <a:r>
                        <a:rPr lang="en-US" sz="1050" dirty="0">
                          <a:effectLst/>
                        </a:rPr>
                        <a:t>PN &gt; 4nm d50, PN &gt; 10nm d50, PN &gt;23nm d50 (tailpipe)</a:t>
                      </a:r>
                      <a:endParaRPr lang="en-GB" sz="1050" dirty="0">
                        <a:effectLst/>
                        <a:latin typeface="Times New Roman" panose="02020603050405020304" pitchFamily="18" charset="0"/>
                        <a:ea typeface="Times New Roman" panose="02020603050405020304" pitchFamily="18" charset="0"/>
                      </a:endParaRPr>
                    </a:p>
                  </a:txBody>
                  <a:tcPr marL="68569" marR="68569" marT="0" marB="0" anchor="ctr"/>
                </a:tc>
                <a:extLst>
                  <a:ext uri="{0D108BD9-81ED-4DB2-BD59-A6C34878D82A}">
                    <a16:rowId xmlns:a16="http://schemas.microsoft.com/office/drawing/2014/main" val="2012723521"/>
                  </a:ext>
                </a:extLst>
              </a:tr>
              <a:tr h="405669">
                <a:tc>
                  <a:txBody>
                    <a:bodyPr/>
                    <a:lstStyle/>
                    <a:p>
                      <a:pPr>
                        <a:spcAft>
                          <a:spcPts val="900"/>
                        </a:spcAft>
                      </a:pPr>
                      <a:r>
                        <a:rPr lang="en-US" sz="1050" b="0" dirty="0">
                          <a:effectLst/>
                        </a:rPr>
                        <a:t>Horiba OBS-ONE (raw gas systems)</a:t>
                      </a:r>
                      <a:endParaRPr lang="en-GB" sz="1050" b="0" dirty="0">
                        <a:effectLst/>
                        <a:latin typeface="Times New Roman" panose="02020603050405020304" pitchFamily="18" charset="0"/>
                        <a:ea typeface="Times New Roman" panose="02020603050405020304" pitchFamily="18" charset="0"/>
                      </a:endParaRPr>
                    </a:p>
                  </a:txBody>
                  <a:tcPr marL="68569" marR="68569" marT="0" marB="0" anchor="ctr"/>
                </a:tc>
                <a:tc>
                  <a:txBody>
                    <a:bodyPr/>
                    <a:lstStyle/>
                    <a:p>
                      <a:pPr>
                        <a:spcAft>
                          <a:spcPts val="900"/>
                        </a:spcAft>
                      </a:pPr>
                      <a:r>
                        <a:rPr lang="en-US" sz="1050" dirty="0">
                          <a:effectLst/>
                        </a:rPr>
                        <a:t>Euro 6d-TEMP car only: Engine out HC, CO, CO</a:t>
                      </a:r>
                      <a:r>
                        <a:rPr lang="en-US" sz="1050" baseline="-25000" dirty="0">
                          <a:effectLst/>
                        </a:rPr>
                        <a:t>2</a:t>
                      </a:r>
                      <a:r>
                        <a:rPr lang="en-US" sz="1050" dirty="0">
                          <a:effectLst/>
                        </a:rPr>
                        <a:t>, NO</a:t>
                      </a:r>
                      <a:r>
                        <a:rPr lang="en-US" sz="1050" baseline="-25000" dirty="0">
                          <a:effectLst/>
                        </a:rPr>
                        <a:t>x </a:t>
                      </a:r>
                      <a:endParaRPr lang="en-GB" sz="1050" dirty="0">
                        <a:effectLst/>
                        <a:latin typeface="Times New Roman" panose="02020603050405020304" pitchFamily="18" charset="0"/>
                        <a:ea typeface="Times New Roman" panose="02020603050405020304" pitchFamily="18" charset="0"/>
                      </a:endParaRPr>
                    </a:p>
                  </a:txBody>
                  <a:tcPr marL="68569" marR="68569" marT="0" marB="0" anchor="ctr"/>
                </a:tc>
                <a:extLst>
                  <a:ext uri="{0D108BD9-81ED-4DB2-BD59-A6C34878D82A}">
                    <a16:rowId xmlns:a16="http://schemas.microsoft.com/office/drawing/2014/main" val="2628305909"/>
                  </a:ext>
                </a:extLst>
              </a:tr>
            </a:tbl>
          </a:graphicData>
        </a:graphic>
      </p:graphicFrame>
      <p:pic>
        <p:nvPicPr>
          <p:cNvPr id="6" name="Picture 2">
            <a:extLst>
              <a:ext uri="{FF2B5EF4-FFF2-40B4-BE49-F238E27FC236}">
                <a16:creationId xmlns:a16="http://schemas.microsoft.com/office/drawing/2014/main" id="{051614B9-D649-4727-B48A-424DF591E6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838" y="2828925"/>
            <a:ext cx="2697162"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FA017DF9-5809-4A9C-A30A-45EE566BB1BC}"/>
              </a:ext>
            </a:extLst>
          </p:cNvPr>
          <p:cNvCxnSpPr>
            <a:cxnSpLocks/>
          </p:cNvCxnSpPr>
          <p:nvPr/>
        </p:nvCxnSpPr>
        <p:spPr>
          <a:xfrm flipH="1">
            <a:off x="2668588" y="3182938"/>
            <a:ext cx="533400" cy="180975"/>
          </a:xfrm>
          <a:prstGeom prst="line">
            <a:avLst/>
          </a:prstGeom>
          <a:ln w="25400">
            <a:tailEnd type="ova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A195BA6-8E06-4743-ADDD-5083CB5FF535}"/>
              </a:ext>
            </a:extLst>
          </p:cNvPr>
          <p:cNvSpPr/>
          <p:nvPr/>
        </p:nvSpPr>
        <p:spPr>
          <a:xfrm>
            <a:off x="3170238" y="3144838"/>
            <a:ext cx="1325562" cy="654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dirty="0"/>
              <a:t>Engine-out emissions tapping</a:t>
            </a:r>
          </a:p>
        </p:txBody>
      </p:sp>
      <p:pic>
        <p:nvPicPr>
          <p:cNvPr id="18" name="Audio 17">
            <a:hlinkClick r:id="" action="ppaction://media"/>
            <a:extLst>
              <a:ext uri="{FF2B5EF4-FFF2-40B4-BE49-F238E27FC236}">
                <a16:creationId xmlns:a16="http://schemas.microsoft.com/office/drawing/2014/main" id="{583FCC17-CED1-4864-A4B7-840BA338EF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65340418"/>
      </p:ext>
    </p:extLst>
  </p:cSld>
  <p:clrMapOvr>
    <a:masterClrMapping/>
  </p:clrMapOvr>
  <mc:AlternateContent xmlns:mc="http://schemas.openxmlformats.org/markup-compatibility/2006">
    <mc:Choice xmlns:p14="http://schemas.microsoft.com/office/powerpoint/2010/main" Requires="p14">
      <p:transition spd="slow" p14:dur="2000" advTm="40578"/>
    </mc:Choice>
    <mc:Fallback>
      <p:transition spd="slow" advTm="40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A054E-D0D5-44A8-933D-9655ACBEB6DC}"/>
              </a:ext>
            </a:extLst>
          </p:cNvPr>
          <p:cNvSpPr>
            <a:spLocks noGrp="1"/>
          </p:cNvSpPr>
          <p:nvPr>
            <p:ph type="title"/>
          </p:nvPr>
        </p:nvSpPr>
        <p:spPr/>
        <p:txBody>
          <a:bodyPr/>
          <a:lstStyle/>
          <a:p>
            <a:r>
              <a:rPr lang="en-US" dirty="0"/>
              <a:t>Contents</a:t>
            </a:r>
          </a:p>
        </p:txBody>
      </p:sp>
      <p:sp>
        <p:nvSpPr>
          <p:cNvPr id="6" name="Content Placeholder 2">
            <a:extLst>
              <a:ext uri="{FF2B5EF4-FFF2-40B4-BE49-F238E27FC236}">
                <a16:creationId xmlns:a16="http://schemas.microsoft.com/office/drawing/2014/main" id="{B4476844-23D3-4CC1-BBA6-0CE1D93B1BCB}"/>
              </a:ext>
            </a:extLst>
          </p:cNvPr>
          <p:cNvSpPr txBox="1">
            <a:spLocks/>
          </p:cNvSpPr>
          <p:nvPr/>
        </p:nvSpPr>
        <p:spPr>
          <a:xfrm>
            <a:off x="451102" y="1118489"/>
            <a:ext cx="8229600" cy="36576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altLang="en-US" dirty="0">
                <a:cs typeface="Arial" panose="020B0604020202020204" pitchFamily="34" charset="0"/>
              </a:rPr>
              <a:t>Fuel effects on regulated and unregulated emissions from three light-duty Euro 5 and Euro 6 Diesel passenger cars</a:t>
            </a:r>
          </a:p>
          <a:p>
            <a:pPr marL="0" indent="0"/>
            <a:endParaRPr lang="en-GB" altLang="en-US" dirty="0">
              <a:cs typeface="Arial" panose="020B0604020202020204" pitchFamily="34" charset="0"/>
            </a:endParaRPr>
          </a:p>
          <a:p>
            <a:pPr marL="639763" lvl="4" indent="-257175"/>
            <a:r>
              <a:rPr lang="en-US" altLang="en-US" sz="2000" dirty="0">
                <a:cs typeface="Arial" panose="020B0604020202020204" pitchFamily="34" charset="0"/>
              </a:rPr>
              <a:t>Background </a:t>
            </a:r>
          </a:p>
          <a:p>
            <a:pPr marL="639763" lvl="4" indent="-257175"/>
            <a:r>
              <a:rPr lang="en-US" altLang="en-US" sz="2000" dirty="0">
                <a:cs typeface="Arial" panose="020B0604020202020204" pitchFamily="34" charset="0"/>
              </a:rPr>
              <a:t>Objectives &amp; Scope</a:t>
            </a:r>
          </a:p>
          <a:p>
            <a:pPr marL="639763" lvl="4" indent="-257175"/>
            <a:r>
              <a:rPr lang="en-US" altLang="en-US" sz="2000" dirty="0">
                <a:cs typeface="Arial" panose="020B0604020202020204" pitchFamily="34" charset="0"/>
              </a:rPr>
              <a:t>Experiment</a:t>
            </a:r>
          </a:p>
          <a:p>
            <a:pPr marL="639763" lvl="4" indent="-257175"/>
            <a:r>
              <a:rPr lang="en-US" altLang="en-US" sz="2000" b="1" dirty="0">
                <a:cs typeface="Arial" panose="020B0604020202020204" pitchFamily="34" charset="0"/>
              </a:rPr>
              <a:t>Results – Tailpipe</a:t>
            </a:r>
          </a:p>
          <a:p>
            <a:pPr marL="639763" lvl="4" indent="-257175"/>
            <a:r>
              <a:rPr lang="en-US" altLang="en-US" sz="2000" dirty="0">
                <a:cs typeface="Arial" panose="020B0604020202020204" pitchFamily="34" charset="0"/>
              </a:rPr>
              <a:t>Results – Comparison of Engine-out &amp; Tailpipe, Euro 6d-TEMP Car</a:t>
            </a:r>
          </a:p>
          <a:p>
            <a:pPr marL="639763" lvl="4" indent="-257175"/>
            <a:r>
              <a:rPr lang="en-US" altLang="en-US" sz="2000" dirty="0">
                <a:cs typeface="Arial" panose="020B0604020202020204" pitchFamily="34" charset="0"/>
              </a:rPr>
              <a:t>Conclusions</a:t>
            </a:r>
          </a:p>
          <a:p>
            <a:pPr marL="639763" lvl="4" indent="-257175">
              <a:buFont typeface="Arial" panose="020B0604020202020204" pitchFamily="34" charset="0"/>
              <a:buNone/>
            </a:pPr>
            <a:endParaRPr lang="en-US" altLang="en-US" sz="1300" dirty="0">
              <a:cs typeface="Arial" panose="020B0604020202020204" pitchFamily="34" charset="0"/>
            </a:endParaRPr>
          </a:p>
          <a:p>
            <a:pPr marL="0" indent="0"/>
            <a:endParaRPr lang="en-US" altLang="en-US" dirty="0"/>
          </a:p>
        </p:txBody>
      </p:sp>
      <p:pic>
        <p:nvPicPr>
          <p:cNvPr id="7" name="Audio 6">
            <a:hlinkClick r:id="" action="ppaction://media"/>
            <a:extLst>
              <a:ext uri="{FF2B5EF4-FFF2-40B4-BE49-F238E27FC236}">
                <a16:creationId xmlns:a16="http://schemas.microsoft.com/office/drawing/2014/main" id="{60501CD1-0C87-4071-8B95-68D82A6F50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670527733"/>
      </p:ext>
    </p:extLst>
  </p:cSld>
  <p:clrMapOvr>
    <a:masterClrMapping/>
  </p:clrMapOvr>
  <mc:AlternateContent xmlns:mc="http://schemas.openxmlformats.org/markup-compatibility/2006">
    <mc:Choice xmlns:p14="http://schemas.microsoft.com/office/powerpoint/2010/main" Requires="p14">
      <p:transition spd="slow" p14:dur="2000" advTm="5394"/>
    </mc:Choice>
    <mc:Fallback>
      <p:transition spd="slow" advTm="5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2A7BC-2117-AB49-BC87-389D841E4063}"/>
              </a:ext>
            </a:extLst>
          </p:cNvPr>
          <p:cNvSpPr>
            <a:spLocks noGrp="1"/>
          </p:cNvSpPr>
          <p:nvPr>
            <p:ph type="title"/>
          </p:nvPr>
        </p:nvSpPr>
        <p:spPr/>
        <p:txBody>
          <a:bodyPr/>
          <a:lstStyle/>
          <a:p>
            <a:r>
              <a:rPr lang="en-US" dirty="0"/>
              <a:t>Results – Key &amp; CO</a:t>
            </a:r>
            <a:r>
              <a:rPr lang="en-US" baseline="-25000" dirty="0"/>
              <a:t>2</a:t>
            </a:r>
          </a:p>
        </p:txBody>
      </p:sp>
      <p:sp>
        <p:nvSpPr>
          <p:cNvPr id="4" name="Content Placeholder 2">
            <a:extLst>
              <a:ext uri="{FF2B5EF4-FFF2-40B4-BE49-F238E27FC236}">
                <a16:creationId xmlns:a16="http://schemas.microsoft.com/office/drawing/2014/main" id="{8E86834C-D586-41BC-AF35-BE43257A0C11}"/>
              </a:ext>
            </a:extLst>
          </p:cNvPr>
          <p:cNvSpPr txBox="1">
            <a:spLocks/>
          </p:cNvSpPr>
          <p:nvPr/>
        </p:nvSpPr>
        <p:spPr bwMode="auto">
          <a:xfrm>
            <a:off x="350838" y="971550"/>
            <a:ext cx="3382962"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300"/>
              </a:spcAft>
              <a:buFont typeface="Arial" panose="020B0604020202020204" pitchFamily="34" charset="0"/>
              <a:defRPr sz="1000" b="1">
                <a:solidFill>
                  <a:schemeClr val="tx1"/>
                </a:solidFill>
                <a:latin typeface="Arial" panose="020B0604020202020204" pitchFamily="34" charset="0"/>
                <a:ea typeface="MS PGothic" panose="020B0600070205080204" pitchFamily="34" charset="-128"/>
              </a:defRPr>
            </a:lvl1pPr>
            <a:lvl2pPr>
              <a:spcAft>
                <a:spcPts val="300"/>
              </a:spcAft>
              <a:buFont typeface="Arial" panose="020B0604020202020204" pitchFamily="34" charset="0"/>
              <a:defRPr sz="1000">
                <a:solidFill>
                  <a:schemeClr val="tx1"/>
                </a:solidFill>
                <a:latin typeface="Arial" panose="020B0604020202020204" pitchFamily="34" charset="0"/>
                <a:ea typeface="MS PGothic" panose="020B0600070205080204" pitchFamily="34" charset="-128"/>
              </a:defRPr>
            </a:lvl2pPr>
            <a:lvl3pPr marL="258763" indent="-257175">
              <a:spcAft>
                <a:spcPts val="300"/>
              </a:spcAft>
              <a:buFont typeface="Arial" panose="020B0604020202020204" pitchFamily="34" charset="0"/>
              <a:buChar char="•"/>
              <a:defRPr sz="1000">
                <a:solidFill>
                  <a:schemeClr val="tx1"/>
                </a:solidFill>
                <a:latin typeface="Arial" panose="020B0604020202020204" pitchFamily="34" charset="0"/>
                <a:ea typeface="MS PGothic" panose="020B0600070205080204" pitchFamily="34" charset="-128"/>
              </a:defRPr>
            </a:lvl3pPr>
            <a:lvl4pPr marL="465138" indent="-2365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4pPr>
            <a:lvl5pPr marL="685800" indent="-1730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5pPr>
            <a:lvl6pPr marL="11430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6pPr>
            <a:lvl7pPr marL="16002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7pPr>
            <a:lvl8pPr marL="20574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8pPr>
            <a:lvl9pPr marL="25146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9pPr>
          </a:lstStyle>
          <a:p>
            <a:pPr marL="1588" lvl="2" indent="0" eaLnBrk="1" hangingPunct="1">
              <a:buFont typeface="Arial" panose="020B0604020202020204" pitchFamily="34" charset="0"/>
              <a:buNone/>
              <a:defRPr/>
            </a:pPr>
            <a:r>
              <a:rPr lang="en-GB" altLang="en-US" sz="1600" dirty="0">
                <a:cs typeface="Arial" panose="020B0604020202020204" pitchFamily="34" charset="0"/>
              </a:rPr>
              <a:t>Fuel comparisons follow logic based on blend similarity, as follows: -</a:t>
            </a:r>
          </a:p>
          <a:p>
            <a:pPr lvl="2" eaLnBrk="1" hangingPunct="1">
              <a:defRPr/>
            </a:pPr>
            <a:r>
              <a:rPr lang="en-GB" altLang="en-US" sz="1600" b="1" dirty="0">
                <a:solidFill>
                  <a:srgbClr val="FF0000"/>
                </a:solidFill>
                <a:cs typeface="Arial" panose="020B0604020202020204" pitchFamily="34" charset="0"/>
              </a:rPr>
              <a:t>EN590 B5 </a:t>
            </a:r>
            <a:r>
              <a:rPr lang="en-GB" altLang="en-US" sz="1600" b="1" dirty="0">
                <a:cs typeface="Arial" panose="020B0604020202020204" pitchFamily="34" charset="0"/>
              </a:rPr>
              <a:t>vs </a:t>
            </a:r>
            <a:r>
              <a:rPr lang="en-GB" altLang="en-US" sz="1600" b="1" dirty="0">
                <a:solidFill>
                  <a:schemeClr val="accent5">
                    <a:lumMod val="75000"/>
                  </a:schemeClr>
                </a:solidFill>
                <a:cs typeface="Arial" panose="020B0604020202020204" pitchFamily="34" charset="0"/>
              </a:rPr>
              <a:t>LD B5</a:t>
            </a:r>
            <a:r>
              <a:rPr lang="en-GB" altLang="en-US" sz="1600" b="1" dirty="0">
                <a:cs typeface="Arial" panose="020B0604020202020204" pitchFamily="34" charset="0"/>
              </a:rPr>
              <a:t>, </a:t>
            </a:r>
            <a:r>
              <a:rPr lang="en-GB" altLang="en-US" sz="1600" b="1" dirty="0">
                <a:solidFill>
                  <a:schemeClr val="tx1">
                    <a:lumMod val="65000"/>
                    <a:lumOff val="35000"/>
                  </a:schemeClr>
                </a:solidFill>
                <a:cs typeface="Arial" panose="020B0604020202020204" pitchFamily="34" charset="0"/>
              </a:rPr>
              <a:t>PDF</a:t>
            </a:r>
            <a:r>
              <a:rPr lang="en-GB" altLang="en-US" sz="1600" b="1" dirty="0">
                <a:cs typeface="Arial" panose="020B0604020202020204" pitchFamily="34" charset="0"/>
              </a:rPr>
              <a:t> and </a:t>
            </a:r>
            <a:r>
              <a:rPr lang="en-GB" altLang="en-US" sz="1600" b="1" dirty="0">
                <a:solidFill>
                  <a:schemeClr val="bg1">
                    <a:lumMod val="75000"/>
                  </a:schemeClr>
                </a:solidFill>
                <a:cs typeface="Arial" panose="020B0604020202020204" pitchFamily="34" charset="0"/>
              </a:rPr>
              <a:t>PDF50</a:t>
            </a:r>
          </a:p>
          <a:p>
            <a:pPr lvl="2" eaLnBrk="1" hangingPunct="1">
              <a:defRPr/>
            </a:pPr>
            <a:r>
              <a:rPr lang="en-GB" altLang="en-US" sz="1600" b="1" dirty="0">
                <a:solidFill>
                  <a:schemeClr val="accent1"/>
                </a:solidFill>
                <a:cs typeface="Arial" panose="020B0604020202020204" pitchFamily="34" charset="0"/>
              </a:rPr>
              <a:t>LD B5 </a:t>
            </a:r>
            <a:r>
              <a:rPr lang="en-GB" altLang="en-US" sz="1600" b="1" dirty="0">
                <a:cs typeface="Arial" panose="020B0604020202020204" pitchFamily="34" charset="0"/>
              </a:rPr>
              <a:t>vs </a:t>
            </a:r>
            <a:r>
              <a:rPr lang="en-GB" altLang="en-US" sz="1600" b="1" dirty="0">
                <a:solidFill>
                  <a:srgbClr val="00773D"/>
                </a:solidFill>
                <a:cs typeface="Arial" panose="020B0604020202020204" pitchFamily="34" charset="0"/>
              </a:rPr>
              <a:t>B30</a:t>
            </a:r>
            <a:r>
              <a:rPr lang="en-GB" altLang="en-US" sz="1600" b="1" dirty="0">
                <a:cs typeface="Arial" panose="020B0604020202020204" pitchFamily="34" charset="0"/>
              </a:rPr>
              <a:t> and </a:t>
            </a:r>
            <a:r>
              <a:rPr lang="en-GB" altLang="en-US" sz="1600" b="1" dirty="0">
                <a:solidFill>
                  <a:srgbClr val="92D050"/>
                </a:solidFill>
                <a:cs typeface="Arial" panose="020B0604020202020204" pitchFamily="34" charset="0"/>
              </a:rPr>
              <a:t>B30 + CNI</a:t>
            </a:r>
          </a:p>
          <a:p>
            <a:pPr lvl="2" eaLnBrk="1" hangingPunct="1">
              <a:defRPr/>
            </a:pPr>
            <a:endParaRPr lang="en-GB" altLang="en-US" sz="1600" dirty="0">
              <a:cs typeface="Arial" panose="020B0604020202020204" pitchFamily="34" charset="0"/>
            </a:endParaRPr>
          </a:p>
          <a:p>
            <a:pPr lvl="2" eaLnBrk="1" hangingPunct="1">
              <a:defRPr/>
            </a:pPr>
            <a:r>
              <a:rPr lang="en-GB" altLang="en-US" sz="1600" dirty="0">
                <a:cs typeface="Arial" panose="020B0604020202020204" pitchFamily="34" charset="0"/>
              </a:rPr>
              <a:t>Error bars denote the 95% confidence intervals about the mean.</a:t>
            </a:r>
          </a:p>
          <a:p>
            <a:pPr lvl="2" eaLnBrk="1" hangingPunct="1">
              <a:defRPr/>
            </a:pPr>
            <a:r>
              <a:rPr lang="en-GB" altLang="en-US" sz="1600" dirty="0">
                <a:cs typeface="Arial" panose="020B0604020202020204" pitchFamily="34" charset="0"/>
              </a:rPr>
              <a:t>Differences between fuel means that are statistically significant at the 95% confidence level from the comparator fuel are marked with patterned bars.</a:t>
            </a:r>
          </a:p>
        </p:txBody>
      </p:sp>
      <p:pic>
        <p:nvPicPr>
          <p:cNvPr id="5" name="Picture 5">
            <a:extLst>
              <a:ext uri="{FF2B5EF4-FFF2-40B4-BE49-F238E27FC236}">
                <a16:creationId xmlns:a16="http://schemas.microsoft.com/office/drawing/2014/main" id="{50F74454-2ADA-4A4B-B517-BF81A0C20B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5138" y="822325"/>
            <a:ext cx="3087687"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0EEA36A7-7B7D-43CF-95F7-7CBCC508E8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5138" y="2795588"/>
            <a:ext cx="308768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C00C2EE-0570-49EE-B6EC-C92C9C97525D}"/>
              </a:ext>
            </a:extLst>
          </p:cNvPr>
          <p:cNvSpPr/>
          <p:nvPr/>
        </p:nvSpPr>
        <p:spPr>
          <a:xfrm>
            <a:off x="7216775" y="825500"/>
            <a:ext cx="1447800" cy="1165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Fuels with lower density and higher H/C ratio tend to give lower CO</a:t>
            </a:r>
            <a:r>
              <a:rPr lang="en-GB" sz="1200" baseline="-25000" dirty="0"/>
              <a:t>2</a:t>
            </a:r>
            <a:r>
              <a:rPr lang="en-GB" sz="1200" dirty="0"/>
              <a:t> emissions than the EN590 B5.</a:t>
            </a:r>
          </a:p>
        </p:txBody>
      </p:sp>
      <p:sp>
        <p:nvSpPr>
          <p:cNvPr id="8" name="Rectangle 7">
            <a:extLst>
              <a:ext uri="{FF2B5EF4-FFF2-40B4-BE49-F238E27FC236}">
                <a16:creationId xmlns:a16="http://schemas.microsoft.com/office/drawing/2014/main" id="{D2375502-AE12-4B4F-9E92-27CFC3997698}"/>
              </a:ext>
            </a:extLst>
          </p:cNvPr>
          <p:cNvSpPr/>
          <p:nvPr/>
        </p:nvSpPr>
        <p:spPr>
          <a:xfrm>
            <a:off x="7239000" y="2903538"/>
            <a:ext cx="1447800" cy="1165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Impact of B30(+CNI) varies between vehicle.</a:t>
            </a:r>
          </a:p>
        </p:txBody>
      </p:sp>
      <p:pic>
        <p:nvPicPr>
          <p:cNvPr id="13" name="Audio 12">
            <a:hlinkClick r:id="" action="ppaction://media"/>
            <a:extLst>
              <a:ext uri="{FF2B5EF4-FFF2-40B4-BE49-F238E27FC236}">
                <a16:creationId xmlns:a16="http://schemas.microsoft.com/office/drawing/2014/main" id="{03906CB6-207D-436A-A980-41A8F3D212D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3822981667"/>
      </p:ext>
    </p:extLst>
  </p:cSld>
  <p:clrMapOvr>
    <a:masterClrMapping/>
  </p:clrMapOvr>
  <mc:AlternateContent xmlns:mc="http://schemas.openxmlformats.org/markup-compatibility/2006">
    <mc:Choice xmlns:p14="http://schemas.microsoft.com/office/powerpoint/2010/main" Requires="p14">
      <p:transition spd="slow" p14:dur="2000" advTm="77059"/>
    </mc:Choice>
    <mc:Fallback>
      <p:transition spd="slow" advTm="77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3"/>
                </p:tgtEl>
              </p:cMediaNode>
            </p:audio>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2A7BC-2117-AB49-BC87-389D841E4063}"/>
              </a:ext>
            </a:extLst>
          </p:cNvPr>
          <p:cNvSpPr>
            <a:spLocks noGrp="1"/>
          </p:cNvSpPr>
          <p:nvPr>
            <p:ph type="title"/>
          </p:nvPr>
        </p:nvSpPr>
        <p:spPr/>
        <p:txBody>
          <a:bodyPr/>
          <a:lstStyle/>
          <a:p>
            <a:r>
              <a:rPr lang="en-GB" dirty="0"/>
              <a:t>Results – Volumetric Fuel &amp; Energy Consumption</a:t>
            </a:r>
            <a:endParaRPr lang="en-US" dirty="0"/>
          </a:p>
        </p:txBody>
      </p:sp>
      <p:pic>
        <p:nvPicPr>
          <p:cNvPr id="4" name="Picture 7">
            <a:extLst>
              <a:ext uri="{FF2B5EF4-FFF2-40B4-BE49-F238E27FC236}">
                <a16:creationId xmlns:a16="http://schemas.microsoft.com/office/drawing/2014/main" id="{DAF6D161-F36D-478C-AEE7-2E19D03A29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865188"/>
            <a:ext cx="28956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580B3E22-6D46-4B44-8967-9DBA35B128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860425"/>
            <a:ext cx="28956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39F959E2-F625-4384-AAAD-32E594AF1B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2765425"/>
            <a:ext cx="289560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D600E492-7DD0-4024-A4CF-F6F954B3DB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00" y="2760663"/>
            <a:ext cx="28956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77945C4-F8DF-46C6-AE67-BED510885E14}"/>
              </a:ext>
            </a:extLst>
          </p:cNvPr>
          <p:cNvSpPr/>
          <p:nvPr/>
        </p:nvSpPr>
        <p:spPr>
          <a:xfrm>
            <a:off x="1066800" y="941388"/>
            <a:ext cx="14478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Fuels with lower density and higher H/C ratio tend to give higher volumetric fuel consumption but similar energy consumption</a:t>
            </a:r>
          </a:p>
        </p:txBody>
      </p:sp>
      <p:sp>
        <p:nvSpPr>
          <p:cNvPr id="9" name="Rectangle 8">
            <a:extLst>
              <a:ext uri="{FF2B5EF4-FFF2-40B4-BE49-F238E27FC236}">
                <a16:creationId xmlns:a16="http://schemas.microsoft.com/office/drawing/2014/main" id="{2BC1201A-9DC2-4C09-8386-56A6DF466E64}"/>
              </a:ext>
            </a:extLst>
          </p:cNvPr>
          <p:cNvSpPr/>
          <p:nvPr/>
        </p:nvSpPr>
        <p:spPr>
          <a:xfrm>
            <a:off x="569913" y="2892425"/>
            <a:ext cx="1952625"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Fuel and energy consumption unaffected by B30, but effects of B30+CNI in 2 cars could be calibration-specific sensitivity to combustion advance with high CN fuel</a:t>
            </a:r>
          </a:p>
        </p:txBody>
      </p:sp>
      <p:pic>
        <p:nvPicPr>
          <p:cNvPr id="13" name="Audio 12">
            <a:hlinkClick r:id="" action="ppaction://media"/>
            <a:extLst>
              <a:ext uri="{FF2B5EF4-FFF2-40B4-BE49-F238E27FC236}">
                <a16:creationId xmlns:a16="http://schemas.microsoft.com/office/drawing/2014/main" id="{46705A82-DBBA-4526-A69E-94CB7BC1C4B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748235972"/>
      </p:ext>
    </p:extLst>
  </p:cSld>
  <p:clrMapOvr>
    <a:masterClrMapping/>
  </p:clrMapOvr>
  <mc:AlternateContent xmlns:mc="http://schemas.openxmlformats.org/markup-compatibility/2006">
    <mc:Choice xmlns:p14="http://schemas.microsoft.com/office/powerpoint/2010/main" Requires="p14">
      <p:transition spd="slow" p14:dur="2000" advTm="61007"/>
    </mc:Choice>
    <mc:Fallback>
      <p:transition spd="slow" advTm="61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2A7BC-2117-AB49-BC87-389D841E4063}"/>
              </a:ext>
            </a:extLst>
          </p:cNvPr>
          <p:cNvSpPr>
            <a:spLocks noGrp="1"/>
          </p:cNvSpPr>
          <p:nvPr>
            <p:ph type="title"/>
          </p:nvPr>
        </p:nvSpPr>
        <p:spPr/>
        <p:txBody>
          <a:bodyPr/>
          <a:lstStyle/>
          <a:p>
            <a:r>
              <a:rPr lang="en-US" dirty="0"/>
              <a:t>Results – Oxides of Nitrogen</a:t>
            </a:r>
          </a:p>
        </p:txBody>
      </p:sp>
      <p:pic>
        <p:nvPicPr>
          <p:cNvPr id="4" name="Picture 13">
            <a:extLst>
              <a:ext uri="{FF2B5EF4-FFF2-40B4-BE49-F238E27FC236}">
                <a16:creationId xmlns:a16="http://schemas.microsoft.com/office/drawing/2014/main" id="{A5B78A22-7792-4624-A23C-EA4416C335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763588"/>
            <a:ext cx="3094038"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a:extLst>
              <a:ext uri="{FF2B5EF4-FFF2-40B4-BE49-F238E27FC236}">
                <a16:creationId xmlns:a16="http://schemas.microsoft.com/office/drawing/2014/main" id="{895FA93F-74EF-40F6-A0BE-47DEC8BF82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2733675"/>
            <a:ext cx="309403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ABCEE479-9138-4260-9CCA-9D2C962D70B4}"/>
              </a:ext>
            </a:extLst>
          </p:cNvPr>
          <p:cNvSpPr txBox="1">
            <a:spLocks/>
          </p:cNvSpPr>
          <p:nvPr/>
        </p:nvSpPr>
        <p:spPr bwMode="auto">
          <a:xfrm>
            <a:off x="350838" y="971550"/>
            <a:ext cx="3094037"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7175" indent="-257175">
              <a:spcAft>
                <a:spcPts val="300"/>
              </a:spcAft>
              <a:buFont typeface="Arial" panose="020B0604020202020204" pitchFamily="34" charset="0"/>
              <a:defRPr sz="1000" b="1">
                <a:solidFill>
                  <a:schemeClr val="tx1"/>
                </a:solidFill>
                <a:latin typeface="Arial" panose="020B0604020202020204" pitchFamily="34" charset="0"/>
                <a:ea typeface="MS PGothic" panose="020B0600070205080204" pitchFamily="34" charset="-128"/>
              </a:defRPr>
            </a:lvl1pPr>
            <a:lvl2pPr marL="557213" indent="-214313">
              <a:spcAft>
                <a:spcPts val="300"/>
              </a:spcAft>
              <a:buFont typeface="Arial" panose="020B0604020202020204" pitchFamily="34" charset="0"/>
              <a:defRPr sz="1000">
                <a:solidFill>
                  <a:schemeClr val="tx1"/>
                </a:solidFill>
                <a:latin typeface="Arial" panose="020B0604020202020204" pitchFamily="34" charset="0"/>
                <a:ea typeface="MS PGothic" panose="020B0600070205080204" pitchFamily="34" charset="-128"/>
              </a:defRPr>
            </a:lvl2pPr>
            <a:lvl3pPr marL="258763" indent="-257175">
              <a:spcAft>
                <a:spcPts val="300"/>
              </a:spcAft>
              <a:buFont typeface="Arial" panose="020B0604020202020204" pitchFamily="34" charset="0"/>
              <a:buChar char="•"/>
              <a:defRPr sz="1000">
                <a:solidFill>
                  <a:schemeClr val="tx1"/>
                </a:solidFill>
                <a:latin typeface="Arial" panose="020B0604020202020204" pitchFamily="34" charset="0"/>
                <a:ea typeface="MS PGothic" panose="020B0600070205080204" pitchFamily="34" charset="-128"/>
              </a:defRPr>
            </a:lvl3pPr>
            <a:lvl4pPr marL="465138" indent="-2365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4pPr>
            <a:lvl5pPr marL="685800" indent="-1730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5pPr>
            <a:lvl6pPr marL="11430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6pPr>
            <a:lvl7pPr marL="16002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7pPr>
            <a:lvl8pPr marL="20574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8pPr>
            <a:lvl9pPr marL="25146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9pPr>
          </a:lstStyle>
          <a:p>
            <a:pPr lvl="2" eaLnBrk="1" hangingPunct="1"/>
            <a:r>
              <a:rPr lang="en-GB" altLang="en-US" sz="1600" dirty="0">
                <a:cs typeface="Arial" panose="020B0604020202020204" pitchFamily="34" charset="0"/>
              </a:rPr>
              <a:t>WLTC NO</a:t>
            </a:r>
            <a:r>
              <a:rPr lang="en-GB" altLang="en-US" sz="1600" baseline="-25000" dirty="0">
                <a:cs typeface="Arial" panose="020B0604020202020204" pitchFamily="34" charset="0"/>
              </a:rPr>
              <a:t>x</a:t>
            </a:r>
            <a:r>
              <a:rPr lang="en-GB" altLang="en-US" sz="1600" dirty="0">
                <a:cs typeface="Arial" panose="020B0604020202020204" pitchFamily="34" charset="0"/>
              </a:rPr>
              <a:t> was substantially higher than the 180mg/km Euro 5 limit from the (NEDC-certified) Euro 5 car.</a:t>
            </a:r>
          </a:p>
          <a:p>
            <a:pPr lvl="2" eaLnBrk="1" hangingPunct="1"/>
            <a:r>
              <a:rPr lang="en-GB" altLang="en-US" sz="1600" dirty="0">
                <a:cs typeface="Arial" panose="020B0604020202020204" pitchFamily="34" charset="0"/>
              </a:rPr>
              <a:t>WLTC NO</a:t>
            </a:r>
            <a:r>
              <a:rPr lang="en-GB" altLang="en-US" sz="1600" baseline="-25000" dirty="0">
                <a:cs typeface="Arial" panose="020B0604020202020204" pitchFamily="34" charset="0"/>
              </a:rPr>
              <a:t>x</a:t>
            </a:r>
            <a:r>
              <a:rPr lang="en-GB" altLang="en-US" sz="1600" dirty="0">
                <a:cs typeface="Arial" panose="020B0604020202020204" pitchFamily="34" charset="0"/>
              </a:rPr>
              <a:t> from the Euro 6b car (NEDC certified) was close to the Euro 6 limit (80mg/km).</a:t>
            </a:r>
          </a:p>
          <a:p>
            <a:pPr lvl="2" eaLnBrk="1" hangingPunct="1"/>
            <a:r>
              <a:rPr lang="en-GB" altLang="en-US" sz="1600" dirty="0">
                <a:cs typeface="Arial" panose="020B0604020202020204" pitchFamily="34" charset="0"/>
              </a:rPr>
              <a:t>NO</a:t>
            </a:r>
            <a:r>
              <a:rPr lang="en-GB" altLang="en-US" sz="1600" baseline="-25000" dirty="0">
                <a:cs typeface="Arial" panose="020B0604020202020204" pitchFamily="34" charset="0"/>
              </a:rPr>
              <a:t>x</a:t>
            </a:r>
            <a:r>
              <a:rPr lang="en-GB" altLang="en-US" sz="1600" dirty="0">
                <a:cs typeface="Arial" panose="020B0604020202020204" pitchFamily="34" charset="0"/>
              </a:rPr>
              <a:t> from the Euro 6d-TEMP car over the WLTC was under the Euro 6 limit in all cases.</a:t>
            </a:r>
          </a:p>
          <a:p>
            <a:pPr lvl="2" eaLnBrk="1" hangingPunct="1"/>
            <a:r>
              <a:rPr lang="en-GB" altLang="en-US" sz="1600" dirty="0">
                <a:cs typeface="Arial" panose="020B0604020202020204" pitchFamily="34" charset="0"/>
              </a:rPr>
              <a:t>There were no significant differences in the fraction of NO</a:t>
            </a:r>
            <a:r>
              <a:rPr lang="en-GB" altLang="en-US" sz="1600" baseline="-25000" dirty="0">
                <a:cs typeface="Arial" panose="020B0604020202020204" pitchFamily="34" charset="0"/>
              </a:rPr>
              <a:t>2</a:t>
            </a:r>
            <a:r>
              <a:rPr lang="en-GB" altLang="en-US" sz="1600" dirty="0">
                <a:cs typeface="Arial" panose="020B0604020202020204" pitchFamily="34" charset="0"/>
              </a:rPr>
              <a:t> contained in the NO</a:t>
            </a:r>
            <a:r>
              <a:rPr lang="en-GB" altLang="en-US" sz="1600" baseline="-25000" dirty="0">
                <a:cs typeface="Arial" panose="020B0604020202020204" pitchFamily="34" charset="0"/>
              </a:rPr>
              <a:t>x</a:t>
            </a:r>
            <a:r>
              <a:rPr lang="en-GB" altLang="en-US" sz="1600" dirty="0">
                <a:cs typeface="Arial" panose="020B0604020202020204" pitchFamily="34" charset="0"/>
              </a:rPr>
              <a:t> emissions between any of the fuels.</a:t>
            </a:r>
          </a:p>
        </p:txBody>
      </p:sp>
      <p:sp>
        <p:nvSpPr>
          <p:cNvPr id="7" name="Rectangle 6">
            <a:extLst>
              <a:ext uri="{FF2B5EF4-FFF2-40B4-BE49-F238E27FC236}">
                <a16:creationId xmlns:a16="http://schemas.microsoft.com/office/drawing/2014/main" id="{1C56F28C-E4E8-473B-A687-11F534363919}"/>
              </a:ext>
            </a:extLst>
          </p:cNvPr>
          <p:cNvSpPr/>
          <p:nvPr/>
        </p:nvSpPr>
        <p:spPr>
          <a:xfrm>
            <a:off x="6629400" y="795338"/>
            <a:ext cx="2362200" cy="1384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NO</a:t>
            </a:r>
            <a:r>
              <a:rPr lang="en-GB" sz="1200" baseline="-25000" dirty="0"/>
              <a:t>x</a:t>
            </a:r>
            <a:r>
              <a:rPr lang="en-GB" sz="1200" dirty="0"/>
              <a:t> was directionally lower (non-significant) for all low-density fuels in all cars compared to the EN590 B5 and PDF gave a statistically significant benefit for NO</a:t>
            </a:r>
            <a:r>
              <a:rPr lang="en-GB" sz="1200" baseline="-25000" dirty="0"/>
              <a:t>x</a:t>
            </a:r>
            <a:r>
              <a:rPr lang="en-GB" sz="1200" dirty="0"/>
              <a:t> on a fleet average basis. </a:t>
            </a:r>
          </a:p>
        </p:txBody>
      </p:sp>
      <p:sp>
        <p:nvSpPr>
          <p:cNvPr id="8" name="Rectangle 7">
            <a:extLst>
              <a:ext uri="{FF2B5EF4-FFF2-40B4-BE49-F238E27FC236}">
                <a16:creationId xmlns:a16="http://schemas.microsoft.com/office/drawing/2014/main" id="{2EAD85CF-AC0B-4B2C-9886-6FB1C4AC8B27}"/>
              </a:ext>
            </a:extLst>
          </p:cNvPr>
          <p:cNvSpPr/>
          <p:nvPr/>
        </p:nvSpPr>
        <p:spPr>
          <a:xfrm>
            <a:off x="6477000" y="2876550"/>
            <a:ext cx="2514600" cy="615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NO</a:t>
            </a:r>
            <a:r>
              <a:rPr lang="en-GB" sz="1200" baseline="-25000" dirty="0"/>
              <a:t>x</a:t>
            </a:r>
            <a:r>
              <a:rPr lang="en-GB" sz="1200" dirty="0"/>
              <a:t> was significantly higher with B30 fuel and with B30 + CNI than with LD B5 in the Euro 5 car. </a:t>
            </a:r>
          </a:p>
        </p:txBody>
      </p:sp>
      <p:sp>
        <p:nvSpPr>
          <p:cNvPr id="9" name="Rectangle 8">
            <a:extLst>
              <a:ext uri="{FF2B5EF4-FFF2-40B4-BE49-F238E27FC236}">
                <a16:creationId xmlns:a16="http://schemas.microsoft.com/office/drawing/2014/main" id="{A9ED331B-DEF8-4A52-86E5-0ED6BCA3D0FA}"/>
              </a:ext>
            </a:extLst>
          </p:cNvPr>
          <p:cNvSpPr/>
          <p:nvPr/>
        </p:nvSpPr>
        <p:spPr>
          <a:xfrm>
            <a:off x="6477000" y="3616325"/>
            <a:ext cx="2514600" cy="512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The addition of CNI to B30 did not reduce the NO</a:t>
            </a:r>
            <a:r>
              <a:rPr lang="en-GB" sz="1200" baseline="-25000" dirty="0"/>
              <a:t>x</a:t>
            </a:r>
            <a:r>
              <a:rPr lang="en-GB" sz="1200" dirty="0"/>
              <a:t> values in any car.</a:t>
            </a:r>
          </a:p>
        </p:txBody>
      </p:sp>
      <p:pic>
        <p:nvPicPr>
          <p:cNvPr id="15" name="Audio 14">
            <a:hlinkClick r:id="" action="ppaction://media"/>
            <a:extLst>
              <a:ext uri="{FF2B5EF4-FFF2-40B4-BE49-F238E27FC236}">
                <a16:creationId xmlns:a16="http://schemas.microsoft.com/office/drawing/2014/main" id="{4A27E810-C541-4235-B040-C1A709BEDB5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2145195461"/>
      </p:ext>
    </p:extLst>
  </p:cSld>
  <p:clrMapOvr>
    <a:masterClrMapping/>
  </p:clrMapOvr>
  <mc:AlternateContent xmlns:mc="http://schemas.openxmlformats.org/markup-compatibility/2006">
    <mc:Choice xmlns:p14="http://schemas.microsoft.com/office/powerpoint/2010/main" Requires="p14">
      <p:transition spd="slow" p14:dur="2000" advTm="99824"/>
    </mc:Choice>
    <mc:Fallback>
      <p:transition spd="slow" advTm="99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bldLst>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2A7BC-2117-AB49-BC87-389D841E4063}"/>
              </a:ext>
            </a:extLst>
          </p:cNvPr>
          <p:cNvSpPr>
            <a:spLocks noGrp="1"/>
          </p:cNvSpPr>
          <p:nvPr>
            <p:ph type="title"/>
          </p:nvPr>
        </p:nvSpPr>
        <p:spPr/>
        <p:txBody>
          <a:bodyPr/>
          <a:lstStyle/>
          <a:p>
            <a:r>
              <a:rPr lang="en-GB" dirty="0"/>
              <a:t>Results – Particulate Mass and Number</a:t>
            </a:r>
            <a:endParaRPr lang="en-US" dirty="0"/>
          </a:p>
        </p:txBody>
      </p:sp>
      <p:sp>
        <p:nvSpPr>
          <p:cNvPr id="9" name="Content Placeholder 2">
            <a:extLst>
              <a:ext uri="{FF2B5EF4-FFF2-40B4-BE49-F238E27FC236}">
                <a16:creationId xmlns:a16="http://schemas.microsoft.com/office/drawing/2014/main" id="{B491FC15-56AB-4BB5-A603-8EFA8C9227ED}"/>
              </a:ext>
            </a:extLst>
          </p:cNvPr>
          <p:cNvSpPr txBox="1">
            <a:spLocks/>
          </p:cNvSpPr>
          <p:nvPr/>
        </p:nvSpPr>
        <p:spPr bwMode="auto">
          <a:xfrm>
            <a:off x="152400" y="971550"/>
            <a:ext cx="19050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7175" indent="-257175">
              <a:spcAft>
                <a:spcPts val="300"/>
              </a:spcAft>
              <a:buFont typeface="Arial" panose="020B0604020202020204" pitchFamily="34" charset="0"/>
              <a:defRPr sz="1000" b="1">
                <a:solidFill>
                  <a:schemeClr val="tx1"/>
                </a:solidFill>
                <a:latin typeface="Arial" panose="020B0604020202020204" pitchFamily="34" charset="0"/>
                <a:ea typeface="MS PGothic" panose="020B0600070205080204" pitchFamily="34" charset="-128"/>
              </a:defRPr>
            </a:lvl1pPr>
            <a:lvl2pPr marL="557213" indent="-214313">
              <a:spcAft>
                <a:spcPts val="300"/>
              </a:spcAft>
              <a:buFont typeface="Arial" panose="020B0604020202020204" pitchFamily="34" charset="0"/>
              <a:defRPr sz="1000">
                <a:solidFill>
                  <a:schemeClr val="tx1"/>
                </a:solidFill>
                <a:latin typeface="Arial" panose="020B0604020202020204" pitchFamily="34" charset="0"/>
                <a:ea typeface="MS PGothic" panose="020B0600070205080204" pitchFamily="34" charset="-128"/>
              </a:defRPr>
            </a:lvl2pPr>
            <a:lvl3pPr marL="258763" indent="-257175">
              <a:spcAft>
                <a:spcPts val="300"/>
              </a:spcAft>
              <a:buFont typeface="Arial" panose="020B0604020202020204" pitchFamily="34" charset="0"/>
              <a:buChar char="•"/>
              <a:defRPr sz="1000">
                <a:solidFill>
                  <a:schemeClr val="tx1"/>
                </a:solidFill>
                <a:latin typeface="Arial" panose="020B0604020202020204" pitchFamily="34" charset="0"/>
                <a:ea typeface="MS PGothic" panose="020B0600070205080204" pitchFamily="34" charset="-128"/>
              </a:defRPr>
            </a:lvl3pPr>
            <a:lvl4pPr marL="465138" indent="-2365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4pPr>
            <a:lvl5pPr marL="685800" indent="-1730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5pPr>
            <a:lvl6pPr marL="11430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6pPr>
            <a:lvl7pPr marL="16002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7pPr>
            <a:lvl8pPr marL="20574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8pPr>
            <a:lvl9pPr marL="25146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9pPr>
          </a:lstStyle>
          <a:p>
            <a:pPr lvl="2" eaLnBrk="1" hangingPunct="1"/>
            <a:r>
              <a:rPr lang="en-GB" altLang="en-US" sz="1600" dirty="0">
                <a:cs typeface="Arial" panose="020B0604020202020204" pitchFamily="34" charset="0"/>
              </a:rPr>
              <a:t>Mean particulate mass was less than 0.4mg/km for all fuels and there were no significant fuel effects.</a:t>
            </a:r>
          </a:p>
          <a:p>
            <a:pPr lvl="2" eaLnBrk="1" hangingPunct="1"/>
            <a:r>
              <a:rPr lang="en-GB" altLang="en-US" sz="1600" dirty="0">
                <a:cs typeface="Arial" panose="020B0604020202020204" pitchFamily="34" charset="0"/>
              </a:rPr>
              <a:t>PN means for all fuels, cars, measurement methods and particle size classes were below the 6 x 10</a:t>
            </a:r>
            <a:r>
              <a:rPr lang="en-GB" altLang="en-US" sz="1600" baseline="30000" dirty="0">
                <a:cs typeface="Arial" panose="020B0604020202020204" pitchFamily="34" charset="0"/>
              </a:rPr>
              <a:t>11</a:t>
            </a:r>
            <a:r>
              <a:rPr lang="en-GB" altLang="en-US" sz="1600" dirty="0">
                <a:cs typeface="Arial" panose="020B0604020202020204" pitchFamily="34" charset="0"/>
              </a:rPr>
              <a:t> Euro 6 PN limit. </a:t>
            </a:r>
          </a:p>
        </p:txBody>
      </p:sp>
      <p:pic>
        <p:nvPicPr>
          <p:cNvPr id="10" name="Picture 10">
            <a:extLst>
              <a:ext uri="{FF2B5EF4-FFF2-40B4-BE49-F238E27FC236}">
                <a16:creationId xmlns:a16="http://schemas.microsoft.com/office/drawing/2014/main" id="{A1DCF177-B406-4453-9202-91544D6A75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700" y="804863"/>
            <a:ext cx="2874963"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a:extLst>
              <a:ext uri="{FF2B5EF4-FFF2-40B4-BE49-F238E27FC236}">
                <a16:creationId xmlns:a16="http://schemas.microsoft.com/office/drawing/2014/main" id="{A6214526-5806-4A6E-B1E3-436C17B263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6663" y="798513"/>
            <a:ext cx="2801937"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a:extLst>
              <a:ext uri="{FF2B5EF4-FFF2-40B4-BE49-F238E27FC236}">
                <a16:creationId xmlns:a16="http://schemas.microsoft.com/office/drawing/2014/main" id="{D14377F2-02C1-485F-98E6-8647DA3705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1700" y="2738438"/>
            <a:ext cx="2874963"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
            <a:extLst>
              <a:ext uri="{FF2B5EF4-FFF2-40B4-BE49-F238E27FC236}">
                <a16:creationId xmlns:a16="http://schemas.microsoft.com/office/drawing/2014/main" id="{F2DD3048-8783-4C56-B0E2-13E3D30CF8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6663" y="2736850"/>
            <a:ext cx="2801937"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FBE490E7-6B43-44D5-93FE-FCB0C8C7300F}"/>
              </a:ext>
            </a:extLst>
          </p:cNvPr>
          <p:cNvSpPr/>
          <p:nvPr/>
        </p:nvSpPr>
        <p:spPr>
          <a:xfrm>
            <a:off x="7791450" y="982663"/>
            <a:ext cx="1106488" cy="141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Three were no significant fuel effects on PN in the low density fuel set</a:t>
            </a:r>
          </a:p>
        </p:txBody>
      </p:sp>
      <p:sp>
        <p:nvSpPr>
          <p:cNvPr id="15" name="Rectangle 14">
            <a:extLst>
              <a:ext uri="{FF2B5EF4-FFF2-40B4-BE49-F238E27FC236}">
                <a16:creationId xmlns:a16="http://schemas.microsoft.com/office/drawing/2014/main" id="{D66FA203-399B-413A-85F2-25688B1E43D5}"/>
              </a:ext>
            </a:extLst>
          </p:cNvPr>
          <p:cNvSpPr/>
          <p:nvPr/>
        </p:nvSpPr>
        <p:spPr>
          <a:xfrm>
            <a:off x="7696200" y="2803525"/>
            <a:ext cx="1296988" cy="1909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The B30+CNI fuel produced higher PN than the LD B5 fuel in the Euro 6d-TEMP car in all size ranges and measurement methodologies.</a:t>
            </a:r>
          </a:p>
        </p:txBody>
      </p:sp>
      <p:pic>
        <p:nvPicPr>
          <p:cNvPr id="8" name="Audio 7">
            <a:hlinkClick r:id="" action="ppaction://media"/>
            <a:extLst>
              <a:ext uri="{FF2B5EF4-FFF2-40B4-BE49-F238E27FC236}">
                <a16:creationId xmlns:a16="http://schemas.microsoft.com/office/drawing/2014/main" id="{A577B001-ED30-4266-A59A-9B30BA58A78A}"/>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433811454"/>
      </p:ext>
    </p:extLst>
  </p:cSld>
  <p:clrMapOvr>
    <a:masterClrMapping/>
  </p:clrMapOvr>
  <mc:AlternateContent xmlns:mc="http://schemas.openxmlformats.org/markup-compatibility/2006">
    <mc:Choice xmlns:p14="http://schemas.microsoft.com/office/powerpoint/2010/main" Requires="p14">
      <p:transition spd="slow" p14:dur="2000" advTm="86235"/>
    </mc:Choice>
    <mc:Fallback>
      <p:transition spd="slow" advTm="86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2A7BC-2117-AB49-BC87-389D841E4063}"/>
              </a:ext>
            </a:extLst>
          </p:cNvPr>
          <p:cNvSpPr>
            <a:spLocks noGrp="1"/>
          </p:cNvSpPr>
          <p:nvPr>
            <p:ph type="title"/>
          </p:nvPr>
        </p:nvSpPr>
        <p:spPr/>
        <p:txBody>
          <a:bodyPr/>
          <a:lstStyle/>
          <a:p>
            <a:r>
              <a:rPr lang="en-US" dirty="0"/>
              <a:t>Results – Carbon Monoxide</a:t>
            </a:r>
          </a:p>
        </p:txBody>
      </p:sp>
      <p:sp>
        <p:nvSpPr>
          <p:cNvPr id="18" name="Content Placeholder 2">
            <a:extLst>
              <a:ext uri="{FF2B5EF4-FFF2-40B4-BE49-F238E27FC236}">
                <a16:creationId xmlns:a16="http://schemas.microsoft.com/office/drawing/2014/main" id="{248FC6EC-E78F-4E9C-9D0F-67641B5370DF}"/>
              </a:ext>
            </a:extLst>
          </p:cNvPr>
          <p:cNvSpPr txBox="1">
            <a:spLocks/>
          </p:cNvSpPr>
          <p:nvPr/>
        </p:nvSpPr>
        <p:spPr bwMode="auto">
          <a:xfrm>
            <a:off x="152400" y="971550"/>
            <a:ext cx="15240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7175" indent="-257175">
              <a:spcAft>
                <a:spcPts val="300"/>
              </a:spcAft>
              <a:buFont typeface="Arial" panose="020B0604020202020204" pitchFamily="34" charset="0"/>
              <a:defRPr sz="1000" b="1">
                <a:solidFill>
                  <a:schemeClr val="tx1"/>
                </a:solidFill>
                <a:latin typeface="Arial" panose="020B0604020202020204" pitchFamily="34" charset="0"/>
                <a:ea typeface="MS PGothic" panose="020B0600070205080204" pitchFamily="34" charset="-128"/>
              </a:defRPr>
            </a:lvl1pPr>
            <a:lvl2pPr marL="557213" indent="-214313">
              <a:spcAft>
                <a:spcPts val="300"/>
              </a:spcAft>
              <a:buFont typeface="Arial" panose="020B0604020202020204" pitchFamily="34" charset="0"/>
              <a:defRPr sz="1000">
                <a:solidFill>
                  <a:schemeClr val="tx1"/>
                </a:solidFill>
                <a:latin typeface="Arial" panose="020B0604020202020204" pitchFamily="34" charset="0"/>
                <a:ea typeface="MS PGothic" panose="020B0600070205080204" pitchFamily="34" charset="-128"/>
              </a:defRPr>
            </a:lvl2pPr>
            <a:lvl3pPr marL="258763" indent="-257175">
              <a:spcAft>
                <a:spcPts val="300"/>
              </a:spcAft>
              <a:buFont typeface="Arial" panose="020B0604020202020204" pitchFamily="34" charset="0"/>
              <a:buChar char="•"/>
              <a:defRPr sz="1000">
                <a:solidFill>
                  <a:schemeClr val="tx1"/>
                </a:solidFill>
                <a:latin typeface="Arial" panose="020B0604020202020204" pitchFamily="34" charset="0"/>
                <a:ea typeface="MS PGothic" panose="020B0600070205080204" pitchFamily="34" charset="-128"/>
              </a:defRPr>
            </a:lvl3pPr>
            <a:lvl4pPr marL="465138" indent="-2365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4pPr>
            <a:lvl5pPr marL="685800" indent="-1730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5pPr>
            <a:lvl6pPr marL="11430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6pPr>
            <a:lvl7pPr marL="16002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7pPr>
            <a:lvl8pPr marL="20574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8pPr>
            <a:lvl9pPr marL="25146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9pPr>
          </a:lstStyle>
          <a:p>
            <a:pPr lvl="2" eaLnBrk="1" hangingPunct="1"/>
            <a:r>
              <a:rPr lang="en-GB" altLang="en-US" sz="1600" dirty="0">
                <a:cs typeface="Arial" panose="020B0604020202020204" pitchFamily="34" charset="0"/>
              </a:rPr>
              <a:t>CO over the WLTC was much higher than the Euro 5/6 limit in the Euro 5 car in all cases.</a:t>
            </a:r>
          </a:p>
          <a:p>
            <a:pPr lvl="2" eaLnBrk="1" hangingPunct="1"/>
            <a:r>
              <a:rPr lang="en-GB" altLang="en-US" sz="1600" dirty="0">
                <a:cs typeface="Arial" panose="020B0604020202020204" pitchFamily="34" charset="0"/>
              </a:rPr>
              <a:t>CO was well below the Euro 6 limit for the Euro 6 cars.</a:t>
            </a:r>
          </a:p>
        </p:txBody>
      </p:sp>
      <p:sp>
        <p:nvSpPr>
          <p:cNvPr id="19" name="Rectangle 18">
            <a:extLst>
              <a:ext uri="{FF2B5EF4-FFF2-40B4-BE49-F238E27FC236}">
                <a16:creationId xmlns:a16="http://schemas.microsoft.com/office/drawing/2014/main" id="{EFEEF631-97B8-496E-901C-07DDAC381697}"/>
              </a:ext>
            </a:extLst>
          </p:cNvPr>
          <p:cNvSpPr/>
          <p:nvPr/>
        </p:nvSpPr>
        <p:spPr>
          <a:xfrm>
            <a:off x="7124700" y="803275"/>
            <a:ext cx="1773238" cy="1592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CO was significantly lower for LD B5, PDF and PDF50 than for EN590 B5 in both Euro 6 cars; there were no significant fuel differences in the Euro 5 car</a:t>
            </a:r>
          </a:p>
        </p:txBody>
      </p:sp>
      <p:sp>
        <p:nvSpPr>
          <p:cNvPr id="20" name="Rectangle 19">
            <a:extLst>
              <a:ext uri="{FF2B5EF4-FFF2-40B4-BE49-F238E27FC236}">
                <a16:creationId xmlns:a16="http://schemas.microsoft.com/office/drawing/2014/main" id="{E5E9CB7C-453D-4222-A842-A73491F1F166}"/>
              </a:ext>
            </a:extLst>
          </p:cNvPr>
          <p:cNvSpPr/>
          <p:nvPr/>
        </p:nvSpPr>
        <p:spPr>
          <a:xfrm>
            <a:off x="7348538" y="2608263"/>
            <a:ext cx="1549400" cy="2097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CO was lower for the B30 and B30 + CNI fuels in the Euro 5 and Euro 6d-TEMP cars, but the difference was only statistically significant in the Euro 6d-TEMP car with B30 + CNI.</a:t>
            </a:r>
          </a:p>
        </p:txBody>
      </p:sp>
      <p:pic>
        <p:nvPicPr>
          <p:cNvPr id="21" name="Picture 13">
            <a:extLst>
              <a:ext uri="{FF2B5EF4-FFF2-40B4-BE49-F238E27FC236}">
                <a16:creationId xmlns:a16="http://schemas.microsoft.com/office/drawing/2014/main" id="{912DF4F7-FEF0-43D0-B0C8-DC4BFEF248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803275"/>
            <a:ext cx="31083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6">
            <a:extLst>
              <a:ext uri="{FF2B5EF4-FFF2-40B4-BE49-F238E27FC236}">
                <a16:creationId xmlns:a16="http://schemas.microsoft.com/office/drawing/2014/main" id="{58D41DF0-D405-4DDC-B247-6AAE4CA72B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2801938"/>
            <a:ext cx="3108325"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7981C3E5-803A-4AE6-9416-914B505C42E5}"/>
              </a:ext>
            </a:extLst>
          </p:cNvPr>
          <p:cNvGrpSpPr/>
          <p:nvPr/>
        </p:nvGrpSpPr>
        <p:grpSpPr>
          <a:xfrm>
            <a:off x="3246438" y="803275"/>
            <a:ext cx="3763962" cy="1930400"/>
            <a:chOff x="3246438" y="803275"/>
            <a:chExt cx="3763962" cy="1930400"/>
          </a:xfrm>
        </p:grpSpPr>
        <p:pic>
          <p:nvPicPr>
            <p:cNvPr id="22" name="Picture 14">
              <a:extLst>
                <a:ext uri="{FF2B5EF4-FFF2-40B4-BE49-F238E27FC236}">
                  <a16:creationId xmlns:a16="http://schemas.microsoft.com/office/drawing/2014/main" id="{B2BF187A-0789-4F5A-B596-CAF163DEF1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2213" y="803275"/>
              <a:ext cx="2008187"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3A6C9882-BB3D-45C9-B2E6-4C3077BC2668}"/>
                </a:ext>
              </a:extLst>
            </p:cNvPr>
            <p:cNvSpPr/>
            <p:nvPr/>
          </p:nvSpPr>
          <p:spPr>
            <a:xfrm>
              <a:off x="3246438" y="2311400"/>
              <a:ext cx="1630362" cy="4175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29" name="Straight Connector 28">
              <a:extLst>
                <a:ext uri="{FF2B5EF4-FFF2-40B4-BE49-F238E27FC236}">
                  <a16:creationId xmlns:a16="http://schemas.microsoft.com/office/drawing/2014/main" id="{79BE8D8C-E89B-4EF9-8BE0-56644BC78F16}"/>
                </a:ext>
              </a:extLst>
            </p:cNvPr>
            <p:cNvCxnSpPr/>
            <p:nvPr/>
          </p:nvCxnSpPr>
          <p:spPr>
            <a:xfrm flipV="1">
              <a:off x="3246438" y="803275"/>
              <a:ext cx="1766887" cy="1508125"/>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75BCEBD-533F-44AF-80D5-1642D368B9EF}"/>
                </a:ext>
              </a:extLst>
            </p:cNvPr>
            <p:cNvCxnSpPr>
              <a:cxnSpLocks/>
            </p:cNvCxnSpPr>
            <p:nvPr/>
          </p:nvCxnSpPr>
          <p:spPr>
            <a:xfrm flipV="1">
              <a:off x="4887913" y="2309813"/>
              <a:ext cx="2122487" cy="423862"/>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08E69640-C6CB-417E-9EDF-2683D00D1006}"/>
              </a:ext>
            </a:extLst>
          </p:cNvPr>
          <p:cNvGrpSpPr/>
          <p:nvPr/>
        </p:nvGrpSpPr>
        <p:grpSpPr>
          <a:xfrm>
            <a:off x="3246438" y="2801938"/>
            <a:ext cx="4006850" cy="1925637"/>
            <a:chOff x="3246438" y="2801938"/>
            <a:chExt cx="4006850" cy="1925637"/>
          </a:xfrm>
        </p:grpSpPr>
        <p:pic>
          <p:nvPicPr>
            <p:cNvPr id="24" name="Picture 20">
              <a:extLst>
                <a:ext uri="{FF2B5EF4-FFF2-40B4-BE49-F238E27FC236}">
                  <a16:creationId xmlns:a16="http://schemas.microsoft.com/office/drawing/2014/main" id="{1009E508-7C05-4C97-B14E-9CA2C13720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6338" y="2801938"/>
              <a:ext cx="2266950"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DC01D0BB-E69F-4F63-B7D0-C9277548827D}"/>
                </a:ext>
              </a:extLst>
            </p:cNvPr>
            <p:cNvSpPr/>
            <p:nvPr/>
          </p:nvSpPr>
          <p:spPr>
            <a:xfrm>
              <a:off x="3246438" y="4310063"/>
              <a:ext cx="1630362" cy="4175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31" name="Straight Connector 30">
              <a:extLst>
                <a:ext uri="{FF2B5EF4-FFF2-40B4-BE49-F238E27FC236}">
                  <a16:creationId xmlns:a16="http://schemas.microsoft.com/office/drawing/2014/main" id="{9939760D-39E2-4EA8-8BF7-A975B9703C75}"/>
                </a:ext>
              </a:extLst>
            </p:cNvPr>
            <p:cNvCxnSpPr>
              <a:cxnSpLocks/>
            </p:cNvCxnSpPr>
            <p:nvPr/>
          </p:nvCxnSpPr>
          <p:spPr>
            <a:xfrm flipV="1">
              <a:off x="4879975" y="4422775"/>
              <a:ext cx="2359025" cy="301625"/>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A9C5DD1-2F8E-4972-ACC6-86C7FE201A0A}"/>
                </a:ext>
              </a:extLst>
            </p:cNvPr>
            <p:cNvCxnSpPr/>
            <p:nvPr/>
          </p:nvCxnSpPr>
          <p:spPr>
            <a:xfrm flipV="1">
              <a:off x="3246438" y="2801938"/>
              <a:ext cx="1766887" cy="1508125"/>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1" name="Audio 10">
            <a:hlinkClick r:id="" action="ppaction://media"/>
            <a:extLst>
              <a:ext uri="{FF2B5EF4-FFF2-40B4-BE49-F238E27FC236}">
                <a16:creationId xmlns:a16="http://schemas.microsoft.com/office/drawing/2014/main" id="{0AC2FB92-C44C-4CA5-B768-EE5CB2664AD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2773969813"/>
      </p:ext>
    </p:extLst>
  </p:cSld>
  <p:clrMapOvr>
    <a:masterClrMapping/>
  </p:clrMapOvr>
  <mc:AlternateContent xmlns:mc="http://schemas.openxmlformats.org/markup-compatibility/2006">
    <mc:Choice xmlns:p14="http://schemas.microsoft.com/office/powerpoint/2010/main" Requires="p14">
      <p:transition spd="slow" p14:dur="2000" advTm="47296"/>
    </mc:Choice>
    <mc:Fallback>
      <p:transition spd="slow" advTm="47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bldLst>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C153C-955D-6349-A18E-693A98BBFD73}"/>
              </a:ext>
            </a:extLst>
          </p:cNvPr>
          <p:cNvSpPr>
            <a:spLocks noGrp="1"/>
          </p:cNvSpPr>
          <p:nvPr>
            <p:ph type="title"/>
          </p:nvPr>
        </p:nvSpPr>
        <p:spPr/>
        <p:txBody>
          <a:bodyPr/>
          <a:lstStyle/>
          <a:p>
            <a:r>
              <a:rPr lang="en-US" dirty="0"/>
              <a:t>Results – Hydrocarbons</a:t>
            </a:r>
          </a:p>
        </p:txBody>
      </p:sp>
      <p:pic>
        <p:nvPicPr>
          <p:cNvPr id="4" name="Picture 19">
            <a:extLst>
              <a:ext uri="{FF2B5EF4-FFF2-40B4-BE49-F238E27FC236}">
                <a16:creationId xmlns:a16="http://schemas.microsoft.com/office/drawing/2014/main" id="{DBCADE52-E071-4384-B9E0-969C0A226E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0363" y="828675"/>
            <a:ext cx="3082925"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7">
            <a:extLst>
              <a:ext uri="{FF2B5EF4-FFF2-40B4-BE49-F238E27FC236}">
                <a16:creationId xmlns:a16="http://schemas.microsoft.com/office/drawing/2014/main" id="{BB69B439-0D85-4987-8AD9-94401D0BF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0363" y="2817813"/>
            <a:ext cx="3082925"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28809DC-282B-467B-93EB-E086DABD8178}"/>
              </a:ext>
            </a:extLst>
          </p:cNvPr>
          <p:cNvSpPr/>
          <p:nvPr/>
        </p:nvSpPr>
        <p:spPr>
          <a:xfrm>
            <a:off x="6040438" y="987425"/>
            <a:ext cx="1857375" cy="1576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HC was directionally lower for the low density fuels in most cases and significantly different in some.</a:t>
            </a:r>
          </a:p>
        </p:txBody>
      </p:sp>
      <p:sp>
        <p:nvSpPr>
          <p:cNvPr id="7" name="Rectangle 6">
            <a:extLst>
              <a:ext uri="{FF2B5EF4-FFF2-40B4-BE49-F238E27FC236}">
                <a16:creationId xmlns:a16="http://schemas.microsoft.com/office/drawing/2014/main" id="{47DC7FFB-E5C8-409B-9BCA-ABFAA8C286DC}"/>
              </a:ext>
            </a:extLst>
          </p:cNvPr>
          <p:cNvSpPr/>
          <p:nvPr/>
        </p:nvSpPr>
        <p:spPr>
          <a:xfrm>
            <a:off x="6048375" y="3038475"/>
            <a:ext cx="1857375" cy="1576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There was no impact on HC with B30 or B30 + CNI compared to LD B5 that was consistent between vehicles or statistically significant</a:t>
            </a:r>
          </a:p>
        </p:txBody>
      </p:sp>
      <p:sp>
        <p:nvSpPr>
          <p:cNvPr id="8" name="Content Placeholder 2">
            <a:extLst>
              <a:ext uri="{FF2B5EF4-FFF2-40B4-BE49-F238E27FC236}">
                <a16:creationId xmlns:a16="http://schemas.microsoft.com/office/drawing/2014/main" id="{BEE71582-251E-4E67-9C3B-9F3633B83AA1}"/>
              </a:ext>
            </a:extLst>
          </p:cNvPr>
          <p:cNvSpPr txBox="1">
            <a:spLocks/>
          </p:cNvSpPr>
          <p:nvPr/>
        </p:nvSpPr>
        <p:spPr bwMode="auto">
          <a:xfrm>
            <a:off x="152400" y="971550"/>
            <a:ext cx="17526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7175" indent="-257175">
              <a:spcAft>
                <a:spcPts val="300"/>
              </a:spcAft>
              <a:buFont typeface="Arial" panose="020B0604020202020204" pitchFamily="34" charset="0"/>
              <a:defRPr sz="1000" b="1">
                <a:solidFill>
                  <a:schemeClr val="tx1"/>
                </a:solidFill>
                <a:latin typeface="Arial" panose="020B0604020202020204" pitchFamily="34" charset="0"/>
                <a:ea typeface="MS PGothic" panose="020B0600070205080204" pitchFamily="34" charset="-128"/>
              </a:defRPr>
            </a:lvl1pPr>
            <a:lvl2pPr marL="557213" indent="-214313">
              <a:spcAft>
                <a:spcPts val="300"/>
              </a:spcAft>
              <a:buFont typeface="Arial" panose="020B0604020202020204" pitchFamily="34" charset="0"/>
              <a:defRPr sz="1000">
                <a:solidFill>
                  <a:schemeClr val="tx1"/>
                </a:solidFill>
                <a:latin typeface="Arial" panose="020B0604020202020204" pitchFamily="34" charset="0"/>
                <a:ea typeface="MS PGothic" panose="020B0600070205080204" pitchFamily="34" charset="-128"/>
              </a:defRPr>
            </a:lvl2pPr>
            <a:lvl3pPr marL="258763" indent="-257175">
              <a:spcAft>
                <a:spcPts val="300"/>
              </a:spcAft>
              <a:buFont typeface="Arial" panose="020B0604020202020204" pitchFamily="34" charset="0"/>
              <a:buChar char="•"/>
              <a:defRPr sz="1000">
                <a:solidFill>
                  <a:schemeClr val="tx1"/>
                </a:solidFill>
                <a:latin typeface="Arial" panose="020B0604020202020204" pitchFamily="34" charset="0"/>
                <a:ea typeface="MS PGothic" panose="020B0600070205080204" pitchFamily="34" charset="-128"/>
              </a:defRPr>
            </a:lvl3pPr>
            <a:lvl4pPr marL="465138" indent="-2365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4pPr>
            <a:lvl5pPr marL="685800" indent="-1730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5pPr>
            <a:lvl6pPr marL="11430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6pPr>
            <a:lvl7pPr marL="16002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7pPr>
            <a:lvl8pPr marL="20574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8pPr>
            <a:lvl9pPr marL="25146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9pPr>
          </a:lstStyle>
          <a:p>
            <a:pPr lvl="2" eaLnBrk="1" hangingPunct="1"/>
            <a:r>
              <a:rPr lang="en-GB" altLang="en-US" sz="1600" dirty="0">
                <a:cs typeface="Arial" panose="020B0604020202020204" pitchFamily="34" charset="0"/>
              </a:rPr>
              <a:t>Hydrocarbon emissions were very low for all fuels and cars.</a:t>
            </a:r>
          </a:p>
        </p:txBody>
      </p:sp>
      <p:pic>
        <p:nvPicPr>
          <p:cNvPr id="11" name="Audio 10">
            <a:hlinkClick r:id="" action="ppaction://media"/>
            <a:extLst>
              <a:ext uri="{FF2B5EF4-FFF2-40B4-BE49-F238E27FC236}">
                <a16:creationId xmlns:a16="http://schemas.microsoft.com/office/drawing/2014/main" id="{5B2C425D-2AA8-4259-8FB5-C8EF41C27B8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3220243083"/>
      </p:ext>
    </p:extLst>
  </p:cSld>
  <p:clrMapOvr>
    <a:masterClrMapping/>
  </p:clrMapOvr>
  <mc:AlternateContent xmlns:mc="http://schemas.openxmlformats.org/markup-compatibility/2006">
    <mc:Choice xmlns:p14="http://schemas.microsoft.com/office/powerpoint/2010/main" Requires="p14">
      <p:transition spd="slow" p14:dur="2000" advTm="36588"/>
    </mc:Choice>
    <mc:Fallback>
      <p:transition spd="slow" advTm="36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C153C-955D-6349-A18E-693A98BBFD73}"/>
              </a:ext>
            </a:extLst>
          </p:cNvPr>
          <p:cNvSpPr>
            <a:spLocks noGrp="1"/>
          </p:cNvSpPr>
          <p:nvPr>
            <p:ph type="title"/>
          </p:nvPr>
        </p:nvSpPr>
        <p:spPr/>
        <p:txBody>
          <a:bodyPr/>
          <a:lstStyle/>
          <a:p>
            <a:r>
              <a:rPr lang="en-US" dirty="0"/>
              <a:t>Results – Ammonia</a:t>
            </a:r>
          </a:p>
        </p:txBody>
      </p:sp>
      <p:pic>
        <p:nvPicPr>
          <p:cNvPr id="4" name="Picture 28">
            <a:extLst>
              <a:ext uri="{FF2B5EF4-FFF2-40B4-BE49-F238E27FC236}">
                <a16:creationId xmlns:a16="http://schemas.microsoft.com/office/drawing/2014/main" id="{666D79DD-AAE8-4988-A7BE-7203FC8E63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809625"/>
            <a:ext cx="28956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9">
            <a:extLst>
              <a:ext uri="{FF2B5EF4-FFF2-40B4-BE49-F238E27FC236}">
                <a16:creationId xmlns:a16="http://schemas.microsoft.com/office/drawing/2014/main" id="{474E4B25-3AFF-4CAE-9108-44738DE4C1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2752725"/>
            <a:ext cx="29146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F5C0B708-B712-4051-843E-FA687FF876E7}"/>
              </a:ext>
            </a:extLst>
          </p:cNvPr>
          <p:cNvSpPr txBox="1">
            <a:spLocks/>
          </p:cNvSpPr>
          <p:nvPr/>
        </p:nvSpPr>
        <p:spPr bwMode="auto">
          <a:xfrm>
            <a:off x="152400" y="971550"/>
            <a:ext cx="32004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7175" indent="-257175">
              <a:spcAft>
                <a:spcPts val="300"/>
              </a:spcAft>
              <a:buFont typeface="Arial" panose="020B0604020202020204" pitchFamily="34" charset="0"/>
              <a:defRPr sz="1000" b="1">
                <a:solidFill>
                  <a:schemeClr val="tx1"/>
                </a:solidFill>
                <a:latin typeface="Arial" panose="020B0604020202020204" pitchFamily="34" charset="0"/>
                <a:ea typeface="MS PGothic" panose="020B0600070205080204" pitchFamily="34" charset="-128"/>
              </a:defRPr>
            </a:lvl1pPr>
            <a:lvl2pPr marL="557213" indent="-214313">
              <a:spcAft>
                <a:spcPts val="300"/>
              </a:spcAft>
              <a:buFont typeface="Arial" panose="020B0604020202020204" pitchFamily="34" charset="0"/>
              <a:defRPr sz="1000">
                <a:solidFill>
                  <a:schemeClr val="tx1"/>
                </a:solidFill>
                <a:latin typeface="Arial" panose="020B0604020202020204" pitchFamily="34" charset="0"/>
                <a:ea typeface="MS PGothic" panose="020B0600070205080204" pitchFamily="34" charset="-128"/>
              </a:defRPr>
            </a:lvl2pPr>
            <a:lvl3pPr marL="258763" indent="-257175">
              <a:spcAft>
                <a:spcPts val="300"/>
              </a:spcAft>
              <a:buFont typeface="Arial" panose="020B0604020202020204" pitchFamily="34" charset="0"/>
              <a:buChar char="•"/>
              <a:defRPr sz="1000">
                <a:solidFill>
                  <a:schemeClr val="tx1"/>
                </a:solidFill>
                <a:latin typeface="Arial" panose="020B0604020202020204" pitchFamily="34" charset="0"/>
                <a:ea typeface="MS PGothic" panose="020B0600070205080204" pitchFamily="34" charset="-128"/>
              </a:defRPr>
            </a:lvl3pPr>
            <a:lvl4pPr marL="465138" indent="-2365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4pPr>
            <a:lvl5pPr marL="685800" indent="-1730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5pPr>
            <a:lvl6pPr marL="11430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6pPr>
            <a:lvl7pPr marL="16002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7pPr>
            <a:lvl8pPr marL="20574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8pPr>
            <a:lvl9pPr marL="25146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9pPr>
          </a:lstStyle>
          <a:p>
            <a:pPr lvl="2" eaLnBrk="1" hangingPunct="1"/>
            <a:r>
              <a:rPr lang="en-GB" altLang="en-US" sz="1600">
                <a:cs typeface="Arial" panose="020B0604020202020204" pitchFamily="34" charset="0"/>
              </a:rPr>
              <a:t>Ammonia emissions were very low in the Euro 5 and Euro 6b cars (&lt;1 mg/km) which were not equipped with urea-SCR and considerably higher in the Euro 6d-TEMP car (with urea-SCR), despite the presence of an ASC.</a:t>
            </a:r>
          </a:p>
          <a:p>
            <a:pPr lvl="2" eaLnBrk="1" hangingPunct="1"/>
            <a:r>
              <a:rPr lang="en-GB" altLang="en-US" sz="1600">
                <a:cs typeface="Arial" panose="020B0604020202020204" pitchFamily="34" charset="0"/>
              </a:rPr>
              <a:t>No fuel related differences were detected in either the low density or B30 fuel set</a:t>
            </a:r>
          </a:p>
        </p:txBody>
      </p:sp>
      <p:pic>
        <p:nvPicPr>
          <p:cNvPr id="7" name="Audio 6">
            <a:hlinkClick r:id="" action="ppaction://media"/>
            <a:extLst>
              <a:ext uri="{FF2B5EF4-FFF2-40B4-BE49-F238E27FC236}">
                <a16:creationId xmlns:a16="http://schemas.microsoft.com/office/drawing/2014/main" id="{76FBBBA0-EA09-4128-878D-CF2C827BA3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834019495"/>
      </p:ext>
    </p:extLst>
  </p:cSld>
  <p:clrMapOvr>
    <a:masterClrMapping/>
  </p:clrMapOvr>
  <mc:AlternateContent xmlns:mc="http://schemas.openxmlformats.org/markup-compatibility/2006">
    <mc:Choice xmlns:p14="http://schemas.microsoft.com/office/powerpoint/2010/main" Requires="p14">
      <p:transition spd="slow" p14:dur="2000" advTm="20458"/>
    </mc:Choice>
    <mc:Fallback>
      <p:transition spd="slow" advTm="20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A054E-D0D5-44A8-933D-9655ACBEB6DC}"/>
              </a:ext>
            </a:extLst>
          </p:cNvPr>
          <p:cNvSpPr>
            <a:spLocks noGrp="1"/>
          </p:cNvSpPr>
          <p:nvPr>
            <p:ph type="title"/>
          </p:nvPr>
        </p:nvSpPr>
        <p:spPr/>
        <p:txBody>
          <a:bodyPr/>
          <a:lstStyle/>
          <a:p>
            <a:r>
              <a:rPr lang="en-US" dirty="0"/>
              <a:t>Contents</a:t>
            </a:r>
          </a:p>
        </p:txBody>
      </p:sp>
      <p:sp>
        <p:nvSpPr>
          <p:cNvPr id="6" name="Content Placeholder 2">
            <a:extLst>
              <a:ext uri="{FF2B5EF4-FFF2-40B4-BE49-F238E27FC236}">
                <a16:creationId xmlns:a16="http://schemas.microsoft.com/office/drawing/2014/main" id="{B4476844-23D3-4CC1-BBA6-0CE1D93B1BCB}"/>
              </a:ext>
            </a:extLst>
          </p:cNvPr>
          <p:cNvSpPr txBox="1">
            <a:spLocks/>
          </p:cNvSpPr>
          <p:nvPr/>
        </p:nvSpPr>
        <p:spPr>
          <a:xfrm>
            <a:off x="451102" y="1118489"/>
            <a:ext cx="8229600" cy="36576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altLang="en-US" dirty="0">
                <a:cs typeface="Arial" panose="020B0604020202020204" pitchFamily="34" charset="0"/>
              </a:rPr>
              <a:t>Fuel effects on regulated and unregulated emissions from three light-duty Euro 5 and Euro 6 diesel passenger cars</a:t>
            </a:r>
          </a:p>
          <a:p>
            <a:pPr marL="0" indent="0"/>
            <a:endParaRPr lang="en-GB" altLang="en-US" dirty="0">
              <a:cs typeface="Arial" panose="020B0604020202020204" pitchFamily="34" charset="0"/>
            </a:endParaRPr>
          </a:p>
          <a:p>
            <a:pPr marL="639763" lvl="4" indent="-257175"/>
            <a:r>
              <a:rPr lang="en-US" altLang="en-US" sz="2000" dirty="0">
                <a:cs typeface="Arial" panose="020B0604020202020204" pitchFamily="34" charset="0"/>
              </a:rPr>
              <a:t>Background </a:t>
            </a:r>
          </a:p>
          <a:p>
            <a:pPr marL="639763" lvl="4" indent="-257175"/>
            <a:r>
              <a:rPr lang="en-US" altLang="en-US" sz="2000" dirty="0">
                <a:cs typeface="Arial" panose="020B0604020202020204" pitchFamily="34" charset="0"/>
              </a:rPr>
              <a:t>Objectives &amp; Scope</a:t>
            </a:r>
          </a:p>
          <a:p>
            <a:pPr marL="639763" lvl="4" indent="-257175"/>
            <a:r>
              <a:rPr lang="en-US" altLang="en-US" sz="2000" dirty="0">
                <a:cs typeface="Arial" panose="020B0604020202020204" pitchFamily="34" charset="0"/>
              </a:rPr>
              <a:t>Experiment</a:t>
            </a:r>
          </a:p>
          <a:p>
            <a:pPr marL="639763" lvl="4" indent="-257175"/>
            <a:r>
              <a:rPr lang="en-US" altLang="en-US" sz="2000" dirty="0">
                <a:cs typeface="Arial" panose="020B0604020202020204" pitchFamily="34" charset="0"/>
              </a:rPr>
              <a:t>Results – Tailpipe</a:t>
            </a:r>
          </a:p>
          <a:p>
            <a:pPr marL="639763" lvl="4" indent="-257175"/>
            <a:r>
              <a:rPr lang="en-US" altLang="en-US" sz="2000" dirty="0">
                <a:cs typeface="Arial" panose="020B0604020202020204" pitchFamily="34" charset="0"/>
              </a:rPr>
              <a:t>Results – Comparison of Engine-out &amp; Tailpipe, Euro 6d-TEMP Car</a:t>
            </a:r>
          </a:p>
          <a:p>
            <a:pPr marL="639763" lvl="4" indent="-257175"/>
            <a:r>
              <a:rPr lang="en-US" altLang="en-US" sz="2000" dirty="0">
                <a:cs typeface="Arial" panose="020B0604020202020204" pitchFamily="34" charset="0"/>
              </a:rPr>
              <a:t>Conclusions</a:t>
            </a:r>
          </a:p>
          <a:p>
            <a:pPr marL="639763" lvl="4" indent="-257175">
              <a:buFont typeface="Arial" panose="020B0604020202020204" pitchFamily="34" charset="0"/>
              <a:buNone/>
            </a:pPr>
            <a:endParaRPr lang="en-US" altLang="en-US" sz="1300" dirty="0">
              <a:cs typeface="Arial" panose="020B0604020202020204" pitchFamily="34" charset="0"/>
            </a:endParaRPr>
          </a:p>
          <a:p>
            <a:pPr marL="0" indent="0"/>
            <a:endParaRPr lang="en-US" altLang="en-US" dirty="0"/>
          </a:p>
        </p:txBody>
      </p:sp>
      <p:pic>
        <p:nvPicPr>
          <p:cNvPr id="7" name="Audio 6">
            <a:hlinkClick r:id="" action="ppaction://media"/>
            <a:extLst>
              <a:ext uri="{FF2B5EF4-FFF2-40B4-BE49-F238E27FC236}">
                <a16:creationId xmlns:a16="http://schemas.microsoft.com/office/drawing/2014/main" id="{E119C468-7C51-4BA5-8F6F-89505F5FADB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2714579583"/>
      </p:ext>
    </p:extLst>
  </p:cSld>
  <p:clrMapOvr>
    <a:masterClrMapping/>
  </p:clrMapOvr>
  <mc:AlternateContent xmlns:mc="http://schemas.openxmlformats.org/markup-compatibility/2006">
    <mc:Choice xmlns:p14="http://schemas.microsoft.com/office/powerpoint/2010/main" Requires="p14">
      <p:transition spd="slow" p14:dur="2000" advTm="30076"/>
    </mc:Choice>
    <mc:Fallback>
      <p:transition spd="slow" advTm="30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6">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C153C-955D-6349-A18E-693A98BBFD73}"/>
              </a:ext>
            </a:extLst>
          </p:cNvPr>
          <p:cNvSpPr>
            <a:spLocks noGrp="1"/>
          </p:cNvSpPr>
          <p:nvPr>
            <p:ph type="title"/>
          </p:nvPr>
        </p:nvSpPr>
        <p:spPr/>
        <p:txBody>
          <a:bodyPr/>
          <a:lstStyle/>
          <a:p>
            <a:r>
              <a:rPr lang="en-GB" dirty="0"/>
              <a:t>Results – Greenhouse Gases (1 of 2)</a:t>
            </a:r>
            <a:endParaRPr lang="en-US" dirty="0"/>
          </a:p>
        </p:txBody>
      </p:sp>
      <p:sp>
        <p:nvSpPr>
          <p:cNvPr id="4" name="Content Placeholder 2">
            <a:extLst>
              <a:ext uri="{FF2B5EF4-FFF2-40B4-BE49-F238E27FC236}">
                <a16:creationId xmlns:a16="http://schemas.microsoft.com/office/drawing/2014/main" id="{953A60F4-A167-408A-AEDD-E9525742FA85}"/>
              </a:ext>
            </a:extLst>
          </p:cNvPr>
          <p:cNvSpPr txBox="1">
            <a:spLocks/>
          </p:cNvSpPr>
          <p:nvPr/>
        </p:nvSpPr>
        <p:spPr bwMode="auto">
          <a:xfrm>
            <a:off x="152400" y="971550"/>
            <a:ext cx="20574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7175" indent="-257175">
              <a:spcAft>
                <a:spcPts val="300"/>
              </a:spcAft>
              <a:buFont typeface="Arial" panose="020B0604020202020204" pitchFamily="34" charset="0"/>
              <a:defRPr sz="1000" b="1">
                <a:solidFill>
                  <a:schemeClr val="tx1"/>
                </a:solidFill>
                <a:latin typeface="Arial" panose="020B0604020202020204" pitchFamily="34" charset="0"/>
                <a:ea typeface="MS PGothic" panose="020B0600070205080204" pitchFamily="34" charset="-128"/>
              </a:defRPr>
            </a:lvl1pPr>
            <a:lvl2pPr marL="557213" indent="-214313">
              <a:spcAft>
                <a:spcPts val="300"/>
              </a:spcAft>
              <a:buFont typeface="Arial" panose="020B0604020202020204" pitchFamily="34" charset="0"/>
              <a:defRPr sz="1000">
                <a:solidFill>
                  <a:schemeClr val="tx1"/>
                </a:solidFill>
                <a:latin typeface="Arial" panose="020B0604020202020204" pitchFamily="34" charset="0"/>
                <a:ea typeface="MS PGothic" panose="020B0600070205080204" pitchFamily="34" charset="-128"/>
              </a:defRPr>
            </a:lvl2pPr>
            <a:lvl3pPr marL="258763" indent="-257175">
              <a:spcAft>
                <a:spcPts val="300"/>
              </a:spcAft>
              <a:buFont typeface="Arial" panose="020B0604020202020204" pitchFamily="34" charset="0"/>
              <a:buChar char="•"/>
              <a:defRPr sz="1000">
                <a:solidFill>
                  <a:schemeClr val="tx1"/>
                </a:solidFill>
                <a:latin typeface="Arial" panose="020B0604020202020204" pitchFamily="34" charset="0"/>
                <a:ea typeface="MS PGothic" panose="020B0600070205080204" pitchFamily="34" charset="-128"/>
              </a:defRPr>
            </a:lvl3pPr>
            <a:lvl4pPr marL="465138" indent="-2365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4pPr>
            <a:lvl5pPr marL="685800" indent="-1730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5pPr>
            <a:lvl6pPr marL="11430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6pPr>
            <a:lvl7pPr marL="16002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7pPr>
            <a:lvl8pPr marL="20574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8pPr>
            <a:lvl9pPr marL="25146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9pPr>
          </a:lstStyle>
          <a:p>
            <a:pPr lvl="2" eaLnBrk="1" hangingPunct="1"/>
            <a:r>
              <a:rPr lang="en-GB" altLang="en-US" sz="1600" dirty="0">
                <a:cs typeface="Arial" panose="020B0604020202020204" pitchFamily="34" charset="0"/>
              </a:rPr>
              <a:t>CH</a:t>
            </a:r>
            <a:r>
              <a:rPr lang="en-GB" altLang="en-US" sz="1600" baseline="-25000" dirty="0">
                <a:cs typeface="Arial" panose="020B0604020202020204" pitchFamily="34" charset="0"/>
              </a:rPr>
              <a:t>4</a:t>
            </a:r>
            <a:r>
              <a:rPr lang="en-GB" altLang="en-US" sz="1600" dirty="0">
                <a:cs typeface="Arial" panose="020B0604020202020204" pitchFamily="34" charset="0"/>
              </a:rPr>
              <a:t> emission levels were vehicle dependent &amp; highest in the Euro 6b car with lean NO</a:t>
            </a:r>
            <a:r>
              <a:rPr lang="en-GB" altLang="en-US" sz="1600" baseline="-25000" dirty="0">
                <a:cs typeface="Arial" panose="020B0604020202020204" pitchFamily="34" charset="0"/>
              </a:rPr>
              <a:t>x</a:t>
            </a:r>
            <a:r>
              <a:rPr lang="en-GB" altLang="en-US" sz="1600" dirty="0">
                <a:cs typeface="Arial" panose="020B0604020202020204" pitchFamily="34" charset="0"/>
              </a:rPr>
              <a:t> trap.</a:t>
            </a:r>
          </a:p>
          <a:p>
            <a:pPr lvl="2" eaLnBrk="1" hangingPunct="1"/>
            <a:r>
              <a:rPr lang="en-GB" altLang="en-US" sz="1600" dirty="0">
                <a:cs typeface="Arial" panose="020B0604020202020204" pitchFamily="34" charset="0"/>
              </a:rPr>
              <a:t>Unexpectedly, N</a:t>
            </a:r>
            <a:r>
              <a:rPr lang="en-GB" altLang="en-US" sz="1600" baseline="-25000" dirty="0">
                <a:cs typeface="Arial" panose="020B0604020202020204" pitchFamily="34" charset="0"/>
              </a:rPr>
              <a:t>2</a:t>
            </a:r>
            <a:r>
              <a:rPr lang="en-GB" altLang="en-US" sz="1600" dirty="0">
                <a:cs typeface="Arial" panose="020B0604020202020204" pitchFamily="34" charset="0"/>
              </a:rPr>
              <a:t>O was not higher from the cars with catalytic de-NO</a:t>
            </a:r>
            <a:r>
              <a:rPr lang="en-GB" altLang="en-US" sz="1600" baseline="-25000" dirty="0">
                <a:cs typeface="Arial" panose="020B0604020202020204" pitchFamily="34" charset="0"/>
              </a:rPr>
              <a:t>x</a:t>
            </a:r>
            <a:r>
              <a:rPr lang="en-GB" altLang="en-US" sz="1600" dirty="0">
                <a:cs typeface="Arial" panose="020B0604020202020204" pitchFamily="34" charset="0"/>
              </a:rPr>
              <a:t>.</a:t>
            </a:r>
          </a:p>
          <a:p>
            <a:pPr lvl="2" eaLnBrk="1" hangingPunct="1"/>
            <a:r>
              <a:rPr lang="en-GB" altLang="en-US" sz="1600" dirty="0">
                <a:cs typeface="Arial" panose="020B0604020202020204" pitchFamily="34" charset="0"/>
              </a:rPr>
              <a:t>Possible that atmospheric N</a:t>
            </a:r>
            <a:r>
              <a:rPr lang="en-GB" altLang="en-US" sz="1600" baseline="-25000" dirty="0">
                <a:cs typeface="Arial" panose="020B0604020202020204" pitchFamily="34" charset="0"/>
              </a:rPr>
              <a:t>2</a:t>
            </a:r>
            <a:r>
              <a:rPr lang="en-GB" altLang="en-US" sz="1600" dirty="0">
                <a:cs typeface="Arial" panose="020B0604020202020204" pitchFamily="34" charset="0"/>
              </a:rPr>
              <a:t>O contributed to tailpipe levels.</a:t>
            </a:r>
          </a:p>
          <a:p>
            <a:pPr lvl="2" eaLnBrk="1" hangingPunct="1"/>
            <a:endParaRPr lang="en-GB" altLang="en-US" sz="1600" dirty="0">
              <a:cs typeface="Arial" panose="020B0604020202020204" pitchFamily="34" charset="0"/>
            </a:endParaRPr>
          </a:p>
          <a:p>
            <a:pPr lvl="2" eaLnBrk="1" hangingPunct="1"/>
            <a:endParaRPr lang="en-GB" altLang="en-US" sz="1600" dirty="0">
              <a:cs typeface="Arial" panose="020B0604020202020204" pitchFamily="34" charset="0"/>
            </a:endParaRPr>
          </a:p>
          <a:p>
            <a:pPr lvl="2" eaLnBrk="1" hangingPunct="1"/>
            <a:endParaRPr lang="en-GB" altLang="en-US" sz="1600" dirty="0">
              <a:cs typeface="Arial" panose="020B0604020202020204" pitchFamily="34" charset="0"/>
            </a:endParaRPr>
          </a:p>
        </p:txBody>
      </p:sp>
      <p:pic>
        <p:nvPicPr>
          <p:cNvPr id="5" name="Picture 7">
            <a:extLst>
              <a:ext uri="{FF2B5EF4-FFF2-40B4-BE49-F238E27FC236}">
                <a16:creationId xmlns:a16="http://schemas.microsoft.com/office/drawing/2014/main" id="{C86916C9-0DD8-40D2-B844-B06E621A94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9175" y="819150"/>
            <a:ext cx="22828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12FEC3A8-8DBF-4571-83F6-56E5855C6C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8163" y="819150"/>
            <a:ext cx="22828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a:extLst>
              <a:ext uri="{FF2B5EF4-FFF2-40B4-BE49-F238E27FC236}">
                <a16:creationId xmlns:a16="http://schemas.microsoft.com/office/drawing/2014/main" id="{295C52C8-E446-4010-88B9-485F37276D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9175" y="2574925"/>
            <a:ext cx="22891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a:extLst>
              <a:ext uri="{FF2B5EF4-FFF2-40B4-BE49-F238E27FC236}">
                <a16:creationId xmlns:a16="http://schemas.microsoft.com/office/drawing/2014/main" id="{5B383B33-DBD2-44D3-B09B-DEB2E2CAE1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163" y="2574925"/>
            <a:ext cx="2282825"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FB739C9-B080-4731-8C94-8A6BB413235D}"/>
              </a:ext>
            </a:extLst>
          </p:cNvPr>
          <p:cNvSpPr/>
          <p:nvPr/>
        </p:nvSpPr>
        <p:spPr>
          <a:xfrm>
            <a:off x="3886200" y="898525"/>
            <a:ext cx="1524000" cy="1216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Low density fuels tend to reduce CH</a:t>
            </a:r>
            <a:r>
              <a:rPr lang="en-GB" sz="1200" baseline="-25000" dirty="0"/>
              <a:t>4</a:t>
            </a:r>
            <a:r>
              <a:rPr lang="en-GB" sz="1200" dirty="0"/>
              <a:t> - similar to observed effects on HC, but to a lesser extent</a:t>
            </a:r>
          </a:p>
        </p:txBody>
      </p:sp>
      <p:sp>
        <p:nvSpPr>
          <p:cNvPr id="10" name="Rectangle 9">
            <a:extLst>
              <a:ext uri="{FF2B5EF4-FFF2-40B4-BE49-F238E27FC236}">
                <a16:creationId xmlns:a16="http://schemas.microsoft.com/office/drawing/2014/main" id="{B4B0DF83-F565-4DC0-AB47-9A44CC2C5740}"/>
              </a:ext>
            </a:extLst>
          </p:cNvPr>
          <p:cNvSpPr/>
          <p:nvPr/>
        </p:nvSpPr>
        <p:spPr>
          <a:xfrm>
            <a:off x="3886200" y="2646363"/>
            <a:ext cx="1600200" cy="1216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Trends in CH</a:t>
            </a:r>
            <a:r>
              <a:rPr lang="en-GB" sz="1200" baseline="-25000" dirty="0"/>
              <a:t>4</a:t>
            </a:r>
            <a:r>
              <a:rPr lang="en-GB" sz="1200" dirty="0"/>
              <a:t> with B30 &amp; B30+CNI similar to HC, significant reduction in CH</a:t>
            </a:r>
            <a:r>
              <a:rPr lang="en-GB" sz="1200" baseline="-25000" dirty="0"/>
              <a:t>4</a:t>
            </a:r>
            <a:r>
              <a:rPr lang="en-GB" sz="1200" dirty="0"/>
              <a:t> for B30+CNI in the Euro 5 car</a:t>
            </a:r>
          </a:p>
        </p:txBody>
      </p:sp>
      <p:sp>
        <p:nvSpPr>
          <p:cNvPr id="11" name="Rectangle 10">
            <a:extLst>
              <a:ext uri="{FF2B5EF4-FFF2-40B4-BE49-F238E27FC236}">
                <a16:creationId xmlns:a16="http://schemas.microsoft.com/office/drawing/2014/main" id="{9D673C51-FD2D-46A8-A2B1-03AABBEC3D08}"/>
              </a:ext>
            </a:extLst>
          </p:cNvPr>
          <p:cNvSpPr/>
          <p:nvPr/>
        </p:nvSpPr>
        <p:spPr>
          <a:xfrm>
            <a:off x="7848600" y="2714625"/>
            <a:ext cx="1163638" cy="1685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No differences in N</a:t>
            </a:r>
            <a:r>
              <a:rPr lang="en-GB" sz="1200" baseline="-25000" dirty="0"/>
              <a:t>2</a:t>
            </a:r>
            <a:r>
              <a:rPr lang="en-GB" sz="1200" dirty="0"/>
              <a:t>O that were significant / consistent between vehicles in B30 fuel set.</a:t>
            </a:r>
          </a:p>
        </p:txBody>
      </p:sp>
      <p:sp>
        <p:nvSpPr>
          <p:cNvPr id="12" name="Rectangle 11">
            <a:extLst>
              <a:ext uri="{FF2B5EF4-FFF2-40B4-BE49-F238E27FC236}">
                <a16:creationId xmlns:a16="http://schemas.microsoft.com/office/drawing/2014/main" id="{C0FADC30-83DD-4B08-9598-80FE99D9E083}"/>
              </a:ext>
            </a:extLst>
          </p:cNvPr>
          <p:cNvSpPr/>
          <p:nvPr/>
        </p:nvSpPr>
        <p:spPr>
          <a:xfrm>
            <a:off x="7848600" y="889000"/>
            <a:ext cx="1163638" cy="1530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N</a:t>
            </a:r>
            <a:r>
              <a:rPr lang="en-GB" sz="1200" baseline="-25000" dirty="0"/>
              <a:t>2</a:t>
            </a:r>
            <a:r>
              <a:rPr lang="en-GB" sz="1200" dirty="0"/>
              <a:t>O is generally lower for low density fuels, some differences are significant. </a:t>
            </a:r>
          </a:p>
        </p:txBody>
      </p:sp>
      <p:pic>
        <p:nvPicPr>
          <p:cNvPr id="3" name="Audio 2">
            <a:hlinkClick r:id="" action="ppaction://media"/>
            <a:extLst>
              <a:ext uri="{FF2B5EF4-FFF2-40B4-BE49-F238E27FC236}">
                <a16:creationId xmlns:a16="http://schemas.microsoft.com/office/drawing/2014/main" id="{BC4F274A-DC2D-4A88-8D53-BFAAF264BF3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2839339727"/>
      </p:ext>
    </p:extLst>
  </p:cSld>
  <p:clrMapOvr>
    <a:masterClrMapping/>
  </p:clrMapOvr>
  <mc:AlternateContent xmlns:mc="http://schemas.openxmlformats.org/markup-compatibility/2006">
    <mc:Choice xmlns:p14="http://schemas.microsoft.com/office/powerpoint/2010/main" Requires="p14">
      <p:transition spd="slow" p14:dur="2000" advTm="69827"/>
    </mc:Choice>
    <mc:Fallback>
      <p:transition spd="slow" advTm="69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9"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C153C-955D-6349-A18E-693A98BBFD73}"/>
              </a:ext>
            </a:extLst>
          </p:cNvPr>
          <p:cNvSpPr>
            <a:spLocks noGrp="1"/>
          </p:cNvSpPr>
          <p:nvPr>
            <p:ph type="title"/>
          </p:nvPr>
        </p:nvSpPr>
        <p:spPr/>
        <p:txBody>
          <a:bodyPr/>
          <a:lstStyle/>
          <a:p>
            <a:r>
              <a:rPr lang="en-US" altLang="en-US" dirty="0"/>
              <a:t>Results – Greenhouse Gases (2 of 2)</a:t>
            </a:r>
            <a:endParaRPr lang="en-US" dirty="0"/>
          </a:p>
        </p:txBody>
      </p:sp>
      <p:sp>
        <p:nvSpPr>
          <p:cNvPr id="4" name="Content Placeholder 2">
            <a:extLst>
              <a:ext uri="{FF2B5EF4-FFF2-40B4-BE49-F238E27FC236}">
                <a16:creationId xmlns:a16="http://schemas.microsoft.com/office/drawing/2014/main" id="{6F18526A-385D-4F32-9F6B-85276578F060}"/>
              </a:ext>
            </a:extLst>
          </p:cNvPr>
          <p:cNvSpPr txBox="1">
            <a:spLocks/>
          </p:cNvSpPr>
          <p:nvPr/>
        </p:nvSpPr>
        <p:spPr bwMode="auto">
          <a:xfrm>
            <a:off x="152400" y="971550"/>
            <a:ext cx="32766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300"/>
              </a:spcAft>
              <a:buFont typeface="Arial" panose="020B0604020202020204" pitchFamily="34" charset="0"/>
              <a:defRPr sz="1000" b="1">
                <a:solidFill>
                  <a:schemeClr val="tx1"/>
                </a:solidFill>
                <a:latin typeface="Arial" panose="020B0604020202020204" pitchFamily="34" charset="0"/>
                <a:ea typeface="MS PGothic" panose="020B0600070205080204" pitchFamily="34" charset="-128"/>
              </a:defRPr>
            </a:lvl1pPr>
            <a:lvl2pPr>
              <a:spcAft>
                <a:spcPts val="300"/>
              </a:spcAft>
              <a:buFont typeface="Arial" panose="020B0604020202020204" pitchFamily="34" charset="0"/>
              <a:defRPr sz="1000">
                <a:solidFill>
                  <a:schemeClr val="tx1"/>
                </a:solidFill>
                <a:latin typeface="Arial" panose="020B0604020202020204" pitchFamily="34" charset="0"/>
                <a:ea typeface="MS PGothic" panose="020B0600070205080204" pitchFamily="34" charset="-128"/>
              </a:defRPr>
            </a:lvl2pPr>
            <a:lvl3pPr marL="258763" indent="-257175">
              <a:spcAft>
                <a:spcPts val="300"/>
              </a:spcAft>
              <a:buFont typeface="Arial" panose="020B0604020202020204" pitchFamily="34" charset="0"/>
              <a:buChar char="•"/>
              <a:defRPr sz="1000">
                <a:solidFill>
                  <a:schemeClr val="tx1"/>
                </a:solidFill>
                <a:latin typeface="Arial" panose="020B0604020202020204" pitchFamily="34" charset="0"/>
                <a:ea typeface="MS PGothic" panose="020B0600070205080204" pitchFamily="34" charset="-128"/>
              </a:defRPr>
            </a:lvl3pPr>
            <a:lvl4pPr marL="465138" indent="-2365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4pPr>
            <a:lvl5pPr marL="685800" indent="-1730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5pPr>
            <a:lvl6pPr marL="11430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6pPr>
            <a:lvl7pPr marL="16002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7pPr>
            <a:lvl8pPr marL="20574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8pPr>
            <a:lvl9pPr marL="25146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9pPr>
          </a:lstStyle>
          <a:p>
            <a:pPr lvl="2" eaLnBrk="1" hangingPunct="1">
              <a:defRPr/>
            </a:pPr>
            <a:r>
              <a:rPr lang="en-GB" altLang="en-US" sz="1600" dirty="0">
                <a:cs typeface="Arial" panose="020B0604020202020204" pitchFamily="34" charset="0"/>
              </a:rPr>
              <a:t>The emissions of CO</a:t>
            </a:r>
            <a:r>
              <a:rPr lang="en-GB" altLang="en-US" sz="1600" baseline="-25000" dirty="0">
                <a:cs typeface="Arial" panose="020B0604020202020204" pitchFamily="34" charset="0"/>
              </a:rPr>
              <a:t>2</a:t>
            </a:r>
            <a:r>
              <a:rPr lang="en-GB" altLang="en-US" sz="1600" dirty="0">
                <a:cs typeface="Arial" panose="020B0604020202020204" pitchFamily="34" charset="0"/>
              </a:rPr>
              <a:t>, CH</a:t>
            </a:r>
            <a:r>
              <a:rPr lang="en-GB" altLang="en-US" sz="1600" baseline="-25000" dirty="0">
                <a:cs typeface="Arial" panose="020B0604020202020204" pitchFamily="34" charset="0"/>
              </a:rPr>
              <a:t>4</a:t>
            </a:r>
            <a:r>
              <a:rPr lang="en-GB" altLang="en-US" sz="1600" dirty="0">
                <a:cs typeface="Arial" panose="020B0604020202020204" pitchFamily="34" charset="0"/>
              </a:rPr>
              <a:t> &amp; N</a:t>
            </a:r>
            <a:r>
              <a:rPr lang="en-GB" altLang="en-US" sz="1600" baseline="-25000" dirty="0">
                <a:cs typeface="Arial" panose="020B0604020202020204" pitchFamily="34" charset="0"/>
              </a:rPr>
              <a:t>2</a:t>
            </a:r>
            <a:r>
              <a:rPr lang="en-GB" altLang="en-US" sz="1600" dirty="0">
                <a:cs typeface="Arial" panose="020B0604020202020204" pitchFamily="34" charset="0"/>
              </a:rPr>
              <a:t>O were added to determine total GHG emissions for each fuel and car combination in terms of global warming potential (GWP) 100 year figures for CO</a:t>
            </a:r>
            <a:r>
              <a:rPr lang="en-GB" altLang="en-US" sz="1600" baseline="-25000" dirty="0">
                <a:cs typeface="Arial" panose="020B0604020202020204" pitchFamily="34" charset="0"/>
              </a:rPr>
              <a:t>2</a:t>
            </a:r>
            <a:r>
              <a:rPr lang="en-GB" altLang="en-US" sz="1600" dirty="0">
                <a:cs typeface="Arial" panose="020B0604020202020204" pitchFamily="34" charset="0"/>
              </a:rPr>
              <a:t>e (CO</a:t>
            </a:r>
            <a:r>
              <a:rPr lang="en-GB" altLang="en-US" sz="1600" baseline="-25000" dirty="0">
                <a:cs typeface="Arial" panose="020B0604020202020204" pitchFamily="34" charset="0"/>
              </a:rPr>
              <a:t>2</a:t>
            </a:r>
            <a:r>
              <a:rPr lang="en-GB" altLang="en-US" sz="1600" dirty="0">
                <a:cs typeface="Arial" panose="020B0604020202020204" pitchFamily="34" charset="0"/>
              </a:rPr>
              <a:t> equivalent) using the GREET model.</a:t>
            </a:r>
          </a:p>
          <a:p>
            <a:pPr lvl="2" eaLnBrk="1" hangingPunct="1">
              <a:defRPr/>
            </a:pPr>
            <a:r>
              <a:rPr lang="en-GB" altLang="en-US" sz="1600" dirty="0">
                <a:cs typeface="Arial" panose="020B0604020202020204" pitchFamily="34" charset="0"/>
              </a:rPr>
              <a:t>The GWP of the CH</a:t>
            </a:r>
            <a:r>
              <a:rPr lang="en-GB" altLang="en-US" sz="1600" baseline="-25000" dirty="0">
                <a:cs typeface="Arial" panose="020B0604020202020204" pitchFamily="34" charset="0"/>
              </a:rPr>
              <a:t>4</a:t>
            </a:r>
            <a:r>
              <a:rPr lang="en-GB" altLang="en-US" sz="1600" dirty="0">
                <a:cs typeface="Arial" panose="020B0604020202020204" pitchFamily="34" charset="0"/>
              </a:rPr>
              <a:t> emissions measured in terms of CO</a:t>
            </a:r>
            <a:r>
              <a:rPr lang="en-GB" altLang="en-US" sz="1600" baseline="-25000" dirty="0">
                <a:cs typeface="Arial" panose="020B0604020202020204" pitchFamily="34" charset="0"/>
              </a:rPr>
              <a:t>2</a:t>
            </a:r>
            <a:r>
              <a:rPr lang="en-GB" altLang="en-US" sz="1600" dirty="0">
                <a:cs typeface="Arial" panose="020B0604020202020204" pitchFamily="34" charset="0"/>
              </a:rPr>
              <a:t> equivalent (CO</a:t>
            </a:r>
            <a:r>
              <a:rPr lang="en-GB" altLang="en-US" sz="1600" baseline="-25000" dirty="0">
                <a:cs typeface="Arial" panose="020B0604020202020204" pitchFamily="34" charset="0"/>
              </a:rPr>
              <a:t>2</a:t>
            </a:r>
            <a:r>
              <a:rPr lang="en-GB" altLang="en-US" sz="1600" dirty="0">
                <a:cs typeface="Arial" panose="020B0604020202020204" pitchFamily="34" charset="0"/>
              </a:rPr>
              <a:t>e) lie between 0.06 – 0.6g/km. </a:t>
            </a:r>
          </a:p>
          <a:p>
            <a:pPr lvl="2" eaLnBrk="1" hangingPunct="1">
              <a:defRPr/>
            </a:pPr>
            <a:r>
              <a:rPr lang="en-GB" altLang="en-US" sz="1600" dirty="0">
                <a:cs typeface="Arial" panose="020B0604020202020204" pitchFamily="34" charset="0"/>
              </a:rPr>
              <a:t>The GWP of the N</a:t>
            </a:r>
            <a:r>
              <a:rPr lang="en-GB" altLang="en-US" sz="1600" baseline="-25000" dirty="0">
                <a:cs typeface="Arial" panose="020B0604020202020204" pitchFamily="34" charset="0"/>
              </a:rPr>
              <a:t>2</a:t>
            </a:r>
            <a:r>
              <a:rPr lang="en-GB" altLang="en-US" sz="1600" dirty="0">
                <a:cs typeface="Arial" panose="020B0604020202020204" pitchFamily="34" charset="0"/>
              </a:rPr>
              <a:t>O emissions measured in terms of CO</a:t>
            </a:r>
            <a:r>
              <a:rPr lang="en-GB" altLang="en-US" sz="1600" baseline="-25000" dirty="0">
                <a:cs typeface="Arial" panose="020B0604020202020204" pitchFamily="34" charset="0"/>
              </a:rPr>
              <a:t>2</a:t>
            </a:r>
            <a:r>
              <a:rPr lang="en-GB" altLang="en-US" sz="1600" dirty="0">
                <a:cs typeface="Arial" panose="020B0604020202020204" pitchFamily="34" charset="0"/>
              </a:rPr>
              <a:t>e lie between 1.6 – 2.3g/km.</a:t>
            </a:r>
          </a:p>
          <a:p>
            <a:pPr marL="1588" lvl="2" indent="0" eaLnBrk="1" hangingPunct="1">
              <a:buFont typeface="Arial" panose="020B0604020202020204" pitchFamily="34" charset="0"/>
              <a:buNone/>
              <a:defRPr/>
            </a:pPr>
            <a:endParaRPr lang="en-GB" altLang="en-US" sz="1600" dirty="0">
              <a:cs typeface="Arial" panose="020B0604020202020204" pitchFamily="34" charset="0"/>
            </a:endParaRPr>
          </a:p>
          <a:p>
            <a:pPr lvl="2" eaLnBrk="1" hangingPunct="1">
              <a:defRPr/>
            </a:pPr>
            <a:endParaRPr lang="en-GB" altLang="en-US" sz="1600" dirty="0">
              <a:cs typeface="Arial" panose="020B0604020202020204" pitchFamily="34" charset="0"/>
            </a:endParaRPr>
          </a:p>
        </p:txBody>
      </p:sp>
      <p:pic>
        <p:nvPicPr>
          <p:cNvPr id="5" name="Picture 9">
            <a:extLst>
              <a:ext uri="{FF2B5EF4-FFF2-40B4-BE49-F238E27FC236}">
                <a16:creationId xmlns:a16="http://schemas.microsoft.com/office/drawing/2014/main" id="{B276D6E2-7251-4F39-8C49-5F09298B35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823913"/>
            <a:ext cx="2641600"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31F01CA-AD17-4A68-82B6-24D8EC9B6284}"/>
              </a:ext>
            </a:extLst>
          </p:cNvPr>
          <p:cNvSpPr/>
          <p:nvPr/>
        </p:nvSpPr>
        <p:spPr>
          <a:xfrm>
            <a:off x="6323013" y="801688"/>
            <a:ext cx="2668587" cy="193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The results showed significantly lower GHG for LD B5, PDF &amp; PDF50 except for PDF50 in the Euro 6b car which was significant at the 90% confidence limit. In 8 out of the 9 cases total GHG differences were larger than CO</a:t>
            </a:r>
            <a:r>
              <a:rPr lang="en-GB" sz="1200" baseline="-25000" dirty="0"/>
              <a:t>2</a:t>
            </a:r>
            <a:r>
              <a:rPr lang="en-GB" sz="1200" dirty="0"/>
              <a:t> differences (in the ninth case equal), due to benefits in both N</a:t>
            </a:r>
            <a:r>
              <a:rPr lang="en-GB" sz="1200" baseline="-25000" dirty="0"/>
              <a:t>2</a:t>
            </a:r>
            <a:r>
              <a:rPr lang="en-GB" sz="1200" dirty="0"/>
              <a:t>O &amp; CH</a:t>
            </a:r>
            <a:r>
              <a:rPr lang="en-GB" sz="1200" baseline="-25000" dirty="0"/>
              <a:t>4</a:t>
            </a:r>
            <a:r>
              <a:rPr lang="en-GB" sz="1200" dirty="0"/>
              <a:t>.</a:t>
            </a:r>
          </a:p>
        </p:txBody>
      </p:sp>
      <p:sp>
        <p:nvSpPr>
          <p:cNvPr id="7" name="Rectangle 6">
            <a:extLst>
              <a:ext uri="{FF2B5EF4-FFF2-40B4-BE49-F238E27FC236}">
                <a16:creationId xmlns:a16="http://schemas.microsoft.com/office/drawing/2014/main" id="{D12D04E4-AE9A-42C3-82C1-0447FBBFDB5C}"/>
              </a:ext>
            </a:extLst>
          </p:cNvPr>
          <p:cNvSpPr/>
          <p:nvPr/>
        </p:nvSpPr>
        <p:spPr>
          <a:xfrm>
            <a:off x="6386513" y="3105150"/>
            <a:ext cx="1766887"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GHG emissions on a CO</a:t>
            </a:r>
            <a:r>
              <a:rPr lang="en-GB" sz="1200" baseline="-25000" dirty="0"/>
              <a:t>2</a:t>
            </a:r>
            <a:r>
              <a:rPr lang="en-GB" sz="1200" dirty="0"/>
              <a:t>e basis showed little difference from the CO</a:t>
            </a:r>
            <a:r>
              <a:rPr lang="en-GB" sz="1200" baseline="-25000" dirty="0"/>
              <a:t>2</a:t>
            </a:r>
            <a:r>
              <a:rPr lang="en-GB" sz="1200" dirty="0"/>
              <a:t> results within the B30 fuel set.</a:t>
            </a:r>
          </a:p>
        </p:txBody>
      </p:sp>
      <p:pic>
        <p:nvPicPr>
          <p:cNvPr id="8" name="Picture 13">
            <a:extLst>
              <a:ext uri="{FF2B5EF4-FFF2-40B4-BE49-F238E27FC236}">
                <a16:creationId xmlns:a16="http://schemas.microsoft.com/office/drawing/2014/main" id="{1628C752-FC66-4190-B4F9-16879AFC74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2809875"/>
            <a:ext cx="2641600"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udio 10">
            <a:hlinkClick r:id="" action="ppaction://media"/>
            <a:extLst>
              <a:ext uri="{FF2B5EF4-FFF2-40B4-BE49-F238E27FC236}">
                <a16:creationId xmlns:a16="http://schemas.microsoft.com/office/drawing/2014/main" id="{D9B7C69E-F862-4E03-9427-273480F496A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701045303"/>
      </p:ext>
    </p:extLst>
  </p:cSld>
  <p:clrMapOvr>
    <a:masterClrMapping/>
  </p:clrMapOvr>
  <mc:AlternateContent xmlns:mc="http://schemas.openxmlformats.org/markup-compatibility/2006">
    <mc:Choice xmlns:p14="http://schemas.microsoft.com/office/powerpoint/2010/main" Requires="p14">
      <p:transition spd="slow" p14:dur="2000" advTm="70475"/>
    </mc:Choice>
    <mc:Fallback>
      <p:transition spd="slow" advTm="70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A054E-D0D5-44A8-933D-9655ACBEB6DC}"/>
              </a:ext>
            </a:extLst>
          </p:cNvPr>
          <p:cNvSpPr>
            <a:spLocks noGrp="1"/>
          </p:cNvSpPr>
          <p:nvPr>
            <p:ph type="title"/>
          </p:nvPr>
        </p:nvSpPr>
        <p:spPr/>
        <p:txBody>
          <a:bodyPr/>
          <a:lstStyle/>
          <a:p>
            <a:r>
              <a:rPr lang="en-US" dirty="0"/>
              <a:t>Contents</a:t>
            </a:r>
          </a:p>
        </p:txBody>
      </p:sp>
      <p:sp>
        <p:nvSpPr>
          <p:cNvPr id="6" name="Content Placeholder 2">
            <a:extLst>
              <a:ext uri="{FF2B5EF4-FFF2-40B4-BE49-F238E27FC236}">
                <a16:creationId xmlns:a16="http://schemas.microsoft.com/office/drawing/2014/main" id="{B4476844-23D3-4CC1-BBA6-0CE1D93B1BCB}"/>
              </a:ext>
            </a:extLst>
          </p:cNvPr>
          <p:cNvSpPr txBox="1">
            <a:spLocks/>
          </p:cNvSpPr>
          <p:nvPr/>
        </p:nvSpPr>
        <p:spPr>
          <a:xfrm>
            <a:off x="451102" y="1118489"/>
            <a:ext cx="8229600" cy="36576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altLang="en-US" dirty="0">
                <a:cs typeface="Arial" panose="020B0604020202020204" pitchFamily="34" charset="0"/>
              </a:rPr>
              <a:t>Fuel effects on regulated and unregulated emissions from three light-duty Euro 5 and Euro 6 Diesel passenger cars</a:t>
            </a:r>
          </a:p>
          <a:p>
            <a:pPr marL="0" indent="0"/>
            <a:endParaRPr lang="en-GB" altLang="en-US" dirty="0">
              <a:cs typeface="Arial" panose="020B0604020202020204" pitchFamily="34" charset="0"/>
            </a:endParaRPr>
          </a:p>
          <a:p>
            <a:pPr marL="639763" lvl="4" indent="-257175"/>
            <a:r>
              <a:rPr lang="en-US" altLang="en-US" sz="2000" dirty="0">
                <a:cs typeface="Arial" panose="020B0604020202020204" pitchFamily="34" charset="0"/>
              </a:rPr>
              <a:t>Background </a:t>
            </a:r>
          </a:p>
          <a:p>
            <a:pPr marL="639763" lvl="4" indent="-257175"/>
            <a:r>
              <a:rPr lang="en-US" altLang="en-US" sz="2000" dirty="0">
                <a:cs typeface="Arial" panose="020B0604020202020204" pitchFamily="34" charset="0"/>
              </a:rPr>
              <a:t>Objectives &amp; Scope</a:t>
            </a:r>
          </a:p>
          <a:p>
            <a:pPr marL="639763" lvl="4" indent="-257175"/>
            <a:r>
              <a:rPr lang="en-US" altLang="en-US" sz="2000" dirty="0">
                <a:cs typeface="Arial" panose="020B0604020202020204" pitchFamily="34" charset="0"/>
              </a:rPr>
              <a:t>Experiment</a:t>
            </a:r>
          </a:p>
          <a:p>
            <a:pPr marL="639763" lvl="4" indent="-257175"/>
            <a:r>
              <a:rPr lang="en-US" altLang="en-US" sz="2000" dirty="0">
                <a:cs typeface="Arial" panose="020B0604020202020204" pitchFamily="34" charset="0"/>
              </a:rPr>
              <a:t>Results – Tailpipe</a:t>
            </a:r>
          </a:p>
          <a:p>
            <a:pPr marL="639763" lvl="4" indent="-257175"/>
            <a:r>
              <a:rPr lang="en-US" altLang="en-US" sz="2000" b="1" dirty="0">
                <a:cs typeface="Arial" panose="020B0604020202020204" pitchFamily="34" charset="0"/>
              </a:rPr>
              <a:t>Results – Comparison of Engine-out &amp; Tailpipe, Euro 6d-TEMP Car</a:t>
            </a:r>
          </a:p>
          <a:p>
            <a:pPr marL="639763" lvl="4" indent="-257175"/>
            <a:r>
              <a:rPr lang="en-US" altLang="en-US" sz="2000" dirty="0">
                <a:cs typeface="Arial" panose="020B0604020202020204" pitchFamily="34" charset="0"/>
              </a:rPr>
              <a:t>Conclusions</a:t>
            </a:r>
          </a:p>
          <a:p>
            <a:pPr marL="639763" lvl="4" indent="-257175">
              <a:buFont typeface="Arial" panose="020B0604020202020204" pitchFamily="34" charset="0"/>
              <a:buNone/>
            </a:pPr>
            <a:endParaRPr lang="en-US" altLang="en-US" sz="1300" dirty="0">
              <a:cs typeface="Arial" panose="020B0604020202020204" pitchFamily="34" charset="0"/>
            </a:endParaRPr>
          </a:p>
          <a:p>
            <a:pPr marL="0" indent="0"/>
            <a:endParaRPr lang="en-US" altLang="en-US" dirty="0"/>
          </a:p>
        </p:txBody>
      </p:sp>
      <p:pic>
        <p:nvPicPr>
          <p:cNvPr id="3" name="Audio 2">
            <a:hlinkClick r:id="" action="ppaction://media"/>
            <a:extLst>
              <a:ext uri="{FF2B5EF4-FFF2-40B4-BE49-F238E27FC236}">
                <a16:creationId xmlns:a16="http://schemas.microsoft.com/office/drawing/2014/main" id="{898BAC94-B201-44EB-8FAC-6DB6D72370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172315903"/>
      </p:ext>
    </p:extLst>
  </p:cSld>
  <p:clrMapOvr>
    <a:masterClrMapping/>
  </p:clrMapOvr>
  <mc:AlternateContent xmlns:mc="http://schemas.openxmlformats.org/markup-compatibility/2006">
    <mc:Choice xmlns:p14="http://schemas.microsoft.com/office/powerpoint/2010/main" Requires="p14">
      <p:transition spd="slow" p14:dur="2000" advTm="11091"/>
    </mc:Choice>
    <mc:Fallback>
      <p:transition spd="slow" advTm="11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C153C-955D-6349-A18E-693A98BBFD73}"/>
              </a:ext>
            </a:extLst>
          </p:cNvPr>
          <p:cNvSpPr>
            <a:spLocks noGrp="1"/>
          </p:cNvSpPr>
          <p:nvPr>
            <p:ph type="title"/>
          </p:nvPr>
        </p:nvSpPr>
        <p:spPr/>
        <p:txBody>
          <a:bodyPr/>
          <a:lstStyle/>
          <a:p>
            <a:r>
              <a:rPr lang="en-US" dirty="0"/>
              <a:t>Results – EO &amp; TP Euro 6d-TEMP – CO</a:t>
            </a:r>
            <a:r>
              <a:rPr lang="en-US" baseline="-25000" dirty="0"/>
              <a:t>2</a:t>
            </a:r>
          </a:p>
        </p:txBody>
      </p:sp>
      <p:pic>
        <p:nvPicPr>
          <p:cNvPr id="4" name="Picture 3">
            <a:extLst>
              <a:ext uri="{FF2B5EF4-FFF2-40B4-BE49-F238E27FC236}">
                <a16:creationId xmlns:a16="http://schemas.microsoft.com/office/drawing/2014/main" id="{02E0D1E0-7C1D-4599-91F6-99329F32F60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323782" y="838919"/>
            <a:ext cx="3168650" cy="1860550"/>
          </a:xfrm>
          <a:prstGeom prst="rect">
            <a:avLst/>
          </a:prstGeom>
          <a:noFill/>
        </p:spPr>
      </p:pic>
      <p:pic>
        <p:nvPicPr>
          <p:cNvPr id="5" name="Picture 4">
            <a:extLst>
              <a:ext uri="{FF2B5EF4-FFF2-40B4-BE49-F238E27FC236}">
                <a16:creationId xmlns:a16="http://schemas.microsoft.com/office/drawing/2014/main" id="{35E0E09C-DC99-479A-9F87-0C4211413CB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323782" y="2699469"/>
            <a:ext cx="3203575" cy="1924050"/>
          </a:xfrm>
          <a:prstGeom prst="rect">
            <a:avLst/>
          </a:prstGeom>
          <a:noFill/>
        </p:spPr>
      </p:pic>
      <p:sp>
        <p:nvSpPr>
          <p:cNvPr id="6" name="Content Placeholder 2">
            <a:extLst>
              <a:ext uri="{FF2B5EF4-FFF2-40B4-BE49-F238E27FC236}">
                <a16:creationId xmlns:a16="http://schemas.microsoft.com/office/drawing/2014/main" id="{7E9BCAA5-AE79-44F3-B17F-B91C216AA35A}"/>
              </a:ext>
            </a:extLst>
          </p:cNvPr>
          <p:cNvSpPr txBox="1">
            <a:spLocks/>
          </p:cNvSpPr>
          <p:nvPr/>
        </p:nvSpPr>
        <p:spPr bwMode="auto">
          <a:xfrm>
            <a:off x="152399" y="885286"/>
            <a:ext cx="5006197"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300"/>
              </a:spcAft>
              <a:buFont typeface="Arial" panose="020B0604020202020204" pitchFamily="34" charset="0"/>
              <a:defRPr sz="1000" b="1">
                <a:solidFill>
                  <a:schemeClr val="tx1"/>
                </a:solidFill>
                <a:latin typeface="Arial" panose="020B0604020202020204" pitchFamily="34" charset="0"/>
                <a:ea typeface="MS PGothic" panose="020B0600070205080204" pitchFamily="34" charset="-128"/>
              </a:defRPr>
            </a:lvl1pPr>
            <a:lvl2pPr>
              <a:spcAft>
                <a:spcPts val="300"/>
              </a:spcAft>
              <a:buFont typeface="Arial" panose="020B0604020202020204" pitchFamily="34" charset="0"/>
              <a:defRPr sz="1000">
                <a:solidFill>
                  <a:schemeClr val="tx1"/>
                </a:solidFill>
                <a:latin typeface="Arial" panose="020B0604020202020204" pitchFamily="34" charset="0"/>
                <a:ea typeface="MS PGothic" panose="020B0600070205080204" pitchFamily="34" charset="-128"/>
              </a:defRPr>
            </a:lvl2pPr>
            <a:lvl3pPr marL="258763" indent="-257175">
              <a:spcAft>
                <a:spcPts val="300"/>
              </a:spcAft>
              <a:buFont typeface="Arial" panose="020B0604020202020204" pitchFamily="34" charset="0"/>
              <a:buChar char="•"/>
              <a:defRPr sz="1000">
                <a:solidFill>
                  <a:schemeClr val="tx1"/>
                </a:solidFill>
                <a:latin typeface="Arial" panose="020B0604020202020204" pitchFamily="34" charset="0"/>
                <a:ea typeface="MS PGothic" panose="020B0600070205080204" pitchFamily="34" charset="-128"/>
              </a:defRPr>
            </a:lvl3pPr>
            <a:lvl4pPr marL="465138" indent="-2365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4pPr>
            <a:lvl5pPr marL="685800" indent="-1730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5pPr>
            <a:lvl6pPr marL="11430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6pPr>
            <a:lvl7pPr marL="16002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7pPr>
            <a:lvl8pPr marL="20574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8pPr>
            <a:lvl9pPr marL="25146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9pPr>
          </a:lstStyle>
          <a:p>
            <a:pPr lvl="2">
              <a:defRPr/>
            </a:pPr>
            <a:r>
              <a:rPr lang="en-GB" altLang="en-US" sz="1600" dirty="0">
                <a:cs typeface="Arial" panose="020B0604020202020204" pitchFamily="34" charset="0"/>
              </a:rPr>
              <a:t>Differences in accuracy is postulated as being the reason for the consistently lower tailpipe CO</a:t>
            </a:r>
            <a:r>
              <a:rPr lang="en-GB" altLang="en-US" sz="1600" baseline="-25000" dirty="0">
                <a:cs typeface="Arial" panose="020B0604020202020204" pitchFamily="34" charset="0"/>
              </a:rPr>
              <a:t>2</a:t>
            </a:r>
            <a:r>
              <a:rPr lang="en-GB" altLang="en-US" sz="1600" dirty="0">
                <a:cs typeface="Arial" panose="020B0604020202020204" pitchFamily="34" charset="0"/>
              </a:rPr>
              <a:t> levels versus engine-out. </a:t>
            </a:r>
          </a:p>
          <a:p>
            <a:pPr lvl="2">
              <a:defRPr/>
            </a:pPr>
            <a:r>
              <a:rPr lang="en-GB" altLang="en-US" sz="1600" dirty="0">
                <a:cs typeface="Arial" panose="020B0604020202020204" pitchFamily="34" charset="0"/>
              </a:rPr>
              <a:t>The expectation would be that CO</a:t>
            </a:r>
            <a:r>
              <a:rPr lang="en-GB" altLang="en-US" sz="1600" baseline="-25000" dirty="0">
                <a:cs typeface="Arial" panose="020B0604020202020204" pitchFamily="34" charset="0"/>
              </a:rPr>
              <a:t>2</a:t>
            </a:r>
            <a:r>
              <a:rPr lang="en-GB" altLang="en-US" sz="1600" dirty="0">
                <a:cs typeface="Arial" panose="020B0604020202020204" pitchFamily="34" charset="0"/>
              </a:rPr>
              <a:t> would be very similar, or slightly higher in the tailpipe sample due to the oxidation of carbon-containing species (CO, HC, PM) in the exhaust oxidizing catalysts. </a:t>
            </a:r>
          </a:p>
          <a:p>
            <a:pPr lvl="2">
              <a:defRPr/>
            </a:pPr>
            <a:r>
              <a:rPr lang="en-GB" altLang="en-US" sz="1600" dirty="0">
                <a:cs typeface="Arial" panose="020B0604020202020204" pitchFamily="34" charset="0"/>
              </a:rPr>
              <a:t>Trends in engine-out CO</a:t>
            </a:r>
            <a:r>
              <a:rPr lang="en-GB" altLang="en-US" sz="1600" baseline="-25000" dirty="0">
                <a:cs typeface="Arial" panose="020B0604020202020204" pitchFamily="34" charset="0"/>
              </a:rPr>
              <a:t>2</a:t>
            </a:r>
            <a:r>
              <a:rPr lang="en-GB" altLang="en-US" sz="1600" dirty="0">
                <a:cs typeface="Arial" panose="020B0604020202020204" pitchFamily="34" charset="0"/>
              </a:rPr>
              <a:t> were similar to those of tailpipe CO</a:t>
            </a:r>
            <a:r>
              <a:rPr lang="en-GB" altLang="en-US" sz="1600" baseline="-25000" dirty="0">
                <a:cs typeface="Arial" panose="020B0604020202020204" pitchFamily="34" charset="0"/>
              </a:rPr>
              <a:t>2</a:t>
            </a:r>
            <a:r>
              <a:rPr lang="en-GB" altLang="en-US" sz="1600" dirty="0">
                <a:cs typeface="Arial" panose="020B0604020202020204" pitchFamily="34" charset="0"/>
              </a:rPr>
              <a:t>, though engine-out results are more variable.</a:t>
            </a:r>
          </a:p>
          <a:p>
            <a:pPr lvl="2" eaLnBrk="1" hangingPunct="1">
              <a:defRPr/>
            </a:pPr>
            <a:endParaRPr lang="en-GB" altLang="en-US" sz="1600" dirty="0">
              <a:cs typeface="Arial" panose="020B0604020202020204" pitchFamily="34" charset="0"/>
            </a:endParaRPr>
          </a:p>
        </p:txBody>
      </p:sp>
      <p:pic>
        <p:nvPicPr>
          <p:cNvPr id="8" name="Audio 7">
            <a:hlinkClick r:id="" action="ppaction://media"/>
            <a:extLst>
              <a:ext uri="{FF2B5EF4-FFF2-40B4-BE49-F238E27FC236}">
                <a16:creationId xmlns:a16="http://schemas.microsoft.com/office/drawing/2014/main" id="{F80309ED-8D22-4F13-86BA-DA21D08261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577512198"/>
      </p:ext>
    </p:extLst>
  </p:cSld>
  <p:clrMapOvr>
    <a:masterClrMapping/>
  </p:clrMapOvr>
  <mc:AlternateContent xmlns:mc="http://schemas.openxmlformats.org/markup-compatibility/2006">
    <mc:Choice xmlns:p14="http://schemas.microsoft.com/office/powerpoint/2010/main" Requires="p14">
      <p:transition spd="slow" p14:dur="2000" advTm="36886"/>
    </mc:Choice>
    <mc:Fallback>
      <p:transition spd="slow" advTm="36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C153C-955D-6349-A18E-693A98BBFD73}"/>
              </a:ext>
            </a:extLst>
          </p:cNvPr>
          <p:cNvSpPr>
            <a:spLocks noGrp="1"/>
          </p:cNvSpPr>
          <p:nvPr>
            <p:ph type="title"/>
          </p:nvPr>
        </p:nvSpPr>
        <p:spPr/>
        <p:txBody>
          <a:bodyPr/>
          <a:lstStyle/>
          <a:p>
            <a:r>
              <a:rPr lang="en-US" dirty="0"/>
              <a:t>Results – EO &amp; TP Euro 6d-TEMP – NO</a:t>
            </a:r>
            <a:r>
              <a:rPr lang="en-US" baseline="-25000" dirty="0"/>
              <a:t>x</a:t>
            </a:r>
          </a:p>
        </p:txBody>
      </p:sp>
      <p:sp>
        <p:nvSpPr>
          <p:cNvPr id="6" name="Content Placeholder 2">
            <a:extLst>
              <a:ext uri="{FF2B5EF4-FFF2-40B4-BE49-F238E27FC236}">
                <a16:creationId xmlns:a16="http://schemas.microsoft.com/office/drawing/2014/main" id="{7E9BCAA5-AE79-44F3-B17F-B91C216AA35A}"/>
              </a:ext>
            </a:extLst>
          </p:cNvPr>
          <p:cNvSpPr txBox="1">
            <a:spLocks/>
          </p:cNvSpPr>
          <p:nvPr/>
        </p:nvSpPr>
        <p:spPr bwMode="auto">
          <a:xfrm>
            <a:off x="152400" y="885286"/>
            <a:ext cx="3677728"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300"/>
              </a:spcAft>
              <a:buFont typeface="Arial" panose="020B0604020202020204" pitchFamily="34" charset="0"/>
              <a:defRPr sz="1000" b="1">
                <a:solidFill>
                  <a:schemeClr val="tx1"/>
                </a:solidFill>
                <a:latin typeface="Arial" panose="020B0604020202020204" pitchFamily="34" charset="0"/>
                <a:ea typeface="MS PGothic" panose="020B0600070205080204" pitchFamily="34" charset="-128"/>
              </a:defRPr>
            </a:lvl1pPr>
            <a:lvl2pPr>
              <a:spcAft>
                <a:spcPts val="300"/>
              </a:spcAft>
              <a:buFont typeface="Arial" panose="020B0604020202020204" pitchFamily="34" charset="0"/>
              <a:defRPr sz="1000">
                <a:solidFill>
                  <a:schemeClr val="tx1"/>
                </a:solidFill>
                <a:latin typeface="Arial" panose="020B0604020202020204" pitchFamily="34" charset="0"/>
                <a:ea typeface="MS PGothic" panose="020B0600070205080204" pitchFamily="34" charset="-128"/>
              </a:defRPr>
            </a:lvl2pPr>
            <a:lvl3pPr marL="258763" indent="-257175">
              <a:spcAft>
                <a:spcPts val="300"/>
              </a:spcAft>
              <a:buFont typeface="Arial" panose="020B0604020202020204" pitchFamily="34" charset="0"/>
              <a:buChar char="•"/>
              <a:defRPr sz="1000">
                <a:solidFill>
                  <a:schemeClr val="tx1"/>
                </a:solidFill>
                <a:latin typeface="Arial" panose="020B0604020202020204" pitchFamily="34" charset="0"/>
                <a:ea typeface="MS PGothic" panose="020B0600070205080204" pitchFamily="34" charset="-128"/>
              </a:defRPr>
            </a:lvl3pPr>
            <a:lvl4pPr marL="465138" indent="-2365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4pPr>
            <a:lvl5pPr marL="685800" indent="-1730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5pPr>
            <a:lvl6pPr marL="11430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6pPr>
            <a:lvl7pPr marL="16002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7pPr>
            <a:lvl8pPr marL="20574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8pPr>
            <a:lvl9pPr marL="25146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9pPr>
          </a:lstStyle>
          <a:p>
            <a:pPr lvl="2">
              <a:defRPr/>
            </a:pPr>
            <a:r>
              <a:rPr lang="en-GB" altLang="en-US" sz="1600" dirty="0">
                <a:cs typeface="Arial" panose="020B0604020202020204" pitchFamily="34" charset="0"/>
              </a:rPr>
              <a:t>Engine-out NO</a:t>
            </a:r>
            <a:r>
              <a:rPr lang="en-GB" altLang="en-US" sz="1600" baseline="-25000" dirty="0">
                <a:cs typeface="Arial" panose="020B0604020202020204" pitchFamily="34" charset="0"/>
              </a:rPr>
              <a:t>x</a:t>
            </a:r>
            <a:r>
              <a:rPr lang="en-GB" altLang="en-US" sz="1600" dirty="0">
                <a:cs typeface="Arial" panose="020B0604020202020204" pitchFamily="34" charset="0"/>
              </a:rPr>
              <a:t> is substantially reduced across the exhaust aftertreatment system.</a:t>
            </a:r>
          </a:p>
          <a:p>
            <a:pPr lvl="2">
              <a:defRPr/>
            </a:pPr>
            <a:r>
              <a:rPr lang="en-GB" altLang="en-US" sz="1600" dirty="0">
                <a:cs typeface="Arial" panose="020B0604020202020204" pitchFamily="34" charset="0"/>
              </a:rPr>
              <a:t>Engine-out emissions from the low-cycle of the WLTC including the cold start are similar to those from the whole WLTC, though tailpipe emissions are substantially higher due to aftertreatment efficiency related to temperature. </a:t>
            </a:r>
          </a:p>
          <a:p>
            <a:pPr lvl="2">
              <a:defRPr/>
            </a:pPr>
            <a:r>
              <a:rPr lang="en-GB" altLang="en-US" sz="1600" dirty="0">
                <a:cs typeface="Arial" panose="020B0604020202020204" pitchFamily="34" charset="0"/>
              </a:rPr>
              <a:t>Fuel effects are similar between the low sub-cycle and whole WLTC.</a:t>
            </a:r>
          </a:p>
        </p:txBody>
      </p:sp>
      <p:pic>
        <p:nvPicPr>
          <p:cNvPr id="7" name="Picture 6">
            <a:extLst>
              <a:ext uri="{FF2B5EF4-FFF2-40B4-BE49-F238E27FC236}">
                <a16:creationId xmlns:a16="http://schemas.microsoft.com/office/drawing/2014/main" id="{E92D97DD-791A-4E44-A69C-9E0BDCC9A6B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942613" y="780770"/>
            <a:ext cx="3156585" cy="1931670"/>
          </a:xfrm>
          <a:prstGeom prst="rect">
            <a:avLst/>
          </a:prstGeom>
          <a:noFill/>
        </p:spPr>
      </p:pic>
      <p:pic>
        <p:nvPicPr>
          <p:cNvPr id="8" name="Picture 7">
            <a:extLst>
              <a:ext uri="{FF2B5EF4-FFF2-40B4-BE49-F238E27FC236}">
                <a16:creationId xmlns:a16="http://schemas.microsoft.com/office/drawing/2014/main" id="{B9BD74EA-0D04-4E70-8C04-E1D03248A63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942613" y="2816955"/>
            <a:ext cx="3156585" cy="1939925"/>
          </a:xfrm>
          <a:prstGeom prst="rect">
            <a:avLst/>
          </a:prstGeom>
          <a:noFill/>
        </p:spPr>
      </p:pic>
      <p:sp>
        <p:nvSpPr>
          <p:cNvPr id="9" name="Rectangle 8">
            <a:extLst>
              <a:ext uri="{FF2B5EF4-FFF2-40B4-BE49-F238E27FC236}">
                <a16:creationId xmlns:a16="http://schemas.microsoft.com/office/drawing/2014/main" id="{F558D193-EC47-4B92-9559-D19C561C65AB}"/>
              </a:ext>
            </a:extLst>
          </p:cNvPr>
          <p:cNvSpPr/>
          <p:nvPr/>
        </p:nvSpPr>
        <p:spPr>
          <a:xfrm>
            <a:off x="6926670" y="998933"/>
            <a:ext cx="1766887"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Engine-out NO</a:t>
            </a:r>
            <a:r>
              <a:rPr lang="en-GB" sz="1200" baseline="-25000" dirty="0"/>
              <a:t>x</a:t>
            </a:r>
            <a:r>
              <a:rPr lang="en-GB" sz="1200" dirty="0"/>
              <a:t> tends to be lower from the low density fuel – therefore lower conversion efforts from the AT system.</a:t>
            </a:r>
          </a:p>
        </p:txBody>
      </p:sp>
      <p:sp>
        <p:nvSpPr>
          <p:cNvPr id="10" name="Rectangle 9">
            <a:extLst>
              <a:ext uri="{FF2B5EF4-FFF2-40B4-BE49-F238E27FC236}">
                <a16:creationId xmlns:a16="http://schemas.microsoft.com/office/drawing/2014/main" id="{FDBBCFFB-7284-4102-AFD9-7A686F84575C}"/>
              </a:ext>
            </a:extLst>
          </p:cNvPr>
          <p:cNvSpPr/>
          <p:nvPr/>
        </p:nvSpPr>
        <p:spPr>
          <a:xfrm>
            <a:off x="6926670" y="2940217"/>
            <a:ext cx="1766887"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Engine-out NO</a:t>
            </a:r>
            <a:r>
              <a:rPr lang="en-GB" sz="1200" baseline="-25000" dirty="0"/>
              <a:t>x</a:t>
            </a:r>
            <a:r>
              <a:rPr lang="en-GB" sz="1200" dirty="0"/>
              <a:t> from B30 and B30 + CNI is significantly higher than from LD B5, however these differences are not significant in the tailpipe emissions</a:t>
            </a:r>
          </a:p>
        </p:txBody>
      </p:sp>
      <p:pic>
        <p:nvPicPr>
          <p:cNvPr id="3" name="Audio 2">
            <a:hlinkClick r:id="" action="ppaction://media"/>
            <a:extLst>
              <a:ext uri="{FF2B5EF4-FFF2-40B4-BE49-F238E27FC236}">
                <a16:creationId xmlns:a16="http://schemas.microsoft.com/office/drawing/2014/main" id="{540A292E-9278-4C49-83DF-73394981240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3446341696"/>
      </p:ext>
    </p:extLst>
  </p:cSld>
  <p:clrMapOvr>
    <a:masterClrMapping/>
  </p:clrMapOvr>
  <mc:AlternateContent xmlns:mc="http://schemas.openxmlformats.org/markup-compatibility/2006">
    <mc:Choice xmlns:p14="http://schemas.microsoft.com/office/powerpoint/2010/main" Requires="p14">
      <p:transition spd="slow" p14:dur="2000" advTm="69658"/>
    </mc:Choice>
    <mc:Fallback>
      <p:transition spd="slow" advTm="69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C153C-955D-6349-A18E-693A98BBFD73}"/>
              </a:ext>
            </a:extLst>
          </p:cNvPr>
          <p:cNvSpPr>
            <a:spLocks noGrp="1"/>
          </p:cNvSpPr>
          <p:nvPr>
            <p:ph type="title"/>
          </p:nvPr>
        </p:nvSpPr>
        <p:spPr/>
        <p:txBody>
          <a:bodyPr/>
          <a:lstStyle/>
          <a:p>
            <a:r>
              <a:rPr lang="en-US" dirty="0"/>
              <a:t>Results – EO &amp; TP Euro 6d-TEMP – CO</a:t>
            </a:r>
          </a:p>
        </p:txBody>
      </p:sp>
      <p:sp>
        <p:nvSpPr>
          <p:cNvPr id="6" name="Content Placeholder 2">
            <a:extLst>
              <a:ext uri="{FF2B5EF4-FFF2-40B4-BE49-F238E27FC236}">
                <a16:creationId xmlns:a16="http://schemas.microsoft.com/office/drawing/2014/main" id="{7E9BCAA5-AE79-44F3-B17F-B91C216AA35A}"/>
              </a:ext>
            </a:extLst>
          </p:cNvPr>
          <p:cNvSpPr txBox="1">
            <a:spLocks/>
          </p:cNvSpPr>
          <p:nvPr/>
        </p:nvSpPr>
        <p:spPr bwMode="auto">
          <a:xfrm>
            <a:off x="152400" y="885286"/>
            <a:ext cx="1624642"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300"/>
              </a:spcAft>
              <a:buFont typeface="Arial" panose="020B0604020202020204" pitchFamily="34" charset="0"/>
              <a:defRPr sz="1000" b="1">
                <a:solidFill>
                  <a:schemeClr val="tx1"/>
                </a:solidFill>
                <a:latin typeface="Arial" panose="020B0604020202020204" pitchFamily="34" charset="0"/>
                <a:ea typeface="MS PGothic" panose="020B0600070205080204" pitchFamily="34" charset="-128"/>
              </a:defRPr>
            </a:lvl1pPr>
            <a:lvl2pPr>
              <a:spcAft>
                <a:spcPts val="300"/>
              </a:spcAft>
              <a:buFont typeface="Arial" panose="020B0604020202020204" pitchFamily="34" charset="0"/>
              <a:defRPr sz="1000">
                <a:solidFill>
                  <a:schemeClr val="tx1"/>
                </a:solidFill>
                <a:latin typeface="Arial" panose="020B0604020202020204" pitchFamily="34" charset="0"/>
                <a:ea typeface="MS PGothic" panose="020B0600070205080204" pitchFamily="34" charset="-128"/>
              </a:defRPr>
            </a:lvl2pPr>
            <a:lvl3pPr marL="258763" indent="-257175">
              <a:spcAft>
                <a:spcPts val="300"/>
              </a:spcAft>
              <a:buFont typeface="Arial" panose="020B0604020202020204" pitchFamily="34" charset="0"/>
              <a:buChar char="•"/>
              <a:defRPr sz="1000">
                <a:solidFill>
                  <a:schemeClr val="tx1"/>
                </a:solidFill>
                <a:latin typeface="Arial" panose="020B0604020202020204" pitchFamily="34" charset="0"/>
                <a:ea typeface="MS PGothic" panose="020B0600070205080204" pitchFamily="34" charset="-128"/>
              </a:defRPr>
            </a:lvl3pPr>
            <a:lvl4pPr marL="465138" indent="-2365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4pPr>
            <a:lvl5pPr marL="685800" indent="-1730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5pPr>
            <a:lvl6pPr marL="11430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6pPr>
            <a:lvl7pPr marL="16002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7pPr>
            <a:lvl8pPr marL="20574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8pPr>
            <a:lvl9pPr marL="25146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9pPr>
          </a:lstStyle>
          <a:p>
            <a:pPr lvl="2">
              <a:defRPr/>
            </a:pPr>
            <a:r>
              <a:rPr lang="en-GB" altLang="en-US" sz="1600" dirty="0">
                <a:cs typeface="Arial" panose="020B0604020202020204" pitchFamily="34" charset="0"/>
              </a:rPr>
              <a:t>Engine-out CO is substantially reduced across the exhaust aftertreatment system.</a:t>
            </a:r>
          </a:p>
          <a:p>
            <a:pPr lvl="2">
              <a:defRPr/>
            </a:pPr>
            <a:r>
              <a:rPr lang="en-GB" altLang="en-US" sz="1600" dirty="0">
                <a:cs typeface="Arial" panose="020B0604020202020204" pitchFamily="34" charset="0"/>
              </a:rPr>
              <a:t>CO from the low-cycle which includes cold start is higher than whole-cycle.</a:t>
            </a:r>
          </a:p>
        </p:txBody>
      </p:sp>
      <p:pic>
        <p:nvPicPr>
          <p:cNvPr id="11" name="Picture 10">
            <a:extLst>
              <a:ext uri="{FF2B5EF4-FFF2-40B4-BE49-F238E27FC236}">
                <a16:creationId xmlns:a16="http://schemas.microsoft.com/office/drawing/2014/main" id="{FFE288B9-4AD1-4140-BB51-4389E8FD86B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548887" y="763936"/>
            <a:ext cx="2656125" cy="1938289"/>
          </a:xfrm>
          <a:prstGeom prst="rect">
            <a:avLst/>
          </a:prstGeom>
          <a:noFill/>
        </p:spPr>
      </p:pic>
      <p:pic>
        <p:nvPicPr>
          <p:cNvPr id="12" name="Picture 11">
            <a:extLst>
              <a:ext uri="{FF2B5EF4-FFF2-40B4-BE49-F238E27FC236}">
                <a16:creationId xmlns:a16="http://schemas.microsoft.com/office/drawing/2014/main" id="{DA01827C-7299-4164-8B88-4A139A85F1AB}"/>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915875" y="763938"/>
            <a:ext cx="2642559" cy="1938289"/>
          </a:xfrm>
          <a:prstGeom prst="rect">
            <a:avLst/>
          </a:prstGeom>
          <a:noFill/>
        </p:spPr>
      </p:pic>
      <p:sp>
        <p:nvSpPr>
          <p:cNvPr id="10" name="Rectangle 9">
            <a:extLst>
              <a:ext uri="{FF2B5EF4-FFF2-40B4-BE49-F238E27FC236}">
                <a16:creationId xmlns:a16="http://schemas.microsoft.com/office/drawing/2014/main" id="{FDBBCFFB-7284-4102-AFD9-7A686F84575C}"/>
              </a:ext>
            </a:extLst>
          </p:cNvPr>
          <p:cNvSpPr/>
          <p:nvPr/>
        </p:nvSpPr>
        <p:spPr>
          <a:xfrm>
            <a:off x="7098728" y="763936"/>
            <a:ext cx="1766887" cy="1938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Low density fuels reduce EO CO except apparently LD B5 – this could be an artefact of the measurement – given that a benefit in TP CO is observed.  </a:t>
            </a:r>
          </a:p>
          <a:p>
            <a:pPr algn="ctr">
              <a:defRPr/>
            </a:pPr>
            <a:r>
              <a:rPr lang="en-GB" sz="1200" dirty="0"/>
              <a:t>Benefits are proportionally larger in the low-cycle results.</a:t>
            </a:r>
          </a:p>
        </p:txBody>
      </p:sp>
      <p:sp>
        <p:nvSpPr>
          <p:cNvPr id="3" name="Oval 2">
            <a:extLst>
              <a:ext uri="{FF2B5EF4-FFF2-40B4-BE49-F238E27FC236}">
                <a16:creationId xmlns:a16="http://schemas.microsoft.com/office/drawing/2014/main" id="{D19449CE-FCB1-4CC4-A3E4-A71A2DA9EB2F}"/>
              </a:ext>
            </a:extLst>
          </p:cNvPr>
          <p:cNvSpPr/>
          <p:nvPr/>
        </p:nvSpPr>
        <p:spPr>
          <a:xfrm>
            <a:off x="5451894" y="992038"/>
            <a:ext cx="448574" cy="44857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D4E217DF-63A1-4372-9EEC-FBDDB6B31E11}"/>
              </a:ext>
            </a:extLst>
          </p:cNvPr>
          <p:cNvSpPr/>
          <p:nvPr/>
        </p:nvSpPr>
        <p:spPr>
          <a:xfrm>
            <a:off x="5532407" y="2181484"/>
            <a:ext cx="448574" cy="44857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639CE46-402B-4AA2-947F-AD0F22A0DAC9}"/>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4554414" y="2702226"/>
            <a:ext cx="2650598" cy="1963337"/>
          </a:xfrm>
          <a:prstGeom prst="rect">
            <a:avLst/>
          </a:prstGeom>
          <a:noFill/>
        </p:spPr>
      </p:pic>
      <p:pic>
        <p:nvPicPr>
          <p:cNvPr id="15" name="Picture 14">
            <a:extLst>
              <a:ext uri="{FF2B5EF4-FFF2-40B4-BE49-F238E27FC236}">
                <a16:creationId xmlns:a16="http://schemas.microsoft.com/office/drawing/2014/main" id="{BE1900E6-95EF-439A-B37F-9789995CA888}"/>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1915878" y="2702227"/>
            <a:ext cx="2633010" cy="1963337"/>
          </a:xfrm>
          <a:prstGeom prst="rect">
            <a:avLst/>
          </a:prstGeom>
          <a:noFill/>
        </p:spPr>
      </p:pic>
      <p:sp>
        <p:nvSpPr>
          <p:cNvPr id="9" name="Rectangle 8">
            <a:extLst>
              <a:ext uri="{FF2B5EF4-FFF2-40B4-BE49-F238E27FC236}">
                <a16:creationId xmlns:a16="http://schemas.microsoft.com/office/drawing/2014/main" id="{F558D193-EC47-4B92-9559-D19C561C65AB}"/>
              </a:ext>
            </a:extLst>
          </p:cNvPr>
          <p:cNvSpPr/>
          <p:nvPr/>
        </p:nvSpPr>
        <p:spPr>
          <a:xfrm>
            <a:off x="7098728" y="2806944"/>
            <a:ext cx="1766887" cy="1753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B30 tends to reduce EO CO, CNI increases the benefit.  Benefits are proportionally larger in the whole-cycle results.</a:t>
            </a:r>
          </a:p>
        </p:txBody>
      </p:sp>
      <p:pic>
        <p:nvPicPr>
          <p:cNvPr id="5" name="Audio 4">
            <a:hlinkClick r:id="" action="ppaction://media"/>
            <a:extLst>
              <a:ext uri="{FF2B5EF4-FFF2-40B4-BE49-F238E27FC236}">
                <a16:creationId xmlns:a16="http://schemas.microsoft.com/office/drawing/2014/main" id="{444B7F2B-A257-4555-9F20-09208F861B2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782382960"/>
      </p:ext>
    </p:extLst>
  </p:cSld>
  <p:clrMapOvr>
    <a:masterClrMapping/>
  </p:clrMapOvr>
  <mc:AlternateContent xmlns:mc="http://schemas.openxmlformats.org/markup-compatibility/2006">
    <mc:Choice xmlns:p14="http://schemas.microsoft.com/office/powerpoint/2010/main" Requires="p14">
      <p:transition spd="slow" p14:dur="2000" advTm="72225"/>
    </mc:Choice>
    <mc:Fallback>
      <p:transition spd="slow" advTm="72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10" grpId="0" animBg="1"/>
      <p:bldP spid="3" grpId="0" animBg="1"/>
      <p:bldP spid="13"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C153C-955D-6349-A18E-693A98BBFD73}"/>
              </a:ext>
            </a:extLst>
          </p:cNvPr>
          <p:cNvSpPr>
            <a:spLocks noGrp="1"/>
          </p:cNvSpPr>
          <p:nvPr>
            <p:ph type="title"/>
          </p:nvPr>
        </p:nvSpPr>
        <p:spPr/>
        <p:txBody>
          <a:bodyPr/>
          <a:lstStyle/>
          <a:p>
            <a:r>
              <a:rPr lang="en-US" dirty="0"/>
              <a:t>Results – EO &amp; TP Euro 6d-TEMP – HC</a:t>
            </a:r>
          </a:p>
        </p:txBody>
      </p:sp>
      <p:sp>
        <p:nvSpPr>
          <p:cNvPr id="6" name="Content Placeholder 2">
            <a:extLst>
              <a:ext uri="{FF2B5EF4-FFF2-40B4-BE49-F238E27FC236}">
                <a16:creationId xmlns:a16="http://schemas.microsoft.com/office/drawing/2014/main" id="{7E9BCAA5-AE79-44F3-B17F-B91C216AA35A}"/>
              </a:ext>
            </a:extLst>
          </p:cNvPr>
          <p:cNvSpPr txBox="1">
            <a:spLocks/>
          </p:cNvSpPr>
          <p:nvPr/>
        </p:nvSpPr>
        <p:spPr bwMode="auto">
          <a:xfrm>
            <a:off x="152400" y="885286"/>
            <a:ext cx="1840302"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300"/>
              </a:spcAft>
              <a:buFont typeface="Arial" panose="020B0604020202020204" pitchFamily="34" charset="0"/>
              <a:defRPr sz="1000" b="1">
                <a:solidFill>
                  <a:schemeClr val="tx1"/>
                </a:solidFill>
                <a:latin typeface="Arial" panose="020B0604020202020204" pitchFamily="34" charset="0"/>
                <a:ea typeface="MS PGothic" panose="020B0600070205080204" pitchFamily="34" charset="-128"/>
              </a:defRPr>
            </a:lvl1pPr>
            <a:lvl2pPr>
              <a:spcAft>
                <a:spcPts val="300"/>
              </a:spcAft>
              <a:buFont typeface="Arial" panose="020B0604020202020204" pitchFamily="34" charset="0"/>
              <a:defRPr sz="1000">
                <a:solidFill>
                  <a:schemeClr val="tx1"/>
                </a:solidFill>
                <a:latin typeface="Arial" panose="020B0604020202020204" pitchFamily="34" charset="0"/>
                <a:ea typeface="MS PGothic" panose="020B0600070205080204" pitchFamily="34" charset="-128"/>
              </a:defRPr>
            </a:lvl2pPr>
            <a:lvl3pPr marL="258763" indent="-257175">
              <a:spcAft>
                <a:spcPts val="300"/>
              </a:spcAft>
              <a:buFont typeface="Arial" panose="020B0604020202020204" pitchFamily="34" charset="0"/>
              <a:buChar char="•"/>
              <a:defRPr sz="1000">
                <a:solidFill>
                  <a:schemeClr val="tx1"/>
                </a:solidFill>
                <a:latin typeface="Arial" panose="020B0604020202020204" pitchFamily="34" charset="0"/>
                <a:ea typeface="MS PGothic" panose="020B0600070205080204" pitchFamily="34" charset="-128"/>
              </a:defRPr>
            </a:lvl3pPr>
            <a:lvl4pPr marL="465138" indent="-2365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4pPr>
            <a:lvl5pPr marL="685800" indent="-1730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5pPr>
            <a:lvl6pPr marL="11430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6pPr>
            <a:lvl7pPr marL="16002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7pPr>
            <a:lvl8pPr marL="20574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8pPr>
            <a:lvl9pPr marL="25146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9pPr>
          </a:lstStyle>
          <a:p>
            <a:pPr lvl="2">
              <a:defRPr/>
            </a:pPr>
            <a:r>
              <a:rPr lang="en-GB" altLang="en-US" sz="1600" dirty="0">
                <a:cs typeface="Arial" panose="020B0604020202020204" pitchFamily="34" charset="0"/>
              </a:rPr>
              <a:t>HC levels are substantially reduced across the AT. </a:t>
            </a:r>
          </a:p>
          <a:p>
            <a:pPr lvl="2">
              <a:defRPr/>
            </a:pPr>
            <a:r>
              <a:rPr lang="en-GB" altLang="en-US" sz="1600" dirty="0">
                <a:cs typeface="Arial" panose="020B0604020202020204" pitchFamily="34" charset="0"/>
              </a:rPr>
              <a:t>Engine out HC was much higher from the low sub-cycle, which includes the cold start emissions.</a:t>
            </a:r>
          </a:p>
        </p:txBody>
      </p:sp>
      <p:pic>
        <p:nvPicPr>
          <p:cNvPr id="16" name="Picture 15">
            <a:extLst>
              <a:ext uri="{FF2B5EF4-FFF2-40B4-BE49-F238E27FC236}">
                <a16:creationId xmlns:a16="http://schemas.microsoft.com/office/drawing/2014/main" id="{E8301D3A-CF39-430F-B2EB-E083695A1BB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692772" y="837531"/>
            <a:ext cx="2597361" cy="1901825"/>
          </a:xfrm>
          <a:prstGeom prst="rect">
            <a:avLst/>
          </a:prstGeom>
          <a:noFill/>
        </p:spPr>
      </p:pic>
      <p:pic>
        <p:nvPicPr>
          <p:cNvPr id="17" name="Picture 16">
            <a:extLst>
              <a:ext uri="{FF2B5EF4-FFF2-40B4-BE49-F238E27FC236}">
                <a16:creationId xmlns:a16="http://schemas.microsoft.com/office/drawing/2014/main" id="{1E19FC22-55B9-4EEE-B0B8-FF0DA83FC66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095407" y="837372"/>
            <a:ext cx="2597361" cy="1901825"/>
          </a:xfrm>
          <a:prstGeom prst="rect">
            <a:avLst/>
          </a:prstGeom>
          <a:noFill/>
        </p:spPr>
      </p:pic>
      <p:pic>
        <p:nvPicPr>
          <p:cNvPr id="18" name="Picture 17">
            <a:extLst>
              <a:ext uri="{FF2B5EF4-FFF2-40B4-BE49-F238E27FC236}">
                <a16:creationId xmlns:a16="http://schemas.microsoft.com/office/drawing/2014/main" id="{6F7AC013-CB53-4F2D-AC9A-B120890C304A}"/>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4692770" y="2739197"/>
            <a:ext cx="2597361" cy="2026285"/>
          </a:xfrm>
          <a:prstGeom prst="rect">
            <a:avLst/>
          </a:prstGeom>
          <a:noFill/>
        </p:spPr>
      </p:pic>
      <p:pic>
        <p:nvPicPr>
          <p:cNvPr id="19" name="Picture 18">
            <a:extLst>
              <a:ext uri="{FF2B5EF4-FFF2-40B4-BE49-F238E27FC236}">
                <a16:creationId xmlns:a16="http://schemas.microsoft.com/office/drawing/2014/main" id="{6C00F7BA-CC52-4F66-ABD7-D0DACAA213CE}"/>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2095403" y="2739196"/>
            <a:ext cx="2597361" cy="2011045"/>
          </a:xfrm>
          <a:prstGeom prst="rect">
            <a:avLst/>
          </a:prstGeom>
          <a:noFill/>
        </p:spPr>
      </p:pic>
      <p:sp>
        <p:nvSpPr>
          <p:cNvPr id="10" name="Rectangle 9">
            <a:extLst>
              <a:ext uri="{FF2B5EF4-FFF2-40B4-BE49-F238E27FC236}">
                <a16:creationId xmlns:a16="http://schemas.microsoft.com/office/drawing/2014/main" id="{FDBBCFFB-7284-4102-AFD9-7A686F84575C}"/>
              </a:ext>
            </a:extLst>
          </p:cNvPr>
          <p:cNvSpPr/>
          <p:nvPr/>
        </p:nvSpPr>
        <p:spPr>
          <a:xfrm>
            <a:off x="7213538" y="1189914"/>
            <a:ext cx="1652077" cy="1344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Low density fuels reduce EO HC, benefits are proportionally larger in the low-cycle results.</a:t>
            </a:r>
          </a:p>
          <a:p>
            <a:pPr algn="ctr">
              <a:defRPr/>
            </a:pPr>
            <a:endParaRPr lang="en-GB" sz="1200" dirty="0"/>
          </a:p>
        </p:txBody>
      </p:sp>
      <p:sp>
        <p:nvSpPr>
          <p:cNvPr id="9" name="Rectangle 8">
            <a:extLst>
              <a:ext uri="{FF2B5EF4-FFF2-40B4-BE49-F238E27FC236}">
                <a16:creationId xmlns:a16="http://schemas.microsoft.com/office/drawing/2014/main" id="{F558D193-EC47-4B92-9559-D19C561C65AB}"/>
              </a:ext>
            </a:extLst>
          </p:cNvPr>
          <p:cNvSpPr/>
          <p:nvPr/>
        </p:nvSpPr>
        <p:spPr>
          <a:xfrm>
            <a:off x="7098728" y="2941608"/>
            <a:ext cx="1766887" cy="1619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B30 tends to reduce EO HC, CNI increases the benefit. Benefits are proportionally larger in the whole-cycle results.</a:t>
            </a:r>
          </a:p>
        </p:txBody>
      </p:sp>
      <p:pic>
        <p:nvPicPr>
          <p:cNvPr id="4" name="Audio 3">
            <a:hlinkClick r:id="" action="ppaction://media"/>
            <a:extLst>
              <a:ext uri="{FF2B5EF4-FFF2-40B4-BE49-F238E27FC236}">
                <a16:creationId xmlns:a16="http://schemas.microsoft.com/office/drawing/2014/main" id="{4890EC8E-7A1D-46CA-A67C-014EDA94655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3844304113"/>
      </p:ext>
    </p:extLst>
  </p:cSld>
  <p:clrMapOvr>
    <a:masterClrMapping/>
  </p:clrMapOvr>
  <mc:AlternateContent xmlns:mc="http://schemas.openxmlformats.org/markup-compatibility/2006">
    <mc:Choice xmlns:p14="http://schemas.microsoft.com/office/powerpoint/2010/main" Requires="p14">
      <p:transition spd="slow" p14:dur="2000" advTm="49722"/>
    </mc:Choice>
    <mc:Fallback>
      <p:transition spd="slow" advTm="49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10"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A054E-D0D5-44A8-933D-9655ACBEB6DC}"/>
              </a:ext>
            </a:extLst>
          </p:cNvPr>
          <p:cNvSpPr>
            <a:spLocks noGrp="1"/>
          </p:cNvSpPr>
          <p:nvPr>
            <p:ph type="title"/>
          </p:nvPr>
        </p:nvSpPr>
        <p:spPr/>
        <p:txBody>
          <a:bodyPr/>
          <a:lstStyle/>
          <a:p>
            <a:r>
              <a:rPr lang="en-US" dirty="0"/>
              <a:t>Contents</a:t>
            </a:r>
          </a:p>
        </p:txBody>
      </p:sp>
      <p:sp>
        <p:nvSpPr>
          <p:cNvPr id="6" name="Content Placeholder 2">
            <a:extLst>
              <a:ext uri="{FF2B5EF4-FFF2-40B4-BE49-F238E27FC236}">
                <a16:creationId xmlns:a16="http://schemas.microsoft.com/office/drawing/2014/main" id="{B4476844-23D3-4CC1-BBA6-0CE1D93B1BCB}"/>
              </a:ext>
            </a:extLst>
          </p:cNvPr>
          <p:cNvSpPr txBox="1">
            <a:spLocks/>
          </p:cNvSpPr>
          <p:nvPr/>
        </p:nvSpPr>
        <p:spPr>
          <a:xfrm>
            <a:off x="451102" y="1118489"/>
            <a:ext cx="8229600" cy="36576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altLang="en-US" dirty="0">
                <a:cs typeface="Arial" panose="020B0604020202020204" pitchFamily="34" charset="0"/>
              </a:rPr>
              <a:t>Fuel effects on regulated and unregulated emissions from three light-duty Euro 5 and Euro 6 Diesel passenger cars</a:t>
            </a:r>
          </a:p>
          <a:p>
            <a:pPr marL="0" indent="0"/>
            <a:endParaRPr lang="en-GB" altLang="en-US" dirty="0">
              <a:cs typeface="Arial" panose="020B0604020202020204" pitchFamily="34" charset="0"/>
            </a:endParaRPr>
          </a:p>
          <a:p>
            <a:pPr marL="639763" lvl="4" indent="-257175"/>
            <a:r>
              <a:rPr lang="en-US" altLang="en-US" sz="2000" dirty="0">
                <a:cs typeface="Arial" panose="020B0604020202020204" pitchFamily="34" charset="0"/>
              </a:rPr>
              <a:t>Background </a:t>
            </a:r>
          </a:p>
          <a:p>
            <a:pPr marL="639763" lvl="4" indent="-257175"/>
            <a:r>
              <a:rPr lang="en-US" altLang="en-US" sz="2000" dirty="0">
                <a:cs typeface="Arial" panose="020B0604020202020204" pitchFamily="34" charset="0"/>
              </a:rPr>
              <a:t>Objectives &amp; Scope</a:t>
            </a:r>
          </a:p>
          <a:p>
            <a:pPr marL="639763" lvl="4" indent="-257175"/>
            <a:r>
              <a:rPr lang="en-US" altLang="en-US" sz="2000" dirty="0">
                <a:cs typeface="Arial" panose="020B0604020202020204" pitchFamily="34" charset="0"/>
              </a:rPr>
              <a:t>Experiment</a:t>
            </a:r>
          </a:p>
          <a:p>
            <a:pPr marL="639763" lvl="4" indent="-257175"/>
            <a:r>
              <a:rPr lang="en-US" altLang="en-US" sz="2000" dirty="0">
                <a:cs typeface="Arial" panose="020B0604020202020204" pitchFamily="34" charset="0"/>
              </a:rPr>
              <a:t>Results – Tailpipe</a:t>
            </a:r>
          </a:p>
          <a:p>
            <a:pPr marL="639763" lvl="4" indent="-257175"/>
            <a:r>
              <a:rPr lang="en-US" altLang="en-US" sz="2000" dirty="0">
                <a:cs typeface="Arial" panose="020B0604020202020204" pitchFamily="34" charset="0"/>
              </a:rPr>
              <a:t>Results – Comparison of Engine-out &amp; Tailpipe, Euro 6d-TEMP Car</a:t>
            </a:r>
          </a:p>
          <a:p>
            <a:pPr marL="639763" lvl="4" indent="-257175"/>
            <a:r>
              <a:rPr lang="en-US" altLang="en-US" sz="2000" b="1" dirty="0">
                <a:cs typeface="Arial" panose="020B0604020202020204" pitchFamily="34" charset="0"/>
              </a:rPr>
              <a:t>Conclusions</a:t>
            </a:r>
          </a:p>
          <a:p>
            <a:pPr marL="639763" lvl="4" indent="-257175">
              <a:buFont typeface="Arial" panose="020B0604020202020204" pitchFamily="34" charset="0"/>
              <a:buNone/>
            </a:pPr>
            <a:endParaRPr lang="en-US" altLang="en-US" sz="1300" dirty="0">
              <a:cs typeface="Arial" panose="020B0604020202020204" pitchFamily="34" charset="0"/>
            </a:endParaRPr>
          </a:p>
          <a:p>
            <a:pPr marL="0" indent="0"/>
            <a:endParaRPr lang="en-US" altLang="en-US" dirty="0"/>
          </a:p>
        </p:txBody>
      </p:sp>
      <p:pic>
        <p:nvPicPr>
          <p:cNvPr id="4" name="Audio 3">
            <a:hlinkClick r:id="" action="ppaction://media"/>
            <a:extLst>
              <a:ext uri="{FF2B5EF4-FFF2-40B4-BE49-F238E27FC236}">
                <a16:creationId xmlns:a16="http://schemas.microsoft.com/office/drawing/2014/main" id="{BDEC589D-F399-4673-B5C4-7BEE24C920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862491656"/>
      </p:ext>
    </p:extLst>
  </p:cSld>
  <p:clrMapOvr>
    <a:masterClrMapping/>
  </p:clrMapOvr>
  <mc:AlternateContent xmlns:mc="http://schemas.openxmlformats.org/markup-compatibility/2006">
    <mc:Choice xmlns:p14="http://schemas.microsoft.com/office/powerpoint/2010/main" Requires="p14">
      <p:transition spd="slow" p14:dur="2000" advTm="2350"/>
    </mc:Choice>
    <mc:Fallback>
      <p:transition spd="slow" advTm="2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C153C-955D-6349-A18E-693A98BBFD73}"/>
              </a:ext>
            </a:extLst>
          </p:cNvPr>
          <p:cNvSpPr>
            <a:spLocks noGrp="1"/>
          </p:cNvSpPr>
          <p:nvPr>
            <p:ph type="title"/>
          </p:nvPr>
        </p:nvSpPr>
        <p:spPr/>
        <p:txBody>
          <a:bodyPr/>
          <a:lstStyle/>
          <a:p>
            <a:r>
              <a:rPr lang="en-US" dirty="0"/>
              <a:t>Conclusions</a:t>
            </a:r>
          </a:p>
        </p:txBody>
      </p:sp>
      <p:sp>
        <p:nvSpPr>
          <p:cNvPr id="6" name="Content Placeholder 2">
            <a:extLst>
              <a:ext uri="{FF2B5EF4-FFF2-40B4-BE49-F238E27FC236}">
                <a16:creationId xmlns:a16="http://schemas.microsoft.com/office/drawing/2014/main" id="{7E9BCAA5-AE79-44F3-B17F-B91C216AA35A}"/>
              </a:ext>
            </a:extLst>
          </p:cNvPr>
          <p:cNvSpPr txBox="1">
            <a:spLocks/>
          </p:cNvSpPr>
          <p:nvPr/>
        </p:nvSpPr>
        <p:spPr bwMode="auto">
          <a:xfrm>
            <a:off x="152399" y="885286"/>
            <a:ext cx="881044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300"/>
              </a:spcAft>
              <a:buFont typeface="Arial" panose="020B0604020202020204" pitchFamily="34" charset="0"/>
              <a:defRPr sz="1000" b="1">
                <a:solidFill>
                  <a:schemeClr val="tx1"/>
                </a:solidFill>
                <a:latin typeface="Arial" panose="020B0604020202020204" pitchFamily="34" charset="0"/>
                <a:ea typeface="MS PGothic" panose="020B0600070205080204" pitchFamily="34" charset="-128"/>
              </a:defRPr>
            </a:lvl1pPr>
            <a:lvl2pPr>
              <a:spcAft>
                <a:spcPts val="300"/>
              </a:spcAft>
              <a:buFont typeface="Arial" panose="020B0604020202020204" pitchFamily="34" charset="0"/>
              <a:defRPr sz="1000">
                <a:solidFill>
                  <a:schemeClr val="tx1"/>
                </a:solidFill>
                <a:latin typeface="Arial" panose="020B0604020202020204" pitchFamily="34" charset="0"/>
                <a:ea typeface="MS PGothic" panose="020B0600070205080204" pitchFamily="34" charset="-128"/>
              </a:defRPr>
            </a:lvl2pPr>
            <a:lvl3pPr marL="258763" indent="-257175">
              <a:spcAft>
                <a:spcPts val="300"/>
              </a:spcAft>
              <a:buFont typeface="Arial" panose="020B0604020202020204" pitchFamily="34" charset="0"/>
              <a:buChar char="•"/>
              <a:defRPr sz="1000">
                <a:solidFill>
                  <a:schemeClr val="tx1"/>
                </a:solidFill>
                <a:latin typeface="Arial" panose="020B0604020202020204" pitchFamily="34" charset="0"/>
                <a:ea typeface="MS PGothic" panose="020B0600070205080204" pitchFamily="34" charset="-128"/>
              </a:defRPr>
            </a:lvl3pPr>
            <a:lvl4pPr marL="465138" indent="-2365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4pPr>
            <a:lvl5pPr marL="685800" indent="-1730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5pPr>
            <a:lvl6pPr marL="11430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6pPr>
            <a:lvl7pPr marL="16002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7pPr>
            <a:lvl8pPr marL="20574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8pPr>
            <a:lvl9pPr marL="25146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9pPr>
          </a:lstStyle>
          <a:p>
            <a:pPr marL="1588" lvl="2" indent="0">
              <a:buNone/>
              <a:defRPr/>
            </a:pPr>
            <a:r>
              <a:rPr lang="en-GB" altLang="en-US" sz="1400" dirty="0">
                <a:cs typeface="Arial" panose="020B0604020202020204" pitchFamily="34" charset="0"/>
              </a:rPr>
              <a:t>From WLTC tests of six ‘drop-in’ diesel fuels in single Euro 5, Euro 6b and Euro 6d-TEMP cars it can be concluded that: -</a:t>
            </a:r>
          </a:p>
          <a:p>
            <a:pPr lvl="2">
              <a:defRPr/>
            </a:pPr>
            <a:r>
              <a:rPr lang="en-GB" altLang="en-US" sz="1400" dirty="0">
                <a:cs typeface="Arial" panose="020B0604020202020204" pitchFamily="34" charset="0"/>
              </a:rPr>
              <a:t>Low-density hydrocarbon fuels can offer benefits in TTW CO</a:t>
            </a:r>
            <a:r>
              <a:rPr lang="en-GB" altLang="en-US" sz="1400" baseline="-25000" dirty="0">
                <a:cs typeface="Arial" panose="020B0604020202020204" pitchFamily="34" charset="0"/>
              </a:rPr>
              <a:t>2</a:t>
            </a:r>
            <a:r>
              <a:rPr lang="en-GB" altLang="en-US" sz="1400" dirty="0">
                <a:cs typeface="Arial" panose="020B0604020202020204" pitchFamily="34" charset="0"/>
              </a:rPr>
              <a:t>, other GHG emissions and emissions impacting local air quality, conversely some traditional benefits of fuel quality on emissions are reduced or even deleted in the tailpipe emissions of cars using advanced exhaust aftertreatment (AT). </a:t>
            </a:r>
          </a:p>
          <a:p>
            <a:pPr lvl="2">
              <a:defRPr/>
            </a:pPr>
            <a:r>
              <a:rPr lang="en-GB" altLang="en-US" sz="1400" dirty="0">
                <a:cs typeface="Arial" panose="020B0604020202020204" pitchFamily="34" charset="0"/>
              </a:rPr>
              <a:t>Paraffinic diesel fuel as a blend component can give disproportionally large emission benefits, boding well where PDFs are in short supply and for the future when BTL and PTL fuels become more widely available.     </a:t>
            </a:r>
          </a:p>
          <a:p>
            <a:pPr lvl="2">
              <a:defRPr/>
            </a:pPr>
            <a:r>
              <a:rPr lang="en-GB" altLang="en-US" sz="1400" dirty="0">
                <a:cs typeface="Arial" panose="020B0604020202020204" pitchFamily="34" charset="0"/>
              </a:rPr>
              <a:t>Advanced AT suppresses the negative NO</a:t>
            </a:r>
            <a:r>
              <a:rPr lang="en-GB" altLang="en-US" sz="1400" baseline="-25000" dirty="0">
                <a:cs typeface="Arial" panose="020B0604020202020204" pitchFamily="34" charset="0"/>
              </a:rPr>
              <a:t>x</a:t>
            </a:r>
            <a:r>
              <a:rPr lang="en-GB" altLang="en-US" sz="1400" dirty="0">
                <a:cs typeface="Arial" panose="020B0604020202020204" pitchFamily="34" charset="0"/>
              </a:rPr>
              <a:t> effects associated with the use of high FAME fuels, opening the door to the use of such fuels in markets dominated by advanced vehicles, therefore enabling increased use of such renewables without local air quality drawbacks.</a:t>
            </a:r>
          </a:p>
          <a:p>
            <a:pPr lvl="2">
              <a:defRPr/>
            </a:pPr>
            <a:r>
              <a:rPr lang="en-GB" altLang="en-US" sz="1400" dirty="0">
                <a:cs typeface="Arial" panose="020B0604020202020204" pitchFamily="34" charset="0"/>
              </a:rPr>
              <a:t>In the European cars tested, high levels of CNI did not mitigate the NO</a:t>
            </a:r>
            <a:r>
              <a:rPr lang="en-GB" altLang="en-US" sz="1400" baseline="-25000" dirty="0">
                <a:cs typeface="Arial" panose="020B0604020202020204" pitchFamily="34" charset="0"/>
              </a:rPr>
              <a:t>x</a:t>
            </a:r>
            <a:r>
              <a:rPr lang="en-GB" altLang="en-US" sz="1400" dirty="0">
                <a:cs typeface="Arial" panose="020B0604020202020204" pitchFamily="34" charset="0"/>
              </a:rPr>
              <a:t> penalty traditionally associated with the use of high FAME content fuels. </a:t>
            </a:r>
          </a:p>
          <a:p>
            <a:pPr lvl="2">
              <a:defRPr/>
            </a:pPr>
            <a:r>
              <a:rPr lang="en-GB" altLang="en-US" sz="1400" dirty="0">
                <a:cs typeface="Arial" panose="020B0604020202020204" pitchFamily="34" charset="0"/>
              </a:rPr>
              <a:t>Deleterious fuel effects were not evident in the emissions slated for future regulation (&lt;23nm PN, NH</a:t>
            </a:r>
            <a:r>
              <a:rPr lang="en-GB" altLang="en-US" sz="1400" baseline="-25000" dirty="0">
                <a:cs typeface="Arial" panose="020B0604020202020204" pitchFamily="34" charset="0"/>
              </a:rPr>
              <a:t>3</a:t>
            </a:r>
            <a:r>
              <a:rPr lang="en-GB" altLang="en-US" sz="1400" dirty="0">
                <a:cs typeface="Arial" panose="020B0604020202020204" pitchFamily="34" charset="0"/>
              </a:rPr>
              <a:t>) however, some additional benefits may be achieved from application of specific fuel qualities (CH</a:t>
            </a:r>
            <a:r>
              <a:rPr lang="en-GB" altLang="en-US" sz="1400" baseline="-25000" dirty="0">
                <a:cs typeface="Arial" panose="020B0604020202020204" pitchFamily="34" charset="0"/>
              </a:rPr>
              <a:t>4</a:t>
            </a:r>
            <a:r>
              <a:rPr lang="en-GB" altLang="en-US" sz="1400" dirty="0">
                <a:cs typeface="Arial" panose="020B0604020202020204" pitchFamily="34" charset="0"/>
              </a:rPr>
              <a:t>, N</a:t>
            </a:r>
            <a:r>
              <a:rPr lang="en-GB" altLang="en-US" sz="1400" baseline="-25000" dirty="0">
                <a:cs typeface="Arial" panose="020B0604020202020204" pitchFamily="34" charset="0"/>
              </a:rPr>
              <a:t>2</a:t>
            </a:r>
            <a:r>
              <a:rPr lang="en-GB" altLang="en-US" sz="1400" dirty="0">
                <a:cs typeface="Arial" panose="020B0604020202020204" pitchFamily="34" charset="0"/>
              </a:rPr>
              <a:t>O).</a:t>
            </a:r>
          </a:p>
          <a:p>
            <a:pPr lvl="2">
              <a:defRPr/>
            </a:pPr>
            <a:r>
              <a:rPr lang="en-GB" altLang="en-US" sz="1400" dirty="0">
                <a:cs typeface="Arial" panose="020B0604020202020204" pitchFamily="34" charset="0"/>
              </a:rPr>
              <a:t>Most of the fuels tested constitute options to increase renewable fuel use, as well as the TTW effects studied, but additional OEM certification would be required to deploy them generally in the European market.</a:t>
            </a:r>
          </a:p>
        </p:txBody>
      </p:sp>
      <p:pic>
        <p:nvPicPr>
          <p:cNvPr id="3" name="Audio 2">
            <a:hlinkClick r:id="" action="ppaction://media"/>
            <a:extLst>
              <a:ext uri="{FF2B5EF4-FFF2-40B4-BE49-F238E27FC236}">
                <a16:creationId xmlns:a16="http://schemas.microsoft.com/office/drawing/2014/main" id="{174FE25D-E539-4C77-B4C2-9BD8DFCF30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911903425"/>
      </p:ext>
    </p:extLst>
  </p:cSld>
  <p:clrMapOvr>
    <a:masterClrMapping/>
  </p:clrMapOvr>
  <mc:AlternateContent xmlns:mc="http://schemas.openxmlformats.org/markup-compatibility/2006">
    <mc:Choice xmlns:p14="http://schemas.microsoft.com/office/powerpoint/2010/main" Requires="p14">
      <p:transition spd="slow" p14:dur="2000" advTm="137748"/>
    </mc:Choice>
    <mc:Fallback>
      <p:transition spd="slow" advTm="137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C153C-955D-6349-A18E-693A98BBFD73}"/>
              </a:ext>
            </a:extLst>
          </p:cNvPr>
          <p:cNvSpPr>
            <a:spLocks noGrp="1"/>
          </p:cNvSpPr>
          <p:nvPr>
            <p:ph type="title"/>
          </p:nvPr>
        </p:nvSpPr>
        <p:spPr/>
        <p:txBody>
          <a:bodyPr/>
          <a:lstStyle/>
          <a:p>
            <a:r>
              <a:rPr lang="en-US" altLang="en-US" dirty="0"/>
              <a:t>Acknowledgements</a:t>
            </a:r>
            <a:endParaRPr lang="en-US" dirty="0"/>
          </a:p>
        </p:txBody>
      </p:sp>
      <p:sp>
        <p:nvSpPr>
          <p:cNvPr id="4" name="Rectangle 3">
            <a:extLst>
              <a:ext uri="{FF2B5EF4-FFF2-40B4-BE49-F238E27FC236}">
                <a16:creationId xmlns:a16="http://schemas.microsoft.com/office/drawing/2014/main" id="{04652012-F3C2-40A0-B980-A2FFCC59B706}"/>
              </a:ext>
            </a:extLst>
          </p:cNvPr>
          <p:cNvSpPr/>
          <p:nvPr/>
        </p:nvSpPr>
        <p:spPr>
          <a:xfrm>
            <a:off x="2286000" y="1694587"/>
            <a:ext cx="4572000" cy="1754326"/>
          </a:xfrm>
          <a:prstGeom prst="rect">
            <a:avLst/>
          </a:prstGeom>
        </p:spPr>
        <p:txBody>
          <a:bodyPr>
            <a:spAutoFit/>
          </a:bodyPr>
          <a:lstStyle/>
          <a:p>
            <a:pPr>
              <a:tabLst>
                <a:tab pos="0" algn="l"/>
                <a:tab pos="182563" algn="l"/>
              </a:tabLst>
            </a:pPr>
            <a:r>
              <a:rPr lang="en-US" altLang="en-US" dirty="0"/>
              <a:t>Members of </a:t>
            </a:r>
            <a:r>
              <a:rPr lang="en-US" altLang="en-US" dirty="0" err="1"/>
              <a:t>Concawe</a:t>
            </a:r>
            <a:r>
              <a:rPr lang="en-US" altLang="en-US" dirty="0"/>
              <a:t> STF/25 diesel fuel &amp; emissions group</a:t>
            </a:r>
          </a:p>
          <a:p>
            <a:pPr>
              <a:tabLst>
                <a:tab pos="0" algn="l"/>
                <a:tab pos="182563" algn="l"/>
              </a:tabLst>
            </a:pPr>
            <a:endParaRPr lang="en-US" altLang="en-US" dirty="0"/>
          </a:p>
          <a:p>
            <a:pPr>
              <a:tabLst>
                <a:tab pos="0" algn="l"/>
                <a:tab pos="182563" algn="l"/>
              </a:tabLst>
            </a:pPr>
            <a:r>
              <a:rPr lang="en-GB" altLang="en-US" dirty="0"/>
              <a:t>Ricardo UK, Automotive and Industrial</a:t>
            </a:r>
          </a:p>
          <a:p>
            <a:pPr>
              <a:tabLst>
                <a:tab pos="0" algn="l"/>
                <a:tab pos="182563" algn="l"/>
              </a:tabLst>
            </a:pPr>
            <a:endParaRPr lang="en-GB" altLang="en-US" dirty="0"/>
          </a:p>
          <a:p>
            <a:pPr>
              <a:tabLst>
                <a:tab pos="0" algn="l"/>
                <a:tab pos="182563" algn="l"/>
              </a:tabLst>
            </a:pPr>
            <a:r>
              <a:rPr lang="en-GB" altLang="en-US" dirty="0" err="1"/>
              <a:t>Coryton</a:t>
            </a:r>
            <a:r>
              <a:rPr lang="en-GB" altLang="en-US" dirty="0"/>
              <a:t> Specialty Fuels, UK </a:t>
            </a:r>
          </a:p>
        </p:txBody>
      </p:sp>
      <p:pic>
        <p:nvPicPr>
          <p:cNvPr id="3" name="Audio 2">
            <a:hlinkClick r:id="" action="ppaction://media"/>
            <a:extLst>
              <a:ext uri="{FF2B5EF4-FFF2-40B4-BE49-F238E27FC236}">
                <a16:creationId xmlns:a16="http://schemas.microsoft.com/office/drawing/2014/main" id="{6DD92492-582D-4EC0-97BB-EA0BE4B58D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067455759"/>
      </p:ext>
    </p:extLst>
  </p:cSld>
  <p:clrMapOvr>
    <a:masterClrMapping/>
  </p:clrMapOvr>
  <mc:AlternateContent xmlns:mc="http://schemas.openxmlformats.org/markup-compatibility/2006">
    <mc:Choice xmlns:p14="http://schemas.microsoft.com/office/powerpoint/2010/main" Requires="p14">
      <p:transition spd="slow" p14:dur="2000" advTm="16003"/>
    </mc:Choice>
    <mc:Fallback>
      <p:transition spd="slow" advTm="16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C153C-955D-6349-A18E-693A98BBFD73}"/>
              </a:ext>
            </a:extLst>
          </p:cNvPr>
          <p:cNvSpPr>
            <a:spLocks noGrp="1"/>
          </p:cNvSpPr>
          <p:nvPr>
            <p:ph type="title"/>
          </p:nvPr>
        </p:nvSpPr>
        <p:spPr/>
        <p:txBody>
          <a:bodyPr/>
          <a:lstStyle/>
          <a:p>
            <a:r>
              <a:rPr lang="en-US" dirty="0"/>
              <a:t>Background</a:t>
            </a:r>
          </a:p>
        </p:txBody>
      </p:sp>
      <p:sp>
        <p:nvSpPr>
          <p:cNvPr id="4" name="Content Placeholder 2">
            <a:extLst>
              <a:ext uri="{FF2B5EF4-FFF2-40B4-BE49-F238E27FC236}">
                <a16:creationId xmlns:a16="http://schemas.microsoft.com/office/drawing/2014/main" id="{B060EBAC-27D1-4569-8622-64AF7F2F728A}"/>
              </a:ext>
            </a:extLst>
          </p:cNvPr>
          <p:cNvSpPr txBox="1">
            <a:spLocks/>
          </p:cNvSpPr>
          <p:nvPr/>
        </p:nvSpPr>
        <p:spPr>
          <a:xfrm>
            <a:off x="228600" y="930275"/>
            <a:ext cx="4267200" cy="36576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9763" lvl="4" indent="-257175">
              <a:defRPr/>
            </a:pPr>
            <a:r>
              <a:rPr lang="en-US" altLang="en-US" sz="1600" dirty="0">
                <a:cs typeface="Arial" panose="020B0604020202020204" pitchFamily="34" charset="0"/>
              </a:rPr>
              <a:t>European automotive vehicles and fuels advanced in parallel to attain current Euro 6 levels of emissions and efficiency.</a:t>
            </a:r>
          </a:p>
          <a:p>
            <a:pPr marL="639763" lvl="4" indent="-257175">
              <a:defRPr/>
            </a:pPr>
            <a:endParaRPr lang="en-US" altLang="en-US" sz="1050" dirty="0">
              <a:cs typeface="Arial" panose="020B0604020202020204" pitchFamily="34" charset="0"/>
            </a:endParaRPr>
          </a:p>
          <a:p>
            <a:pPr marL="639763" lvl="4" indent="-257175">
              <a:defRPr/>
            </a:pPr>
            <a:r>
              <a:rPr lang="en-US" altLang="en-US" sz="1600" dirty="0">
                <a:cs typeface="Arial" panose="020B0604020202020204" pitchFamily="34" charset="0"/>
              </a:rPr>
              <a:t>Further advances in pollutant emissions control will be achieved in the next decade with Euro 7.</a:t>
            </a:r>
          </a:p>
          <a:p>
            <a:pPr marL="382588" lvl="4" indent="0">
              <a:buFont typeface="Arial" panose="020B0604020202020204" pitchFamily="34" charset="0"/>
              <a:buNone/>
              <a:defRPr/>
            </a:pPr>
            <a:endParaRPr lang="en-US" altLang="en-US" sz="1000" dirty="0">
              <a:cs typeface="Arial" panose="020B0604020202020204" pitchFamily="34" charset="0"/>
            </a:endParaRPr>
          </a:p>
          <a:p>
            <a:pPr marL="639763" lvl="4" indent="-257175">
              <a:defRPr/>
            </a:pPr>
            <a:r>
              <a:rPr lang="en-US" altLang="en-US" sz="1600" dirty="0">
                <a:cs typeface="Arial" panose="020B0604020202020204" pitchFamily="34" charset="0"/>
              </a:rPr>
              <a:t>Meanwhile the emphasis is changing to reducing the global warming impact of vehicles, which will drive both vehicle efficiency and a shift to more renewable fuels and electrification. </a:t>
            </a:r>
          </a:p>
          <a:p>
            <a:pPr marL="639763" lvl="4" indent="-257175">
              <a:buFont typeface="Arial" panose="020B0604020202020204" pitchFamily="34" charset="0"/>
              <a:buNone/>
              <a:defRPr/>
            </a:pPr>
            <a:endParaRPr lang="en-US" altLang="en-US" sz="1300" dirty="0">
              <a:cs typeface="Arial" panose="020B0604020202020204" pitchFamily="34" charset="0"/>
            </a:endParaRPr>
          </a:p>
          <a:p>
            <a:pPr marL="0" indent="0">
              <a:defRPr/>
            </a:pPr>
            <a:endParaRPr lang="en-US" altLang="en-US" dirty="0"/>
          </a:p>
        </p:txBody>
      </p:sp>
      <p:pic>
        <p:nvPicPr>
          <p:cNvPr id="8" name="Picture 7">
            <a:extLst>
              <a:ext uri="{FF2B5EF4-FFF2-40B4-BE49-F238E27FC236}">
                <a16:creationId xmlns:a16="http://schemas.microsoft.com/office/drawing/2014/main" id="{BE1B14CD-038F-466F-B42C-0C8EFC59055B}"/>
              </a:ext>
            </a:extLst>
          </p:cNvPr>
          <p:cNvPicPr>
            <a:picLocks noChangeAspect="1"/>
          </p:cNvPicPr>
          <p:nvPr/>
        </p:nvPicPr>
        <p:blipFill>
          <a:blip r:embed="rId4"/>
          <a:stretch>
            <a:fillRect/>
          </a:stretch>
        </p:blipFill>
        <p:spPr>
          <a:xfrm>
            <a:off x="5167221" y="824252"/>
            <a:ext cx="3502326" cy="2229499"/>
          </a:xfrm>
          <a:prstGeom prst="rect">
            <a:avLst/>
          </a:prstGeom>
        </p:spPr>
      </p:pic>
      <p:pic>
        <p:nvPicPr>
          <p:cNvPr id="3" name="Picture 2">
            <a:extLst>
              <a:ext uri="{FF2B5EF4-FFF2-40B4-BE49-F238E27FC236}">
                <a16:creationId xmlns:a16="http://schemas.microsoft.com/office/drawing/2014/main" id="{4DB9F308-10E1-46B9-B287-818833729210}"/>
              </a:ext>
            </a:extLst>
          </p:cNvPr>
          <p:cNvPicPr>
            <a:picLocks noChangeAspect="1"/>
          </p:cNvPicPr>
          <p:nvPr/>
        </p:nvPicPr>
        <p:blipFill>
          <a:blip r:embed="rId5"/>
          <a:stretch>
            <a:fillRect/>
          </a:stretch>
        </p:blipFill>
        <p:spPr>
          <a:xfrm>
            <a:off x="5167221" y="3053751"/>
            <a:ext cx="3502326" cy="1730111"/>
          </a:xfrm>
          <a:prstGeom prst="rect">
            <a:avLst/>
          </a:prstGeom>
        </p:spPr>
      </p:pic>
      <p:pic>
        <p:nvPicPr>
          <p:cNvPr id="7" name="Audio 6">
            <a:hlinkClick r:id="" action="ppaction://media"/>
            <a:extLst>
              <a:ext uri="{FF2B5EF4-FFF2-40B4-BE49-F238E27FC236}">
                <a16:creationId xmlns:a16="http://schemas.microsoft.com/office/drawing/2014/main" id="{EB63180C-7B5B-4A67-8A8A-C043423301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081767188"/>
      </p:ext>
    </p:extLst>
  </p:cSld>
  <p:clrMapOvr>
    <a:masterClrMapping/>
  </p:clrMapOvr>
  <mc:AlternateContent xmlns:mc="http://schemas.openxmlformats.org/markup-compatibility/2006">
    <mc:Choice xmlns:p14="http://schemas.microsoft.com/office/powerpoint/2010/main" Requires="p14">
      <p:transition spd="slow" p14:dur="2000" advTm="37220"/>
    </mc:Choice>
    <mc:Fallback>
      <p:transition spd="slow" advTm="37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C153C-955D-6349-A18E-693A98BBFD73}"/>
              </a:ext>
            </a:extLst>
          </p:cNvPr>
          <p:cNvSpPr>
            <a:spLocks noGrp="1"/>
          </p:cNvSpPr>
          <p:nvPr>
            <p:ph type="title"/>
          </p:nvPr>
        </p:nvSpPr>
        <p:spPr/>
        <p:txBody>
          <a:bodyPr/>
          <a:lstStyle/>
          <a:p>
            <a:r>
              <a:rPr lang="en-US" dirty="0"/>
              <a:t>Thank you</a:t>
            </a:r>
          </a:p>
        </p:txBody>
      </p:sp>
      <p:sp>
        <p:nvSpPr>
          <p:cNvPr id="4" name="Content Placeholder 2">
            <a:extLst>
              <a:ext uri="{FF2B5EF4-FFF2-40B4-BE49-F238E27FC236}">
                <a16:creationId xmlns:a16="http://schemas.microsoft.com/office/drawing/2014/main" id="{0FBCF4D5-8382-4572-B502-24D857AEE8F2}"/>
              </a:ext>
            </a:extLst>
          </p:cNvPr>
          <p:cNvSpPr txBox="1">
            <a:spLocks/>
          </p:cNvSpPr>
          <p:nvPr/>
        </p:nvSpPr>
        <p:spPr>
          <a:xfrm>
            <a:off x="457200" y="911225"/>
            <a:ext cx="8229600" cy="36576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endParaRPr lang="en-US" altLang="en-US" dirty="0">
              <a:cs typeface="Arial" panose="020B0604020202020204" pitchFamily="34" charset="0"/>
            </a:endParaRPr>
          </a:p>
          <a:p>
            <a:pPr marL="476250" lvl="3" indent="-257175">
              <a:defRPr/>
            </a:pPr>
            <a:r>
              <a:rPr lang="en-US" altLang="en-US" dirty="0">
                <a:cs typeface="Arial" panose="020B0604020202020204" pitchFamily="34" charset="0"/>
              </a:rPr>
              <a:t>Rod Williams</a:t>
            </a:r>
          </a:p>
          <a:p>
            <a:pPr marL="476250" lvl="3" indent="-257175">
              <a:defRPr/>
            </a:pPr>
            <a:r>
              <a:rPr lang="en-US" altLang="en-US" dirty="0">
                <a:cs typeface="Arial" panose="020B0604020202020204" pitchFamily="34" charset="0"/>
              </a:rPr>
              <a:t>Shell Global Solutions (UK) / </a:t>
            </a:r>
            <a:r>
              <a:rPr lang="en-US" altLang="en-US" dirty="0" err="1">
                <a:cs typeface="Arial" panose="020B0604020202020204" pitchFamily="34" charset="0"/>
              </a:rPr>
              <a:t>Concawe</a:t>
            </a:r>
            <a:endParaRPr lang="en-US" altLang="en-US" dirty="0">
              <a:cs typeface="Arial" panose="020B0604020202020204" pitchFamily="34" charset="0"/>
            </a:endParaRPr>
          </a:p>
          <a:p>
            <a:pPr marL="476250" lvl="3" indent="-257175">
              <a:defRPr/>
            </a:pPr>
            <a:r>
              <a:rPr lang="en-US" altLang="en-US" dirty="0">
                <a:cs typeface="Arial" panose="020B0604020202020204" pitchFamily="34" charset="0"/>
                <a:hlinkClick r:id="rId4"/>
              </a:rPr>
              <a:t>Rod.Williams@shell.com</a:t>
            </a:r>
            <a:endParaRPr lang="en-US" altLang="en-US" dirty="0">
              <a:cs typeface="Arial" panose="020B0604020202020204" pitchFamily="34" charset="0"/>
            </a:endParaRPr>
          </a:p>
          <a:p>
            <a:pPr marL="476250" lvl="3" indent="-257175">
              <a:defRPr/>
            </a:pPr>
            <a:endParaRPr lang="en-US" altLang="en-US" dirty="0">
              <a:cs typeface="Arial" panose="020B0604020202020204" pitchFamily="34" charset="0"/>
            </a:endParaRPr>
          </a:p>
          <a:p>
            <a:pPr marL="219075" lvl="3" indent="0">
              <a:buFont typeface="Arial" panose="020B0604020202020204" pitchFamily="34" charset="0"/>
              <a:buNone/>
              <a:defRPr/>
            </a:pPr>
            <a:endParaRPr lang="en-US" altLang="en-US" dirty="0">
              <a:cs typeface="Arial" panose="020B0604020202020204" pitchFamily="34" charset="0"/>
            </a:endParaRPr>
          </a:p>
          <a:p>
            <a:pPr marL="476250" lvl="3" indent="-257175">
              <a:defRPr/>
            </a:pPr>
            <a:r>
              <a:rPr lang="en-US" altLang="en-US" dirty="0">
                <a:cs typeface="Arial" panose="020B0604020202020204" pitchFamily="34" charset="0"/>
              </a:rPr>
              <a:t>Roland Dauphin</a:t>
            </a:r>
          </a:p>
          <a:p>
            <a:pPr marL="476250" lvl="3" indent="-257175">
              <a:defRPr/>
            </a:pPr>
            <a:r>
              <a:rPr lang="en-US" altLang="en-US" dirty="0" err="1">
                <a:cs typeface="Arial" panose="020B0604020202020204" pitchFamily="34" charset="0"/>
              </a:rPr>
              <a:t>Concawe</a:t>
            </a:r>
            <a:endParaRPr lang="en-US" altLang="en-US" dirty="0">
              <a:cs typeface="Arial" panose="020B0604020202020204" pitchFamily="34" charset="0"/>
            </a:endParaRPr>
          </a:p>
          <a:p>
            <a:pPr marL="476250" lvl="3" indent="-257175">
              <a:defRPr/>
            </a:pPr>
            <a:r>
              <a:rPr lang="de-DE" altLang="en-US" dirty="0">
                <a:cs typeface="Arial" panose="020B0604020202020204" pitchFamily="34" charset="0"/>
                <a:hlinkClick r:id="rId5"/>
              </a:rPr>
              <a:t>roland.dauphin@concawe.eu</a:t>
            </a:r>
            <a:endParaRPr lang="de-DE" altLang="en-US" dirty="0">
              <a:cs typeface="Arial" panose="020B0604020202020204" pitchFamily="34" charset="0"/>
            </a:endParaRPr>
          </a:p>
          <a:p>
            <a:pPr marL="219075" lvl="3" indent="0">
              <a:buFont typeface="Arial" panose="020B0604020202020204" pitchFamily="34" charset="0"/>
              <a:buNone/>
              <a:defRPr/>
            </a:pPr>
            <a:endParaRPr lang="en-US" altLang="en-US" dirty="0">
              <a:cs typeface="Arial" panose="020B0604020202020204" pitchFamily="34" charset="0"/>
            </a:endParaRPr>
          </a:p>
          <a:p>
            <a:pPr marL="476250" lvl="3" indent="-257175">
              <a:defRPr/>
            </a:pPr>
            <a:endParaRPr lang="en-US" altLang="en-US" dirty="0">
              <a:cs typeface="Arial" panose="020B0604020202020204" pitchFamily="34" charset="0"/>
            </a:endParaRPr>
          </a:p>
          <a:p>
            <a:pPr marL="382588" lvl="4" indent="0">
              <a:buFont typeface="Arial" panose="020B0604020202020204" pitchFamily="34" charset="0"/>
              <a:buNone/>
              <a:defRPr/>
            </a:pPr>
            <a:endParaRPr lang="en-US" altLang="en-US" dirty="0">
              <a:cs typeface="Arial" panose="020B0604020202020204" pitchFamily="34" charset="0"/>
            </a:endParaRPr>
          </a:p>
          <a:p>
            <a:pPr marL="0" indent="0">
              <a:defRPr/>
            </a:pPr>
            <a:endParaRPr lang="en-US" altLang="en-US" dirty="0"/>
          </a:p>
        </p:txBody>
      </p:sp>
      <p:pic>
        <p:nvPicPr>
          <p:cNvPr id="5" name="Audio 4">
            <a:hlinkClick r:id="" action="ppaction://media"/>
            <a:extLst>
              <a:ext uri="{FF2B5EF4-FFF2-40B4-BE49-F238E27FC236}">
                <a16:creationId xmlns:a16="http://schemas.microsoft.com/office/drawing/2014/main" id="{43A240C0-63B3-4029-BD2E-C45C244AA4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180470610"/>
      </p:ext>
    </p:extLst>
  </p:cSld>
  <p:clrMapOvr>
    <a:masterClrMapping/>
  </p:clrMapOvr>
  <mc:AlternateContent xmlns:mc="http://schemas.openxmlformats.org/markup-compatibility/2006">
    <mc:Choice xmlns:p14="http://schemas.microsoft.com/office/powerpoint/2010/main" Requires="p14">
      <p:transition spd="slow" p14:dur="2000" advTm="22222"/>
    </mc:Choice>
    <mc:Fallback>
      <p:transition spd="slow" advTm="22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C153C-955D-6349-A18E-693A98BBFD73}"/>
              </a:ext>
            </a:extLst>
          </p:cNvPr>
          <p:cNvSpPr>
            <a:spLocks noGrp="1"/>
          </p:cNvSpPr>
          <p:nvPr>
            <p:ph type="title"/>
          </p:nvPr>
        </p:nvSpPr>
        <p:spPr/>
        <p:txBody>
          <a:bodyPr/>
          <a:lstStyle/>
          <a:p>
            <a:r>
              <a:rPr lang="en-US" dirty="0"/>
              <a:t>Background</a:t>
            </a:r>
          </a:p>
        </p:txBody>
      </p:sp>
      <p:sp>
        <p:nvSpPr>
          <p:cNvPr id="8" name="Content Placeholder 2">
            <a:extLst>
              <a:ext uri="{FF2B5EF4-FFF2-40B4-BE49-F238E27FC236}">
                <a16:creationId xmlns:a16="http://schemas.microsoft.com/office/drawing/2014/main" id="{7C772DF2-A2C8-4768-A8B5-E40CC0216BD1}"/>
              </a:ext>
            </a:extLst>
          </p:cNvPr>
          <p:cNvSpPr txBox="1">
            <a:spLocks/>
          </p:cNvSpPr>
          <p:nvPr/>
        </p:nvSpPr>
        <p:spPr>
          <a:xfrm>
            <a:off x="76200" y="935038"/>
            <a:ext cx="4651075" cy="39385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25438" lvl="3" indent="-285750">
              <a:defRPr/>
            </a:pPr>
            <a:r>
              <a:rPr lang="en-US" altLang="en-US" sz="1600" dirty="0">
                <a:cs typeface="Arial" panose="020B0604020202020204" pitchFamily="34" charset="0"/>
              </a:rPr>
              <a:t>FAME is the most abundant renewable fuel suitable for current technology CI engines - permitted in EN590 up to 7%v, up to 30%v for captive fleets and in some non-European markets.</a:t>
            </a:r>
          </a:p>
          <a:p>
            <a:pPr marL="382588" lvl="4" indent="0">
              <a:buFont typeface="Arial" panose="020B0604020202020204" pitchFamily="34" charset="0"/>
              <a:buNone/>
              <a:defRPr/>
            </a:pPr>
            <a:endParaRPr lang="en-US" altLang="en-US" sz="300" dirty="0">
              <a:cs typeface="Arial" panose="020B0604020202020204" pitchFamily="34" charset="0"/>
            </a:endParaRPr>
          </a:p>
          <a:p>
            <a:pPr marL="296863" lvl="3" indent="-257175">
              <a:defRPr/>
            </a:pPr>
            <a:r>
              <a:rPr lang="en-US" altLang="en-US" sz="1600" dirty="0">
                <a:cs typeface="Arial" panose="020B0604020202020204" pitchFamily="34" charset="0"/>
              </a:rPr>
              <a:t>FAME has potential to help further with the switch to renewables, but brings challenges including ILUC and vehicle compatibility. </a:t>
            </a:r>
          </a:p>
          <a:p>
            <a:pPr marL="296863" lvl="3" indent="-257175">
              <a:defRPr/>
            </a:pPr>
            <a:endParaRPr lang="en-US" altLang="en-US" sz="300" dirty="0">
              <a:cs typeface="Arial" panose="020B0604020202020204" pitchFamily="34" charset="0"/>
            </a:endParaRPr>
          </a:p>
          <a:p>
            <a:pPr marL="296863" lvl="3" indent="-257175">
              <a:defRPr/>
            </a:pPr>
            <a:r>
              <a:rPr lang="en-US" altLang="en-US" sz="1600" dirty="0">
                <a:cs typeface="Arial" panose="020B0604020202020204" pitchFamily="34" charset="0"/>
              </a:rPr>
              <a:t>Renewable paraffinic diesel (HVO) faces some of the same ethical challenges around ILUC, but brings benefits in vehicle compatibility and pollutant emissions.</a:t>
            </a:r>
          </a:p>
          <a:p>
            <a:pPr marL="296863" lvl="3" indent="-257175">
              <a:defRPr/>
            </a:pPr>
            <a:endParaRPr lang="en-US" altLang="en-US" sz="300" dirty="0">
              <a:cs typeface="Arial" panose="020B0604020202020204" pitchFamily="34" charset="0"/>
            </a:endParaRPr>
          </a:p>
          <a:p>
            <a:pPr marL="296863" lvl="3" indent="-257175">
              <a:defRPr/>
            </a:pPr>
            <a:r>
              <a:rPr lang="en-US" altLang="en-US" sz="1600" dirty="0">
                <a:cs typeface="Arial" panose="020B0604020202020204" pitchFamily="34" charset="0"/>
              </a:rPr>
              <a:t>A wide range of alternative renewable transport fuels are at various stages of research and development. </a:t>
            </a:r>
          </a:p>
          <a:p>
            <a:pPr marL="639763" lvl="4" indent="-257175">
              <a:defRPr/>
            </a:pPr>
            <a:endParaRPr lang="en-US" altLang="en-US" sz="1600" dirty="0">
              <a:cs typeface="Arial" panose="020B0604020202020204" pitchFamily="34" charset="0"/>
            </a:endParaRPr>
          </a:p>
          <a:p>
            <a:pPr marL="639763" lvl="4" indent="-257175">
              <a:buFont typeface="Arial" panose="020B0604020202020204" pitchFamily="34" charset="0"/>
              <a:buNone/>
              <a:defRPr/>
            </a:pPr>
            <a:endParaRPr lang="en-US" altLang="en-US" sz="1600" dirty="0">
              <a:cs typeface="Arial" panose="020B0604020202020204" pitchFamily="34" charset="0"/>
            </a:endParaRPr>
          </a:p>
          <a:p>
            <a:pPr marL="0" indent="0">
              <a:defRPr/>
            </a:pPr>
            <a:endParaRPr lang="en-US" altLang="en-US" dirty="0"/>
          </a:p>
        </p:txBody>
      </p:sp>
      <p:pic>
        <p:nvPicPr>
          <p:cNvPr id="3" name="Picture 2">
            <a:extLst>
              <a:ext uri="{FF2B5EF4-FFF2-40B4-BE49-F238E27FC236}">
                <a16:creationId xmlns:a16="http://schemas.microsoft.com/office/drawing/2014/main" id="{72E2DA90-C839-422D-8716-AD5A7EF90C50}"/>
              </a:ext>
            </a:extLst>
          </p:cNvPr>
          <p:cNvPicPr>
            <a:picLocks noChangeAspect="1"/>
          </p:cNvPicPr>
          <p:nvPr/>
        </p:nvPicPr>
        <p:blipFill>
          <a:blip r:embed="rId5"/>
          <a:stretch>
            <a:fillRect/>
          </a:stretch>
        </p:blipFill>
        <p:spPr>
          <a:xfrm>
            <a:off x="5486401" y="853553"/>
            <a:ext cx="3461092" cy="1680989"/>
          </a:xfrm>
          <a:prstGeom prst="rect">
            <a:avLst/>
          </a:prstGeom>
          <a:ln>
            <a:solidFill>
              <a:schemeClr val="tx1"/>
            </a:solidFill>
          </a:ln>
        </p:spPr>
      </p:pic>
      <p:pic>
        <p:nvPicPr>
          <p:cNvPr id="4" name="Picture 3">
            <a:extLst>
              <a:ext uri="{FF2B5EF4-FFF2-40B4-BE49-F238E27FC236}">
                <a16:creationId xmlns:a16="http://schemas.microsoft.com/office/drawing/2014/main" id="{EFFE1F03-563D-4233-A89B-D00A479B8E0C}"/>
              </a:ext>
            </a:extLst>
          </p:cNvPr>
          <p:cNvPicPr>
            <a:picLocks noChangeAspect="1"/>
          </p:cNvPicPr>
          <p:nvPr/>
        </p:nvPicPr>
        <p:blipFill>
          <a:blip r:embed="rId6"/>
          <a:stretch>
            <a:fillRect/>
          </a:stretch>
        </p:blipFill>
        <p:spPr>
          <a:xfrm>
            <a:off x="4565902" y="2731664"/>
            <a:ext cx="4394746" cy="1951213"/>
          </a:xfrm>
          <a:prstGeom prst="rect">
            <a:avLst/>
          </a:prstGeom>
        </p:spPr>
      </p:pic>
      <p:pic>
        <p:nvPicPr>
          <p:cNvPr id="6" name="Audio 5">
            <a:hlinkClick r:id="" action="ppaction://media"/>
            <a:extLst>
              <a:ext uri="{FF2B5EF4-FFF2-40B4-BE49-F238E27FC236}">
                <a16:creationId xmlns:a16="http://schemas.microsoft.com/office/drawing/2014/main" id="{8CF02EA8-E19F-476E-A630-DB26D0E1D3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3317564"/>
      </p:ext>
    </p:extLst>
  </p:cSld>
  <p:clrMapOvr>
    <a:masterClrMapping/>
  </p:clrMapOvr>
  <mc:AlternateContent xmlns:mc="http://schemas.openxmlformats.org/markup-compatibility/2006">
    <mc:Choice xmlns:p14="http://schemas.microsoft.com/office/powerpoint/2010/main" Requires="p14">
      <p:transition spd="slow" p14:dur="2000" advTm="61969"/>
    </mc:Choice>
    <mc:Fallback>
      <p:transition spd="slow" advTm="61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A054E-D0D5-44A8-933D-9655ACBEB6DC}"/>
              </a:ext>
            </a:extLst>
          </p:cNvPr>
          <p:cNvSpPr>
            <a:spLocks noGrp="1"/>
          </p:cNvSpPr>
          <p:nvPr>
            <p:ph type="title"/>
          </p:nvPr>
        </p:nvSpPr>
        <p:spPr/>
        <p:txBody>
          <a:bodyPr/>
          <a:lstStyle/>
          <a:p>
            <a:r>
              <a:rPr lang="en-US" dirty="0"/>
              <a:t>Contents</a:t>
            </a:r>
          </a:p>
        </p:txBody>
      </p:sp>
      <p:sp>
        <p:nvSpPr>
          <p:cNvPr id="6" name="Content Placeholder 2">
            <a:extLst>
              <a:ext uri="{FF2B5EF4-FFF2-40B4-BE49-F238E27FC236}">
                <a16:creationId xmlns:a16="http://schemas.microsoft.com/office/drawing/2014/main" id="{B4476844-23D3-4CC1-BBA6-0CE1D93B1BCB}"/>
              </a:ext>
            </a:extLst>
          </p:cNvPr>
          <p:cNvSpPr txBox="1">
            <a:spLocks/>
          </p:cNvSpPr>
          <p:nvPr/>
        </p:nvSpPr>
        <p:spPr>
          <a:xfrm>
            <a:off x="451102" y="1118489"/>
            <a:ext cx="8229600" cy="36576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altLang="en-US" dirty="0">
                <a:cs typeface="Arial" panose="020B0604020202020204" pitchFamily="34" charset="0"/>
              </a:rPr>
              <a:t>Fuel effects on regulated and unregulated emissions from three light-duty Euro 5 and Euro 6 Diesel passenger cars</a:t>
            </a:r>
          </a:p>
          <a:p>
            <a:pPr marL="0" indent="0"/>
            <a:endParaRPr lang="en-GB" altLang="en-US" dirty="0">
              <a:cs typeface="Arial" panose="020B0604020202020204" pitchFamily="34" charset="0"/>
            </a:endParaRPr>
          </a:p>
          <a:p>
            <a:pPr marL="639763" lvl="4" indent="-257175"/>
            <a:r>
              <a:rPr lang="en-US" altLang="en-US" sz="2000" dirty="0">
                <a:cs typeface="Arial" panose="020B0604020202020204" pitchFamily="34" charset="0"/>
              </a:rPr>
              <a:t>Background </a:t>
            </a:r>
          </a:p>
          <a:p>
            <a:pPr marL="639763" lvl="4" indent="-257175"/>
            <a:r>
              <a:rPr lang="en-US" altLang="en-US" sz="2000" b="1" dirty="0">
                <a:cs typeface="Arial" panose="020B0604020202020204" pitchFamily="34" charset="0"/>
              </a:rPr>
              <a:t>Objectives &amp; Scope</a:t>
            </a:r>
          </a:p>
          <a:p>
            <a:pPr marL="639763" lvl="4" indent="-257175"/>
            <a:r>
              <a:rPr lang="en-US" altLang="en-US" sz="2000" dirty="0">
                <a:cs typeface="Arial" panose="020B0604020202020204" pitchFamily="34" charset="0"/>
              </a:rPr>
              <a:t>Experiment</a:t>
            </a:r>
          </a:p>
          <a:p>
            <a:pPr marL="639763" lvl="4" indent="-257175"/>
            <a:r>
              <a:rPr lang="en-US" altLang="en-US" sz="2000" dirty="0">
                <a:cs typeface="Arial" panose="020B0604020202020204" pitchFamily="34" charset="0"/>
              </a:rPr>
              <a:t>Results – Tailpipe</a:t>
            </a:r>
          </a:p>
          <a:p>
            <a:pPr marL="639763" lvl="4" indent="-257175"/>
            <a:r>
              <a:rPr lang="en-US" altLang="en-US" sz="2000" dirty="0">
                <a:cs typeface="Arial" panose="020B0604020202020204" pitchFamily="34" charset="0"/>
              </a:rPr>
              <a:t>Results – Comparison of Engine-out &amp; Tailpipe, Euro 6d-TEMP Car</a:t>
            </a:r>
          </a:p>
          <a:p>
            <a:pPr marL="639763" lvl="4" indent="-257175"/>
            <a:r>
              <a:rPr lang="en-US" altLang="en-US" sz="2000" dirty="0">
                <a:cs typeface="Arial" panose="020B0604020202020204" pitchFamily="34" charset="0"/>
              </a:rPr>
              <a:t>Conclusions</a:t>
            </a:r>
          </a:p>
          <a:p>
            <a:pPr marL="639763" lvl="4" indent="-257175">
              <a:buFont typeface="Arial" panose="020B0604020202020204" pitchFamily="34" charset="0"/>
              <a:buNone/>
            </a:pPr>
            <a:endParaRPr lang="en-US" altLang="en-US" sz="1300" dirty="0">
              <a:cs typeface="Arial" panose="020B0604020202020204" pitchFamily="34" charset="0"/>
            </a:endParaRPr>
          </a:p>
          <a:p>
            <a:pPr marL="0" indent="0"/>
            <a:endParaRPr lang="en-US" altLang="en-US" dirty="0"/>
          </a:p>
        </p:txBody>
      </p:sp>
      <p:pic>
        <p:nvPicPr>
          <p:cNvPr id="5" name="Audio 4">
            <a:hlinkClick r:id="" action="ppaction://media"/>
            <a:extLst>
              <a:ext uri="{FF2B5EF4-FFF2-40B4-BE49-F238E27FC236}">
                <a16:creationId xmlns:a16="http://schemas.microsoft.com/office/drawing/2014/main" id="{40107CCC-1547-4833-8894-AD48C86B9F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948488108"/>
      </p:ext>
    </p:extLst>
  </p:cSld>
  <p:clrMapOvr>
    <a:masterClrMapping/>
  </p:clrMapOvr>
  <mc:AlternateContent xmlns:mc="http://schemas.openxmlformats.org/markup-compatibility/2006">
    <mc:Choice xmlns:p14="http://schemas.microsoft.com/office/powerpoint/2010/main" Requires="p14">
      <p:transition spd="slow" p14:dur="2000" advTm="4285"/>
    </mc:Choice>
    <mc:Fallback>
      <p:transition spd="slow" advTm="4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2A7BC-2117-AB49-BC87-389D841E4063}"/>
              </a:ext>
            </a:extLst>
          </p:cNvPr>
          <p:cNvSpPr>
            <a:spLocks noGrp="1"/>
          </p:cNvSpPr>
          <p:nvPr>
            <p:ph type="title"/>
          </p:nvPr>
        </p:nvSpPr>
        <p:spPr/>
        <p:txBody>
          <a:bodyPr/>
          <a:lstStyle/>
          <a:p>
            <a:r>
              <a:rPr lang="en-US" dirty="0"/>
              <a:t>Objectives &amp; Scope</a:t>
            </a:r>
          </a:p>
        </p:txBody>
      </p:sp>
      <p:sp>
        <p:nvSpPr>
          <p:cNvPr id="4" name="Content Placeholder 2">
            <a:extLst>
              <a:ext uri="{FF2B5EF4-FFF2-40B4-BE49-F238E27FC236}">
                <a16:creationId xmlns:a16="http://schemas.microsoft.com/office/drawing/2014/main" id="{C3BC29A4-1BE7-4950-B157-6056A5C7EDE4}"/>
              </a:ext>
            </a:extLst>
          </p:cNvPr>
          <p:cNvSpPr txBox="1">
            <a:spLocks/>
          </p:cNvSpPr>
          <p:nvPr/>
        </p:nvSpPr>
        <p:spPr bwMode="auto">
          <a:xfrm>
            <a:off x="381000" y="927100"/>
            <a:ext cx="84582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300"/>
              </a:spcAft>
              <a:buFont typeface="Arial" panose="020B0604020202020204" pitchFamily="34" charset="0"/>
              <a:defRPr sz="1000" b="1">
                <a:solidFill>
                  <a:schemeClr val="tx1"/>
                </a:solidFill>
                <a:latin typeface="Arial" panose="020B0604020202020204" pitchFamily="34" charset="0"/>
                <a:ea typeface="MS PGothic" panose="020B0600070205080204" pitchFamily="34" charset="-128"/>
              </a:defRPr>
            </a:lvl1pPr>
            <a:lvl2pPr marL="557213" indent="-214313">
              <a:spcAft>
                <a:spcPts val="300"/>
              </a:spcAft>
              <a:buFont typeface="Arial" panose="020B0604020202020204" pitchFamily="34" charset="0"/>
              <a:defRPr sz="1000">
                <a:solidFill>
                  <a:schemeClr val="tx1"/>
                </a:solidFill>
                <a:latin typeface="Arial" panose="020B0604020202020204" pitchFamily="34" charset="0"/>
                <a:ea typeface="MS PGothic" panose="020B0600070205080204" pitchFamily="34" charset="-128"/>
              </a:defRPr>
            </a:lvl2pPr>
            <a:lvl3pPr marL="258763" indent="-257175">
              <a:spcAft>
                <a:spcPts val="300"/>
              </a:spcAft>
              <a:buFont typeface="Arial" panose="020B0604020202020204" pitchFamily="34" charset="0"/>
              <a:buChar char="•"/>
              <a:defRPr sz="1000">
                <a:solidFill>
                  <a:schemeClr val="tx1"/>
                </a:solidFill>
                <a:latin typeface="Arial" panose="020B0604020202020204" pitchFamily="34" charset="0"/>
                <a:ea typeface="MS PGothic" panose="020B0600070205080204" pitchFamily="34" charset="-128"/>
              </a:defRPr>
            </a:lvl3pPr>
            <a:lvl4pPr marL="465138" indent="-2365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4pPr>
            <a:lvl5pPr marL="685800" indent="-1730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5pPr>
            <a:lvl6pPr marL="11430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6pPr>
            <a:lvl7pPr marL="16002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7pPr>
            <a:lvl8pPr marL="20574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8pPr>
            <a:lvl9pPr marL="25146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dirty="0">
                <a:cs typeface="Arial" panose="020B0604020202020204" pitchFamily="34" charset="0"/>
              </a:rPr>
              <a:t>Objective</a:t>
            </a:r>
          </a:p>
          <a:p>
            <a:pPr lvl="2" eaLnBrk="1" hangingPunct="1"/>
            <a:r>
              <a:rPr lang="en-GB" altLang="en-US" sz="1600" dirty="0">
                <a:cs typeface="Arial" panose="020B0604020202020204" pitchFamily="34" charset="0"/>
              </a:rPr>
              <a:t>Provide understanding of the benefits that diesel fuels operable in current automotive technology applications could offer to both emissions affecting local air quality and to greenhouse gas emissions.</a:t>
            </a:r>
            <a:endParaRPr lang="en-US" altLang="en-US" sz="1200" dirty="0">
              <a:cs typeface="Arial" panose="020B0604020202020204" pitchFamily="34" charset="0"/>
            </a:endParaRPr>
          </a:p>
          <a:p>
            <a:endParaRPr lang="en-US" altLang="en-US" sz="1800" dirty="0">
              <a:cs typeface="Arial" panose="020B0604020202020204" pitchFamily="34" charset="0"/>
            </a:endParaRPr>
          </a:p>
        </p:txBody>
      </p:sp>
      <p:sp>
        <p:nvSpPr>
          <p:cNvPr id="5" name="Content Placeholder 2">
            <a:extLst>
              <a:ext uri="{FF2B5EF4-FFF2-40B4-BE49-F238E27FC236}">
                <a16:creationId xmlns:a16="http://schemas.microsoft.com/office/drawing/2014/main" id="{1BBCB813-456B-4083-8690-1ACF4639DB79}"/>
              </a:ext>
            </a:extLst>
          </p:cNvPr>
          <p:cNvSpPr txBox="1">
            <a:spLocks/>
          </p:cNvSpPr>
          <p:nvPr/>
        </p:nvSpPr>
        <p:spPr bwMode="auto">
          <a:xfrm>
            <a:off x="381000" y="2274888"/>
            <a:ext cx="84582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300"/>
              </a:spcAft>
              <a:buFont typeface="Arial" panose="020B0604020202020204" pitchFamily="34" charset="0"/>
              <a:defRPr sz="1000" b="1">
                <a:solidFill>
                  <a:schemeClr val="tx1"/>
                </a:solidFill>
                <a:latin typeface="Arial" panose="020B0604020202020204" pitchFamily="34" charset="0"/>
                <a:ea typeface="MS PGothic" panose="020B0600070205080204" pitchFamily="34" charset="-128"/>
              </a:defRPr>
            </a:lvl1pPr>
            <a:lvl2pPr marL="557213" indent="-214313">
              <a:spcAft>
                <a:spcPts val="300"/>
              </a:spcAft>
              <a:buFont typeface="Arial" panose="020B0604020202020204" pitchFamily="34" charset="0"/>
              <a:defRPr sz="1000">
                <a:solidFill>
                  <a:schemeClr val="tx1"/>
                </a:solidFill>
                <a:latin typeface="Arial" panose="020B0604020202020204" pitchFamily="34" charset="0"/>
                <a:ea typeface="MS PGothic" panose="020B0600070205080204" pitchFamily="34" charset="-128"/>
              </a:defRPr>
            </a:lvl2pPr>
            <a:lvl3pPr marL="258763" indent="-257175">
              <a:spcAft>
                <a:spcPts val="300"/>
              </a:spcAft>
              <a:buFont typeface="Arial" panose="020B0604020202020204" pitchFamily="34" charset="0"/>
              <a:buChar char="•"/>
              <a:defRPr sz="1000">
                <a:solidFill>
                  <a:schemeClr val="tx1"/>
                </a:solidFill>
                <a:latin typeface="Arial" panose="020B0604020202020204" pitchFamily="34" charset="0"/>
                <a:ea typeface="MS PGothic" panose="020B0600070205080204" pitchFamily="34" charset="-128"/>
              </a:defRPr>
            </a:lvl3pPr>
            <a:lvl4pPr marL="465138" indent="-2365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4pPr>
            <a:lvl5pPr marL="685800" indent="-1730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5pPr>
            <a:lvl6pPr marL="11430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6pPr>
            <a:lvl7pPr marL="16002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7pPr>
            <a:lvl8pPr marL="20574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8pPr>
            <a:lvl9pPr marL="25146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dirty="0">
                <a:cs typeface="Arial" panose="020B0604020202020204" pitchFamily="34" charset="0"/>
              </a:rPr>
              <a:t>Scope</a:t>
            </a:r>
          </a:p>
          <a:p>
            <a:pPr lvl="2" eaLnBrk="1" hangingPunct="1"/>
            <a:r>
              <a:rPr lang="en-GB" altLang="en-US" sz="1600" dirty="0">
                <a:cs typeface="Arial" panose="020B0604020202020204" pitchFamily="34" charset="0"/>
              </a:rPr>
              <a:t>Focus on Tank-To-Wheels (TTW) Greenhouse Gas and pollutant emissions effects. </a:t>
            </a:r>
          </a:p>
          <a:p>
            <a:pPr lvl="2" eaLnBrk="1" hangingPunct="1"/>
            <a:r>
              <a:rPr lang="en-GB" altLang="en-US" sz="1600" dirty="0">
                <a:cs typeface="Arial" panose="020B0604020202020204" pitchFamily="34" charset="0"/>
              </a:rPr>
              <a:t>Some fuels tested were not EN590-compliant. Vehicle compatibility considerations were outside the scope of this study.</a:t>
            </a:r>
          </a:p>
          <a:p>
            <a:pPr lvl="2" eaLnBrk="1" hangingPunct="1"/>
            <a:r>
              <a:rPr lang="en-GB" altLang="en-US" sz="1600" dirty="0"/>
              <a:t>Tests over the WLTC rather than the RDE (Real Driving Emissions) protocol to obtain the experimental repeatability required to analyse fuel effects.</a:t>
            </a:r>
          </a:p>
          <a:p>
            <a:pPr lvl="2" eaLnBrk="1" hangingPunct="1"/>
            <a:r>
              <a:rPr lang="en-GB" altLang="en-US" sz="1600" dirty="0"/>
              <a:t>Testing was limited to one example each of Euro 5, 6b and 6d-TEMP European passenger cars due to resource constraints.</a:t>
            </a:r>
            <a:r>
              <a:rPr lang="en-GB" altLang="en-US" sz="1800" dirty="0"/>
              <a:t> </a:t>
            </a:r>
            <a:endParaRPr lang="en-US" altLang="en-US" sz="1800" dirty="0"/>
          </a:p>
        </p:txBody>
      </p:sp>
      <p:pic>
        <p:nvPicPr>
          <p:cNvPr id="7" name="Audio 6">
            <a:hlinkClick r:id="" action="ppaction://media"/>
            <a:extLst>
              <a:ext uri="{FF2B5EF4-FFF2-40B4-BE49-F238E27FC236}">
                <a16:creationId xmlns:a16="http://schemas.microsoft.com/office/drawing/2014/main" id="{5B4022E5-2D0A-46C2-803D-60952A168F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695891302"/>
      </p:ext>
    </p:extLst>
  </p:cSld>
  <p:clrMapOvr>
    <a:masterClrMapping/>
  </p:clrMapOvr>
  <mc:AlternateContent xmlns:mc="http://schemas.openxmlformats.org/markup-compatibility/2006">
    <mc:Choice xmlns:p14="http://schemas.microsoft.com/office/powerpoint/2010/main" Requires="p14">
      <p:transition spd="slow" p14:dur="2000" advTm="63961"/>
    </mc:Choice>
    <mc:Fallback>
      <p:transition spd="slow" advTm="63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A054E-D0D5-44A8-933D-9655ACBEB6DC}"/>
              </a:ext>
            </a:extLst>
          </p:cNvPr>
          <p:cNvSpPr>
            <a:spLocks noGrp="1"/>
          </p:cNvSpPr>
          <p:nvPr>
            <p:ph type="title"/>
          </p:nvPr>
        </p:nvSpPr>
        <p:spPr/>
        <p:txBody>
          <a:bodyPr/>
          <a:lstStyle/>
          <a:p>
            <a:r>
              <a:rPr lang="en-US" dirty="0"/>
              <a:t>Contents</a:t>
            </a:r>
          </a:p>
        </p:txBody>
      </p:sp>
      <p:sp>
        <p:nvSpPr>
          <p:cNvPr id="6" name="Content Placeholder 2">
            <a:extLst>
              <a:ext uri="{FF2B5EF4-FFF2-40B4-BE49-F238E27FC236}">
                <a16:creationId xmlns:a16="http://schemas.microsoft.com/office/drawing/2014/main" id="{B4476844-23D3-4CC1-BBA6-0CE1D93B1BCB}"/>
              </a:ext>
            </a:extLst>
          </p:cNvPr>
          <p:cNvSpPr txBox="1">
            <a:spLocks/>
          </p:cNvSpPr>
          <p:nvPr/>
        </p:nvSpPr>
        <p:spPr>
          <a:xfrm>
            <a:off x="451102" y="1118489"/>
            <a:ext cx="8229600" cy="36576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altLang="en-US" dirty="0">
                <a:cs typeface="Arial" panose="020B0604020202020204" pitchFamily="34" charset="0"/>
              </a:rPr>
              <a:t>Fuel effects on regulated and unregulated emissions from three light-duty Euro 5 and Euro 6 Diesel passenger cars</a:t>
            </a:r>
          </a:p>
          <a:p>
            <a:pPr marL="0" indent="0"/>
            <a:endParaRPr lang="en-GB" altLang="en-US" dirty="0">
              <a:cs typeface="Arial" panose="020B0604020202020204" pitchFamily="34" charset="0"/>
            </a:endParaRPr>
          </a:p>
          <a:p>
            <a:pPr marL="639763" lvl="4" indent="-257175"/>
            <a:r>
              <a:rPr lang="en-US" altLang="en-US" sz="2000" dirty="0">
                <a:cs typeface="Arial" panose="020B0604020202020204" pitchFamily="34" charset="0"/>
              </a:rPr>
              <a:t>Background </a:t>
            </a:r>
          </a:p>
          <a:p>
            <a:pPr marL="639763" lvl="4" indent="-257175"/>
            <a:r>
              <a:rPr lang="en-US" altLang="en-US" sz="2000" dirty="0">
                <a:cs typeface="Arial" panose="020B0604020202020204" pitchFamily="34" charset="0"/>
              </a:rPr>
              <a:t>Objectives &amp; Scope</a:t>
            </a:r>
          </a:p>
          <a:p>
            <a:pPr marL="639763" lvl="4" indent="-257175"/>
            <a:r>
              <a:rPr lang="en-US" altLang="en-US" sz="2000" b="1" dirty="0">
                <a:cs typeface="Arial" panose="020B0604020202020204" pitchFamily="34" charset="0"/>
              </a:rPr>
              <a:t>Experiment</a:t>
            </a:r>
          </a:p>
          <a:p>
            <a:pPr marL="639763" lvl="4" indent="-257175"/>
            <a:r>
              <a:rPr lang="en-US" altLang="en-US" sz="2000" dirty="0">
                <a:cs typeface="Arial" panose="020B0604020202020204" pitchFamily="34" charset="0"/>
              </a:rPr>
              <a:t>Results – Tailpipe</a:t>
            </a:r>
          </a:p>
          <a:p>
            <a:pPr marL="639763" lvl="4" indent="-257175"/>
            <a:r>
              <a:rPr lang="en-US" altLang="en-US" sz="2000" dirty="0">
                <a:cs typeface="Arial" panose="020B0604020202020204" pitchFamily="34" charset="0"/>
              </a:rPr>
              <a:t>Results – Comparison of Engine-out &amp; Tailpipe, Euro 6d-TEMP Car</a:t>
            </a:r>
          </a:p>
          <a:p>
            <a:pPr marL="639763" lvl="4" indent="-257175"/>
            <a:r>
              <a:rPr lang="en-US" altLang="en-US" sz="2000" dirty="0">
                <a:cs typeface="Arial" panose="020B0604020202020204" pitchFamily="34" charset="0"/>
              </a:rPr>
              <a:t>Conclusions</a:t>
            </a:r>
          </a:p>
          <a:p>
            <a:pPr marL="639763" lvl="4" indent="-257175">
              <a:buFont typeface="Arial" panose="020B0604020202020204" pitchFamily="34" charset="0"/>
              <a:buNone/>
            </a:pPr>
            <a:endParaRPr lang="en-US" altLang="en-US" sz="1300" dirty="0">
              <a:cs typeface="Arial" panose="020B0604020202020204" pitchFamily="34" charset="0"/>
            </a:endParaRPr>
          </a:p>
          <a:p>
            <a:pPr marL="0" indent="0"/>
            <a:endParaRPr lang="en-US" altLang="en-US" dirty="0"/>
          </a:p>
        </p:txBody>
      </p:sp>
      <p:pic>
        <p:nvPicPr>
          <p:cNvPr id="5" name="Audio 4">
            <a:hlinkClick r:id="" action="ppaction://media"/>
            <a:extLst>
              <a:ext uri="{FF2B5EF4-FFF2-40B4-BE49-F238E27FC236}">
                <a16:creationId xmlns:a16="http://schemas.microsoft.com/office/drawing/2014/main" id="{E71383C8-606B-47A4-829E-FC1778CCED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04329547"/>
      </p:ext>
    </p:extLst>
  </p:cSld>
  <p:clrMapOvr>
    <a:masterClrMapping/>
  </p:clrMapOvr>
  <mc:AlternateContent xmlns:mc="http://schemas.openxmlformats.org/markup-compatibility/2006">
    <mc:Choice xmlns:p14="http://schemas.microsoft.com/office/powerpoint/2010/main" Requires="p14">
      <p:transition spd="slow" p14:dur="2000" advTm="6190"/>
    </mc:Choice>
    <mc:Fallback>
      <p:transition spd="slow" advTm="6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2A7BC-2117-AB49-BC87-389D841E4063}"/>
              </a:ext>
            </a:extLst>
          </p:cNvPr>
          <p:cNvSpPr>
            <a:spLocks noGrp="1"/>
          </p:cNvSpPr>
          <p:nvPr>
            <p:ph type="title"/>
          </p:nvPr>
        </p:nvSpPr>
        <p:spPr/>
        <p:txBody>
          <a:bodyPr/>
          <a:lstStyle/>
          <a:p>
            <a:r>
              <a:rPr lang="en-US" dirty="0"/>
              <a:t>Experiment - Fuels</a:t>
            </a:r>
          </a:p>
        </p:txBody>
      </p:sp>
      <p:graphicFrame>
        <p:nvGraphicFramePr>
          <p:cNvPr id="4" name="Table 2">
            <a:extLst>
              <a:ext uri="{FF2B5EF4-FFF2-40B4-BE49-F238E27FC236}">
                <a16:creationId xmlns:a16="http://schemas.microsoft.com/office/drawing/2014/main" id="{E1828511-2FEF-4E32-ACE8-07A6364ECAA4}"/>
              </a:ext>
            </a:extLst>
          </p:cNvPr>
          <p:cNvGraphicFramePr>
            <a:graphicFrameLocks noGrp="1"/>
          </p:cNvGraphicFramePr>
          <p:nvPr/>
        </p:nvGraphicFramePr>
        <p:xfrm>
          <a:off x="152400" y="819150"/>
          <a:ext cx="8839199" cy="3978276"/>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631249477"/>
                    </a:ext>
                  </a:extLst>
                </a:gridCol>
                <a:gridCol w="1981200">
                  <a:extLst>
                    <a:ext uri="{9D8B030D-6E8A-4147-A177-3AD203B41FA5}">
                      <a16:colId xmlns:a16="http://schemas.microsoft.com/office/drawing/2014/main" val="735797152"/>
                    </a:ext>
                  </a:extLst>
                </a:gridCol>
                <a:gridCol w="762000">
                  <a:extLst>
                    <a:ext uri="{9D8B030D-6E8A-4147-A177-3AD203B41FA5}">
                      <a16:colId xmlns:a16="http://schemas.microsoft.com/office/drawing/2014/main" val="197860596"/>
                    </a:ext>
                  </a:extLst>
                </a:gridCol>
                <a:gridCol w="762000">
                  <a:extLst>
                    <a:ext uri="{9D8B030D-6E8A-4147-A177-3AD203B41FA5}">
                      <a16:colId xmlns:a16="http://schemas.microsoft.com/office/drawing/2014/main" val="324259280"/>
                    </a:ext>
                  </a:extLst>
                </a:gridCol>
                <a:gridCol w="914400">
                  <a:extLst>
                    <a:ext uri="{9D8B030D-6E8A-4147-A177-3AD203B41FA5}">
                      <a16:colId xmlns:a16="http://schemas.microsoft.com/office/drawing/2014/main" val="1387152234"/>
                    </a:ext>
                  </a:extLst>
                </a:gridCol>
                <a:gridCol w="815471">
                  <a:extLst>
                    <a:ext uri="{9D8B030D-6E8A-4147-A177-3AD203B41FA5}">
                      <a16:colId xmlns:a16="http://schemas.microsoft.com/office/drawing/2014/main" val="2822792668"/>
                    </a:ext>
                  </a:extLst>
                </a:gridCol>
                <a:gridCol w="620294">
                  <a:extLst>
                    <a:ext uri="{9D8B030D-6E8A-4147-A177-3AD203B41FA5}">
                      <a16:colId xmlns:a16="http://schemas.microsoft.com/office/drawing/2014/main" val="4196083335"/>
                    </a:ext>
                  </a:extLst>
                </a:gridCol>
                <a:gridCol w="697834">
                  <a:extLst>
                    <a:ext uri="{9D8B030D-6E8A-4147-A177-3AD203B41FA5}">
                      <a16:colId xmlns:a16="http://schemas.microsoft.com/office/drawing/2014/main" val="2867638077"/>
                    </a:ext>
                  </a:extLst>
                </a:gridCol>
              </a:tblGrid>
              <a:tr h="533510">
                <a:tc>
                  <a:txBody>
                    <a:bodyPr/>
                    <a:lstStyle/>
                    <a:p>
                      <a:r>
                        <a:rPr lang="en-GB" sz="1100" dirty="0"/>
                        <a:t>Fuel code / description</a:t>
                      </a:r>
                    </a:p>
                  </a:txBody>
                  <a:tcPr marT="45733" marB="45733"/>
                </a:tc>
                <a:tc>
                  <a:txBody>
                    <a:bodyPr/>
                    <a:lstStyle/>
                    <a:p>
                      <a:r>
                        <a:rPr lang="en-GB" sz="1100" dirty="0"/>
                        <a:t>To evaluate impact of:</a:t>
                      </a:r>
                    </a:p>
                  </a:txBody>
                  <a:tcPr marT="45733" marB="45733"/>
                </a:tc>
                <a:tc>
                  <a:txBody>
                    <a:bodyPr/>
                    <a:lstStyle/>
                    <a:p>
                      <a:r>
                        <a:rPr lang="en-GB" sz="1100" dirty="0"/>
                        <a:t>Density (kg/l)</a:t>
                      </a:r>
                    </a:p>
                  </a:txBody>
                  <a:tcPr marT="45733" marB="45733"/>
                </a:tc>
                <a:tc>
                  <a:txBody>
                    <a:bodyPr/>
                    <a:lstStyle/>
                    <a:p>
                      <a:r>
                        <a:rPr lang="en-GB" sz="1100" dirty="0"/>
                        <a:t>Cetane number</a:t>
                      </a:r>
                    </a:p>
                  </a:txBody>
                  <a:tcPr marT="45733" marB="45733"/>
                </a:tc>
                <a:tc>
                  <a:txBody>
                    <a:bodyPr/>
                    <a:lstStyle/>
                    <a:p>
                      <a:r>
                        <a:rPr lang="en-GB" sz="1100" dirty="0"/>
                        <a:t>C/H/O ratio (%m/m)</a:t>
                      </a:r>
                    </a:p>
                  </a:txBody>
                  <a:tcPr marT="45733" marB="45733"/>
                </a:tc>
                <a:tc>
                  <a:txBody>
                    <a:bodyPr/>
                    <a:lstStyle/>
                    <a:p>
                      <a:r>
                        <a:rPr lang="en-GB" sz="1100" dirty="0"/>
                        <a:t>Total </a:t>
                      </a:r>
                      <a:r>
                        <a:rPr lang="en-GB" sz="1100" dirty="0" err="1"/>
                        <a:t>aro</a:t>
                      </a:r>
                      <a:r>
                        <a:rPr lang="en-GB" sz="1100" dirty="0"/>
                        <a:t>. (%m/m)</a:t>
                      </a:r>
                    </a:p>
                  </a:txBody>
                  <a:tcPr marT="45733" marB="45733"/>
                </a:tc>
                <a:tc>
                  <a:txBody>
                    <a:bodyPr/>
                    <a:lstStyle/>
                    <a:p>
                      <a:r>
                        <a:rPr lang="en-GB" sz="1100" dirty="0"/>
                        <a:t>T95 (°C)</a:t>
                      </a:r>
                    </a:p>
                  </a:txBody>
                  <a:tcPr marT="45733" marB="45733"/>
                </a:tc>
                <a:tc>
                  <a:txBody>
                    <a:bodyPr/>
                    <a:lstStyle/>
                    <a:p>
                      <a:r>
                        <a:rPr lang="en-GB" sz="1100" dirty="0"/>
                        <a:t>NHV (MJ/l)</a:t>
                      </a:r>
                    </a:p>
                  </a:txBody>
                  <a:tcPr marT="45733" marB="45733"/>
                </a:tc>
                <a:extLst>
                  <a:ext uri="{0D108BD9-81ED-4DB2-BD59-A6C34878D82A}">
                    <a16:rowId xmlns:a16="http://schemas.microsoft.com/office/drawing/2014/main" val="3055887936"/>
                  </a:ext>
                </a:extLst>
              </a:tr>
              <a:tr h="6402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1" dirty="0"/>
                        <a:t>F1: EN590 B5 </a:t>
                      </a:r>
                      <a:r>
                        <a:rPr lang="en-GB" sz="1100" dirty="0"/>
                        <a:t>– 5%v UCOME &amp; 95%v conventional European diesel. </a:t>
                      </a:r>
                    </a:p>
                  </a:txBody>
                  <a:tcPr marT="45733" marB="45733"/>
                </a:tc>
                <a:tc>
                  <a:txBody>
                    <a:bodyPr/>
                    <a:lstStyle/>
                    <a:p>
                      <a:r>
                        <a:rPr lang="en-GB" sz="1100" dirty="0"/>
                        <a:t>Comparator fuel representing current European diesel</a:t>
                      </a:r>
                    </a:p>
                  </a:txBody>
                  <a:tcPr marT="45733" marB="45733"/>
                </a:tc>
                <a:tc>
                  <a:txBody>
                    <a:bodyPr/>
                    <a:lstStyle/>
                    <a:p>
                      <a:r>
                        <a:rPr lang="en-GB" sz="1100" dirty="0"/>
                        <a:t>0.845</a:t>
                      </a:r>
                    </a:p>
                  </a:txBody>
                  <a:tcPr marT="45733" marB="45733"/>
                </a:tc>
                <a:tc>
                  <a:txBody>
                    <a:bodyPr/>
                    <a:lstStyle/>
                    <a:p>
                      <a:r>
                        <a:rPr lang="en-GB" sz="1100" dirty="0"/>
                        <a:t>52.0</a:t>
                      </a:r>
                    </a:p>
                  </a:txBody>
                  <a:tcPr marT="45733" marB="45733"/>
                </a:tc>
                <a:tc>
                  <a:txBody>
                    <a:bodyPr/>
                    <a:lstStyle/>
                    <a:p>
                      <a:r>
                        <a:rPr lang="en-GB" sz="1000" dirty="0"/>
                        <a:t>86.45/</a:t>
                      </a:r>
                    </a:p>
                    <a:p>
                      <a:r>
                        <a:rPr lang="en-GB" sz="1000" dirty="0"/>
                        <a:t>13.05/</a:t>
                      </a:r>
                    </a:p>
                    <a:p>
                      <a:r>
                        <a:rPr lang="en-GB" sz="1000" dirty="0"/>
                        <a:t>0.5</a:t>
                      </a:r>
                    </a:p>
                  </a:txBody>
                  <a:tcPr marT="45733" marB="45733"/>
                </a:tc>
                <a:tc>
                  <a:txBody>
                    <a:bodyPr/>
                    <a:lstStyle/>
                    <a:p>
                      <a:r>
                        <a:rPr lang="en-GB" sz="1100" dirty="0"/>
                        <a:t>34</a:t>
                      </a:r>
                    </a:p>
                  </a:txBody>
                  <a:tcPr marT="45733" marB="45733"/>
                </a:tc>
                <a:tc>
                  <a:txBody>
                    <a:bodyPr/>
                    <a:lstStyle/>
                    <a:p>
                      <a:r>
                        <a:rPr lang="en-GB" sz="1100" dirty="0"/>
                        <a:t>356</a:t>
                      </a:r>
                    </a:p>
                  </a:txBody>
                  <a:tcPr marT="45733" marB="45733"/>
                </a:tc>
                <a:tc>
                  <a:txBody>
                    <a:bodyPr/>
                    <a:lstStyle/>
                    <a:p>
                      <a:r>
                        <a:rPr lang="en-GB" sz="1100" dirty="0"/>
                        <a:t>36.1</a:t>
                      </a:r>
                    </a:p>
                  </a:txBody>
                  <a:tcPr marT="45733" marB="45733"/>
                </a:tc>
                <a:extLst>
                  <a:ext uri="{0D108BD9-81ED-4DB2-BD59-A6C34878D82A}">
                    <a16:rowId xmlns:a16="http://schemas.microsoft.com/office/drawing/2014/main" val="964360142"/>
                  </a:ext>
                </a:extLst>
              </a:tr>
              <a:tr h="640266">
                <a:tc>
                  <a:txBody>
                    <a:bodyPr/>
                    <a:lstStyle/>
                    <a:p>
                      <a:r>
                        <a:rPr lang="en-GB" sz="1100" b="1" dirty="0"/>
                        <a:t>F2: LD B5 </a:t>
                      </a:r>
                      <a:r>
                        <a:rPr lang="en-GB" sz="1100" dirty="0"/>
                        <a:t>– 5%v UCOME &amp; 95%v low density conventional refinery streams (jet + diesel)</a:t>
                      </a:r>
                    </a:p>
                  </a:txBody>
                  <a:tcPr marT="45733" marB="45733"/>
                </a:tc>
                <a:tc>
                  <a:txBody>
                    <a:bodyPr/>
                    <a:lstStyle/>
                    <a:p>
                      <a:r>
                        <a:rPr lang="en-GB" sz="1100" dirty="0"/>
                        <a:t>Lower density/higher H/C ratio petroleum derived fuel</a:t>
                      </a:r>
                    </a:p>
                  </a:txBody>
                  <a:tcPr marT="45733" marB="45733"/>
                </a:tc>
                <a:tc>
                  <a:txBody>
                    <a:bodyPr/>
                    <a:lstStyle/>
                    <a:p>
                      <a:r>
                        <a:rPr lang="en-GB" sz="1100" dirty="0"/>
                        <a:t>0.805</a:t>
                      </a:r>
                    </a:p>
                    <a:p>
                      <a:endParaRPr lang="en-GB" sz="1100" dirty="0"/>
                    </a:p>
                  </a:txBody>
                  <a:tcPr marT="45733" marB="45733"/>
                </a:tc>
                <a:tc>
                  <a:txBody>
                    <a:bodyPr/>
                    <a:lstStyle/>
                    <a:p>
                      <a:r>
                        <a:rPr lang="en-GB" sz="1100" dirty="0"/>
                        <a:t>51.4</a:t>
                      </a:r>
                    </a:p>
                  </a:txBody>
                  <a:tcPr marT="45733" marB="45733"/>
                </a:tc>
                <a:tc>
                  <a:txBody>
                    <a:bodyPr/>
                    <a:lstStyle/>
                    <a:p>
                      <a:r>
                        <a:rPr lang="en-GB" sz="1000" dirty="0"/>
                        <a:t>85.33/</a:t>
                      </a:r>
                    </a:p>
                    <a:p>
                      <a:r>
                        <a:rPr lang="en-GB" sz="1000" dirty="0"/>
                        <a:t>14.12/</a:t>
                      </a:r>
                    </a:p>
                    <a:p>
                      <a:r>
                        <a:rPr lang="en-GB" sz="1000" dirty="0"/>
                        <a:t>0.55</a:t>
                      </a:r>
                    </a:p>
                  </a:txBody>
                  <a:tcPr marT="45733" marB="45733"/>
                </a:tc>
                <a:tc>
                  <a:txBody>
                    <a:bodyPr/>
                    <a:lstStyle/>
                    <a:p>
                      <a:r>
                        <a:rPr lang="en-GB" sz="1100" dirty="0"/>
                        <a:t>7</a:t>
                      </a:r>
                    </a:p>
                  </a:txBody>
                  <a:tcPr marT="45733" marB="45733"/>
                </a:tc>
                <a:tc>
                  <a:txBody>
                    <a:bodyPr/>
                    <a:lstStyle/>
                    <a:p>
                      <a:r>
                        <a:rPr lang="en-GB" sz="1100" dirty="0"/>
                        <a:t>351</a:t>
                      </a:r>
                    </a:p>
                  </a:txBody>
                  <a:tcPr marT="45733" marB="45733"/>
                </a:tc>
                <a:tc>
                  <a:txBody>
                    <a:bodyPr/>
                    <a:lstStyle/>
                    <a:p>
                      <a:r>
                        <a:rPr lang="en-GB" sz="1100" dirty="0"/>
                        <a:t>34.8</a:t>
                      </a:r>
                    </a:p>
                  </a:txBody>
                  <a:tcPr marT="45733" marB="45733"/>
                </a:tc>
                <a:extLst>
                  <a:ext uri="{0D108BD9-81ED-4DB2-BD59-A6C34878D82A}">
                    <a16:rowId xmlns:a16="http://schemas.microsoft.com/office/drawing/2014/main" val="2725088629"/>
                  </a:ext>
                </a:extLst>
              </a:tr>
              <a:tr h="441883">
                <a:tc>
                  <a:txBody>
                    <a:bodyPr/>
                    <a:lstStyle/>
                    <a:p>
                      <a:r>
                        <a:rPr lang="en-GB" sz="1100" b="1" dirty="0"/>
                        <a:t>F3: PDF</a:t>
                      </a:r>
                      <a:r>
                        <a:rPr lang="en-GB" sz="1100" dirty="0"/>
                        <a:t> – renewable paraffinic diesel fuel (HVO) </a:t>
                      </a:r>
                    </a:p>
                  </a:txBody>
                  <a:tcPr marT="45733" marB="45733"/>
                </a:tc>
                <a:tc>
                  <a:txBody>
                    <a:bodyPr/>
                    <a:lstStyle/>
                    <a:p>
                      <a:r>
                        <a:rPr lang="en-GB" sz="1100" dirty="0"/>
                        <a:t>PDF representing various sources </a:t>
                      </a:r>
                    </a:p>
                  </a:txBody>
                  <a:tcPr marT="45733" marB="45733"/>
                </a:tc>
                <a:tc>
                  <a:txBody>
                    <a:bodyPr/>
                    <a:lstStyle/>
                    <a:p>
                      <a:r>
                        <a:rPr lang="en-GB" sz="1100" dirty="0"/>
                        <a:t>0.764</a:t>
                      </a:r>
                    </a:p>
                  </a:txBody>
                  <a:tcPr marT="45733" marB="45733"/>
                </a:tc>
                <a:tc>
                  <a:txBody>
                    <a:bodyPr/>
                    <a:lstStyle/>
                    <a:p>
                      <a:r>
                        <a:rPr lang="en-GB" sz="1100" dirty="0"/>
                        <a:t>79.6</a:t>
                      </a:r>
                    </a:p>
                  </a:txBody>
                  <a:tcPr marT="45733" marB="45733"/>
                </a:tc>
                <a:tc>
                  <a:txBody>
                    <a:bodyPr/>
                    <a:lstStyle/>
                    <a:p>
                      <a:r>
                        <a:rPr lang="en-GB" sz="1000" dirty="0"/>
                        <a:t>84.62/</a:t>
                      </a:r>
                    </a:p>
                    <a:p>
                      <a:r>
                        <a:rPr lang="en-GB" sz="1000" dirty="0"/>
                        <a:t>15.38/</a:t>
                      </a:r>
                    </a:p>
                  </a:txBody>
                  <a:tcPr marT="45733" marB="45733"/>
                </a:tc>
                <a:tc>
                  <a:txBody>
                    <a:bodyPr/>
                    <a:lstStyle/>
                    <a:p>
                      <a:r>
                        <a:rPr lang="en-GB" sz="1100" dirty="0"/>
                        <a:t>0.1</a:t>
                      </a:r>
                    </a:p>
                  </a:txBody>
                  <a:tcPr marT="45733" marB="45733"/>
                </a:tc>
                <a:tc>
                  <a:txBody>
                    <a:bodyPr/>
                    <a:lstStyle/>
                    <a:p>
                      <a:r>
                        <a:rPr lang="en-GB" sz="1100" dirty="0"/>
                        <a:t>289</a:t>
                      </a:r>
                    </a:p>
                  </a:txBody>
                  <a:tcPr marT="45733" marB="45733"/>
                </a:tc>
                <a:tc>
                  <a:txBody>
                    <a:bodyPr/>
                    <a:lstStyle/>
                    <a:p>
                      <a:r>
                        <a:rPr lang="en-GB" sz="1100" dirty="0"/>
                        <a:t>33.8</a:t>
                      </a:r>
                    </a:p>
                  </a:txBody>
                  <a:tcPr marT="45733" marB="45733"/>
                </a:tc>
                <a:extLst>
                  <a:ext uri="{0D108BD9-81ED-4DB2-BD59-A6C34878D82A}">
                    <a16:rowId xmlns:a16="http://schemas.microsoft.com/office/drawing/2014/main" val="3729802168"/>
                  </a:ext>
                </a:extLst>
              </a:tr>
              <a:tr h="548723">
                <a:tc>
                  <a:txBody>
                    <a:bodyPr/>
                    <a:lstStyle/>
                    <a:p>
                      <a:r>
                        <a:rPr lang="en-GB" sz="1100" b="1" dirty="0"/>
                        <a:t>F4: PDF50</a:t>
                      </a:r>
                      <a:r>
                        <a:rPr lang="en-GB" sz="1100" dirty="0"/>
                        <a:t> – 50%v EN590 B5 and 50%v PDF</a:t>
                      </a:r>
                    </a:p>
                  </a:txBody>
                  <a:tcPr marT="45733" marB="45733"/>
                </a:tc>
                <a:tc>
                  <a:txBody>
                    <a:bodyPr/>
                    <a:lstStyle/>
                    <a:p>
                      <a:r>
                        <a:rPr lang="en-GB" sz="1100" dirty="0"/>
                        <a:t>PDF quality as a blending component</a:t>
                      </a:r>
                    </a:p>
                  </a:txBody>
                  <a:tcPr marT="45733" marB="45733"/>
                </a:tc>
                <a:tc>
                  <a:txBody>
                    <a:bodyPr/>
                    <a:lstStyle/>
                    <a:p>
                      <a:r>
                        <a:rPr lang="en-GB" sz="1100" dirty="0"/>
                        <a:t>0.805</a:t>
                      </a:r>
                    </a:p>
                  </a:txBody>
                  <a:tcPr marT="45733" marB="45733"/>
                </a:tc>
                <a:tc>
                  <a:txBody>
                    <a:bodyPr/>
                    <a:lstStyle/>
                    <a:p>
                      <a:r>
                        <a:rPr lang="en-GB" sz="1100" dirty="0"/>
                        <a:t>67.0</a:t>
                      </a:r>
                    </a:p>
                  </a:txBody>
                  <a:tcPr marT="45733" marB="45733"/>
                </a:tc>
                <a:tc>
                  <a:txBody>
                    <a:bodyPr/>
                    <a:lstStyle/>
                    <a:p>
                      <a:r>
                        <a:rPr lang="en-GB" sz="1000" dirty="0"/>
                        <a:t>85.66/</a:t>
                      </a:r>
                    </a:p>
                    <a:p>
                      <a:r>
                        <a:rPr lang="en-GB" sz="1000" dirty="0"/>
                        <a:t>14.08/</a:t>
                      </a:r>
                    </a:p>
                    <a:p>
                      <a:r>
                        <a:rPr lang="en-GB" sz="1000" dirty="0"/>
                        <a:t>0.26</a:t>
                      </a:r>
                    </a:p>
                  </a:txBody>
                  <a:tcPr marT="45733" marB="45733"/>
                </a:tc>
                <a:tc>
                  <a:txBody>
                    <a:bodyPr/>
                    <a:lstStyle/>
                    <a:p>
                      <a:r>
                        <a:rPr lang="en-GB" sz="1100" dirty="0"/>
                        <a:t>17.9</a:t>
                      </a:r>
                    </a:p>
                  </a:txBody>
                  <a:tcPr marT="45733" marB="45733"/>
                </a:tc>
                <a:tc>
                  <a:txBody>
                    <a:bodyPr/>
                    <a:lstStyle/>
                    <a:p>
                      <a:r>
                        <a:rPr lang="en-GB" sz="1100" dirty="0"/>
                        <a:t>338</a:t>
                      </a:r>
                    </a:p>
                  </a:txBody>
                  <a:tcPr marT="45733" marB="45733"/>
                </a:tc>
                <a:tc>
                  <a:txBody>
                    <a:bodyPr/>
                    <a:lstStyle/>
                    <a:p>
                      <a:r>
                        <a:rPr lang="en-GB" sz="1100" dirty="0"/>
                        <a:t>34.9</a:t>
                      </a:r>
                    </a:p>
                  </a:txBody>
                  <a:tcPr marT="45733" marB="45733"/>
                </a:tc>
                <a:extLst>
                  <a:ext uri="{0D108BD9-81ED-4DB2-BD59-A6C34878D82A}">
                    <a16:rowId xmlns:a16="http://schemas.microsoft.com/office/drawing/2014/main" val="643428711"/>
                  </a:ext>
                </a:extLst>
              </a:tr>
              <a:tr h="624905">
                <a:tc>
                  <a:txBody>
                    <a:bodyPr/>
                    <a:lstStyle/>
                    <a:p>
                      <a:r>
                        <a:rPr lang="en-GB" sz="1100" b="1" dirty="0"/>
                        <a:t>F5: B30</a:t>
                      </a:r>
                      <a:r>
                        <a:rPr lang="en-GB" sz="1100" dirty="0"/>
                        <a:t> – 30%v UCOME and 70% low density conventional streams </a:t>
                      </a:r>
                    </a:p>
                  </a:txBody>
                  <a:tcPr marT="45733" marB="45733"/>
                </a:tc>
                <a:tc>
                  <a:txBody>
                    <a:bodyPr/>
                    <a:lstStyle/>
                    <a:p>
                      <a:r>
                        <a:rPr lang="en-GB" sz="1100" dirty="0"/>
                        <a:t>Sustainable high FAME fuel</a:t>
                      </a:r>
                    </a:p>
                  </a:txBody>
                  <a:tcPr marT="45733" marB="45733"/>
                </a:tc>
                <a:tc>
                  <a:txBody>
                    <a:bodyPr/>
                    <a:lstStyle/>
                    <a:p>
                      <a:r>
                        <a:rPr lang="en-GB" sz="1100" dirty="0"/>
                        <a:t>0.825</a:t>
                      </a:r>
                    </a:p>
                  </a:txBody>
                  <a:tcPr marT="45733" marB="45733"/>
                </a:tc>
                <a:tc>
                  <a:txBody>
                    <a:bodyPr/>
                    <a:lstStyle/>
                    <a:p>
                      <a:r>
                        <a:rPr lang="en-GB" sz="1100" dirty="0"/>
                        <a:t>52.4</a:t>
                      </a:r>
                    </a:p>
                  </a:txBody>
                  <a:tcPr marT="45733" marB="45733"/>
                </a:tc>
                <a:tc>
                  <a:txBody>
                    <a:bodyPr/>
                    <a:lstStyle/>
                    <a:p>
                      <a:r>
                        <a:rPr lang="en-GB" sz="1000" dirty="0"/>
                        <a:t>83.59/</a:t>
                      </a:r>
                    </a:p>
                    <a:p>
                      <a:r>
                        <a:rPr lang="en-GB" sz="1000" dirty="0"/>
                        <a:t>13.12/</a:t>
                      </a:r>
                    </a:p>
                    <a:p>
                      <a:r>
                        <a:rPr lang="en-GB" sz="1000" dirty="0"/>
                        <a:t>3.29</a:t>
                      </a:r>
                    </a:p>
                  </a:txBody>
                  <a:tcPr marT="45733" marB="45733"/>
                </a:tc>
                <a:tc>
                  <a:txBody>
                    <a:bodyPr/>
                    <a:lstStyle/>
                    <a:p>
                      <a:r>
                        <a:rPr lang="en-GB" sz="1100" dirty="0"/>
                        <a:t>5.1</a:t>
                      </a:r>
                    </a:p>
                  </a:txBody>
                  <a:tcPr marT="45733" marB="45733"/>
                </a:tc>
                <a:tc>
                  <a:txBody>
                    <a:bodyPr/>
                    <a:lstStyle/>
                    <a:p>
                      <a:r>
                        <a:rPr lang="en-GB" sz="1100" dirty="0"/>
                        <a:t>348</a:t>
                      </a:r>
                    </a:p>
                  </a:txBody>
                  <a:tcPr marT="45733" marB="45733"/>
                </a:tc>
                <a:tc>
                  <a:txBody>
                    <a:bodyPr/>
                    <a:lstStyle/>
                    <a:p>
                      <a:r>
                        <a:rPr lang="en-GB" sz="1100" dirty="0"/>
                        <a:t>34.4</a:t>
                      </a:r>
                    </a:p>
                  </a:txBody>
                  <a:tcPr marT="45733" marB="45733"/>
                </a:tc>
                <a:extLst>
                  <a:ext uri="{0D108BD9-81ED-4DB2-BD59-A6C34878D82A}">
                    <a16:rowId xmlns:a16="http://schemas.microsoft.com/office/drawing/2014/main" val="4035364883"/>
                  </a:ext>
                </a:extLst>
              </a:tr>
              <a:tr h="548723">
                <a:tc>
                  <a:txBody>
                    <a:bodyPr/>
                    <a:lstStyle/>
                    <a:p>
                      <a:r>
                        <a:rPr lang="en-GB" sz="1100" b="1" dirty="0"/>
                        <a:t>F6: B30+CNI </a:t>
                      </a:r>
                      <a:r>
                        <a:rPr lang="en-GB" sz="1100" b="0" dirty="0"/>
                        <a:t>B30 </a:t>
                      </a:r>
                      <a:r>
                        <a:rPr lang="en-GB" sz="1100" dirty="0"/>
                        <a:t>+ 0.52% 2-EHN cetane number improver</a:t>
                      </a:r>
                    </a:p>
                  </a:txBody>
                  <a:tcPr marT="45733" marB="45733"/>
                </a:tc>
                <a:tc>
                  <a:txBody>
                    <a:bodyPr/>
                    <a:lstStyle/>
                    <a:p>
                      <a:r>
                        <a:rPr lang="en-GB" sz="1100" dirty="0"/>
                        <a:t>CNI to counter any NOx penalty</a:t>
                      </a:r>
                    </a:p>
                  </a:txBody>
                  <a:tcPr marT="45733" marB="45733"/>
                </a:tc>
                <a:tc>
                  <a:txBody>
                    <a:bodyPr/>
                    <a:lstStyle/>
                    <a:p>
                      <a:r>
                        <a:rPr lang="en-GB" sz="1100" dirty="0"/>
                        <a:t>0.826</a:t>
                      </a:r>
                    </a:p>
                  </a:txBody>
                  <a:tcPr marT="45733" marB="45733"/>
                </a:tc>
                <a:tc>
                  <a:txBody>
                    <a:bodyPr/>
                    <a:lstStyle/>
                    <a:p>
                      <a:r>
                        <a:rPr lang="en-GB" sz="1100" dirty="0"/>
                        <a:t>65.8</a:t>
                      </a:r>
                    </a:p>
                  </a:txBody>
                  <a:tcPr marT="45733" marB="45733"/>
                </a:tc>
                <a:tc>
                  <a:txBody>
                    <a:bodyPr/>
                    <a:lstStyle/>
                    <a:p>
                      <a:r>
                        <a:rPr lang="en-GB" sz="1000" dirty="0"/>
                        <a:t>83.6/</a:t>
                      </a:r>
                    </a:p>
                    <a:p>
                      <a:r>
                        <a:rPr lang="en-GB" sz="1000" dirty="0"/>
                        <a:t>13.12/</a:t>
                      </a:r>
                    </a:p>
                    <a:p>
                      <a:r>
                        <a:rPr lang="en-GB" sz="1000" dirty="0"/>
                        <a:t>3.27</a:t>
                      </a:r>
                    </a:p>
                  </a:txBody>
                  <a:tcPr marT="45733" marB="45733"/>
                </a:tc>
                <a:tc>
                  <a:txBody>
                    <a:bodyPr/>
                    <a:lstStyle/>
                    <a:p>
                      <a:r>
                        <a:rPr lang="en-GB" sz="1100" dirty="0"/>
                        <a:t>4.5</a:t>
                      </a:r>
                    </a:p>
                  </a:txBody>
                  <a:tcPr marT="45733" marB="45733"/>
                </a:tc>
                <a:tc>
                  <a:txBody>
                    <a:bodyPr/>
                    <a:lstStyle/>
                    <a:p>
                      <a:r>
                        <a:rPr lang="en-GB" sz="1100" dirty="0"/>
                        <a:t>350</a:t>
                      </a:r>
                    </a:p>
                  </a:txBody>
                  <a:tcPr marT="45733" marB="45733"/>
                </a:tc>
                <a:tc>
                  <a:txBody>
                    <a:bodyPr/>
                    <a:lstStyle/>
                    <a:p>
                      <a:r>
                        <a:rPr lang="en-GB" sz="1100" dirty="0"/>
                        <a:t>34.4</a:t>
                      </a:r>
                    </a:p>
                  </a:txBody>
                  <a:tcPr marT="45733" marB="45733"/>
                </a:tc>
                <a:extLst>
                  <a:ext uri="{0D108BD9-81ED-4DB2-BD59-A6C34878D82A}">
                    <a16:rowId xmlns:a16="http://schemas.microsoft.com/office/drawing/2014/main" val="775769774"/>
                  </a:ext>
                </a:extLst>
              </a:tr>
            </a:tbl>
          </a:graphicData>
        </a:graphic>
      </p:graphicFrame>
      <p:sp>
        <p:nvSpPr>
          <p:cNvPr id="3" name="Rectangle 2">
            <a:extLst>
              <a:ext uri="{FF2B5EF4-FFF2-40B4-BE49-F238E27FC236}">
                <a16:creationId xmlns:a16="http://schemas.microsoft.com/office/drawing/2014/main" id="{66B68CF2-5949-4920-BDEB-F10C24D1560C}"/>
              </a:ext>
            </a:extLst>
          </p:cNvPr>
          <p:cNvSpPr/>
          <p:nvPr/>
        </p:nvSpPr>
        <p:spPr>
          <a:xfrm>
            <a:off x="152400" y="1371600"/>
            <a:ext cx="8839199" cy="22342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C12379A3-FBDE-41C6-A462-A03965BD971E}"/>
              </a:ext>
            </a:extLst>
          </p:cNvPr>
          <p:cNvGrpSpPr/>
          <p:nvPr/>
        </p:nvGrpSpPr>
        <p:grpSpPr>
          <a:xfrm>
            <a:off x="152400" y="1992702"/>
            <a:ext cx="8839199" cy="2804724"/>
            <a:chOff x="152400" y="1992702"/>
            <a:chExt cx="8839199" cy="2804724"/>
          </a:xfrm>
        </p:grpSpPr>
        <p:sp>
          <p:nvSpPr>
            <p:cNvPr id="6" name="Rectangle 5">
              <a:extLst>
                <a:ext uri="{FF2B5EF4-FFF2-40B4-BE49-F238E27FC236}">
                  <a16:creationId xmlns:a16="http://schemas.microsoft.com/office/drawing/2014/main" id="{3A333627-20D9-4C4A-B301-CBD34355247F}"/>
                </a:ext>
              </a:extLst>
            </p:cNvPr>
            <p:cNvSpPr/>
            <p:nvPr/>
          </p:nvSpPr>
          <p:spPr>
            <a:xfrm>
              <a:off x="152400" y="1992702"/>
              <a:ext cx="8839199" cy="655607"/>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DE1AAE1-FA3A-47E9-9D28-BD9F4722A1DA}"/>
                </a:ext>
              </a:extLst>
            </p:cNvPr>
            <p:cNvSpPr/>
            <p:nvPr/>
          </p:nvSpPr>
          <p:spPr>
            <a:xfrm>
              <a:off x="152400" y="3605842"/>
              <a:ext cx="8839199" cy="1191584"/>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71834564-65D3-4897-8BC9-D568452D5A64}"/>
              </a:ext>
            </a:extLst>
          </p:cNvPr>
          <p:cNvSpPr/>
          <p:nvPr/>
        </p:nvSpPr>
        <p:spPr>
          <a:xfrm>
            <a:off x="4252823" y="207034"/>
            <a:ext cx="2208362" cy="40241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Low density fuel set</a:t>
            </a:r>
          </a:p>
        </p:txBody>
      </p:sp>
      <p:sp>
        <p:nvSpPr>
          <p:cNvPr id="10" name="Rectangle 9">
            <a:extLst>
              <a:ext uri="{FF2B5EF4-FFF2-40B4-BE49-F238E27FC236}">
                <a16:creationId xmlns:a16="http://schemas.microsoft.com/office/drawing/2014/main" id="{540033E8-3A35-4895-BFF2-B9F3F5C765A1}"/>
              </a:ext>
            </a:extLst>
          </p:cNvPr>
          <p:cNvSpPr/>
          <p:nvPr/>
        </p:nvSpPr>
        <p:spPr>
          <a:xfrm>
            <a:off x="6542444" y="207034"/>
            <a:ext cx="2208362" cy="40241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B30 fuel set</a:t>
            </a:r>
          </a:p>
        </p:txBody>
      </p:sp>
      <p:pic>
        <p:nvPicPr>
          <p:cNvPr id="17" name="Audio 16">
            <a:hlinkClick r:id="" action="ppaction://media"/>
            <a:extLst>
              <a:ext uri="{FF2B5EF4-FFF2-40B4-BE49-F238E27FC236}">
                <a16:creationId xmlns:a16="http://schemas.microsoft.com/office/drawing/2014/main" id="{770B136B-A724-4D84-B9CD-6CC39561678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3724227640"/>
      </p:ext>
    </p:extLst>
  </p:cSld>
  <p:clrMapOvr>
    <a:masterClrMapping/>
  </p:clrMapOvr>
  <mc:AlternateContent xmlns:mc="http://schemas.openxmlformats.org/markup-compatibility/2006">
    <mc:Choice xmlns:p14="http://schemas.microsoft.com/office/powerpoint/2010/main" Requires="p14">
      <p:transition spd="slow" p14:dur="2000" advTm="133443"/>
    </mc:Choice>
    <mc:Fallback>
      <p:transition spd="slow" advTm="133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7"/>
                </p:tgtEl>
              </p:cMediaNode>
            </p:audio>
          </p:childTnLst>
        </p:cTn>
      </p:par>
    </p:tnLst>
    <p:bldLst>
      <p:bldP spid="3"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2A7BC-2117-AB49-BC87-389D841E4063}"/>
              </a:ext>
            </a:extLst>
          </p:cNvPr>
          <p:cNvSpPr>
            <a:spLocks noGrp="1"/>
          </p:cNvSpPr>
          <p:nvPr>
            <p:ph type="title"/>
          </p:nvPr>
        </p:nvSpPr>
        <p:spPr/>
        <p:txBody>
          <a:bodyPr/>
          <a:lstStyle/>
          <a:p>
            <a:r>
              <a:rPr lang="en-US" dirty="0"/>
              <a:t>Experiment – Test Vehicles</a:t>
            </a:r>
          </a:p>
        </p:txBody>
      </p:sp>
      <p:sp>
        <p:nvSpPr>
          <p:cNvPr id="4" name="Content Placeholder 2">
            <a:extLst>
              <a:ext uri="{FF2B5EF4-FFF2-40B4-BE49-F238E27FC236}">
                <a16:creationId xmlns:a16="http://schemas.microsoft.com/office/drawing/2014/main" id="{F99C2ADD-DEBF-4523-AE26-A1797C214C30}"/>
              </a:ext>
            </a:extLst>
          </p:cNvPr>
          <p:cNvSpPr txBox="1">
            <a:spLocks/>
          </p:cNvSpPr>
          <p:nvPr/>
        </p:nvSpPr>
        <p:spPr bwMode="auto">
          <a:xfrm>
            <a:off x="350838" y="971550"/>
            <a:ext cx="28956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300"/>
              </a:spcAft>
              <a:buFont typeface="Arial" panose="020B0604020202020204" pitchFamily="34" charset="0"/>
              <a:defRPr sz="1000" b="1">
                <a:solidFill>
                  <a:schemeClr val="tx1"/>
                </a:solidFill>
                <a:latin typeface="Arial" panose="020B0604020202020204" pitchFamily="34" charset="0"/>
                <a:ea typeface="MS PGothic" panose="020B0600070205080204" pitchFamily="34" charset="-128"/>
              </a:defRPr>
            </a:lvl1pPr>
            <a:lvl2pPr>
              <a:spcAft>
                <a:spcPts val="300"/>
              </a:spcAft>
              <a:buFont typeface="Arial" panose="020B0604020202020204" pitchFamily="34" charset="0"/>
              <a:defRPr sz="1000">
                <a:solidFill>
                  <a:schemeClr val="tx1"/>
                </a:solidFill>
                <a:latin typeface="Arial" panose="020B0604020202020204" pitchFamily="34" charset="0"/>
                <a:ea typeface="MS PGothic" panose="020B0600070205080204" pitchFamily="34" charset="-128"/>
              </a:defRPr>
            </a:lvl2pPr>
            <a:lvl3pPr marL="258763" indent="-257175">
              <a:spcAft>
                <a:spcPts val="300"/>
              </a:spcAft>
              <a:buFont typeface="Arial" panose="020B0604020202020204" pitchFamily="34" charset="0"/>
              <a:buChar char="•"/>
              <a:defRPr sz="1000">
                <a:solidFill>
                  <a:schemeClr val="tx1"/>
                </a:solidFill>
                <a:latin typeface="Arial" panose="020B0604020202020204" pitchFamily="34" charset="0"/>
                <a:ea typeface="MS PGothic" panose="020B0600070205080204" pitchFamily="34" charset="-128"/>
              </a:defRPr>
            </a:lvl3pPr>
            <a:lvl4pPr marL="465138" indent="-2365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4pPr>
            <a:lvl5pPr marL="685800" indent="-173038">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5pPr>
            <a:lvl6pPr marL="11430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6pPr>
            <a:lvl7pPr marL="16002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7pPr>
            <a:lvl8pPr marL="20574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8pPr>
            <a:lvl9pPr marL="2514600" indent="-173038" eaLnBrk="0" fontAlgn="base" hangingPunct="0">
              <a:spcBef>
                <a:spcPct val="0"/>
              </a:spcBef>
              <a:spcAft>
                <a:spcPts val="300"/>
              </a:spcAft>
              <a:buFont typeface="Arial" panose="020B0604020202020204" pitchFamily="34" charset="0"/>
              <a:buChar char="•"/>
              <a:defRPr sz="900">
                <a:solidFill>
                  <a:schemeClr val="tx1"/>
                </a:solidFill>
                <a:latin typeface="Arial" panose="020B0604020202020204" pitchFamily="34" charset="0"/>
                <a:ea typeface="MS PGothic" panose="020B0600070205080204" pitchFamily="34" charset="-128"/>
              </a:defRPr>
            </a:lvl9pPr>
          </a:lstStyle>
          <a:p>
            <a:pPr marL="1588" lvl="2" indent="0" eaLnBrk="1" hangingPunct="1">
              <a:buFont typeface="Arial" panose="020B0604020202020204" pitchFamily="34" charset="0"/>
              <a:buNone/>
              <a:defRPr/>
            </a:pPr>
            <a:r>
              <a:rPr lang="en-GB" altLang="en-US" sz="1600">
                <a:cs typeface="Arial" panose="020B0604020202020204" pitchFamily="34" charset="0"/>
              </a:rPr>
              <a:t>The test vehicles were chosen based on representation of:</a:t>
            </a:r>
          </a:p>
          <a:p>
            <a:pPr lvl="2" eaLnBrk="1" hangingPunct="1">
              <a:defRPr/>
            </a:pPr>
            <a:r>
              <a:rPr lang="en-GB" altLang="en-US" sz="1600">
                <a:cs typeface="Arial" panose="020B0604020202020204" pitchFamily="34" charset="0"/>
              </a:rPr>
              <a:t>vehicle types common in the European market;</a:t>
            </a:r>
          </a:p>
          <a:p>
            <a:pPr lvl="2" eaLnBrk="1" hangingPunct="1">
              <a:defRPr/>
            </a:pPr>
            <a:r>
              <a:rPr lang="en-GB" altLang="en-US" sz="1600">
                <a:cs typeface="Arial" panose="020B0604020202020204" pitchFamily="34" charset="0"/>
              </a:rPr>
              <a:t>engine and emission control technologies common in the European market;</a:t>
            </a:r>
          </a:p>
          <a:p>
            <a:pPr lvl="2" eaLnBrk="1" hangingPunct="1">
              <a:defRPr/>
            </a:pPr>
            <a:r>
              <a:rPr lang="en-GB" altLang="en-US" sz="1600">
                <a:cs typeface="Arial" panose="020B0604020202020204" pitchFamily="34" charset="0"/>
              </a:rPr>
              <a:t>vehicles certified to Euro 5, Euro 6b and Euro 6d-TEMP;</a:t>
            </a:r>
          </a:p>
          <a:p>
            <a:pPr lvl="2" eaLnBrk="1" hangingPunct="1">
              <a:defRPr/>
            </a:pPr>
            <a:r>
              <a:rPr lang="en-GB" altLang="en-US" sz="1600">
                <a:cs typeface="Arial" panose="020B0604020202020204" pitchFamily="34" charset="0"/>
              </a:rPr>
              <a:t>different parent OEMs;</a:t>
            </a:r>
          </a:p>
          <a:p>
            <a:pPr lvl="2" eaLnBrk="1" hangingPunct="1">
              <a:defRPr/>
            </a:pPr>
            <a:r>
              <a:rPr lang="en-GB" altLang="en-US" sz="1600">
                <a:cs typeface="Arial" panose="020B0604020202020204" pitchFamily="34" charset="0"/>
              </a:rPr>
              <a:t>common car segment and engine sizes.</a:t>
            </a:r>
          </a:p>
          <a:p>
            <a:pPr>
              <a:defRPr/>
            </a:pPr>
            <a:endParaRPr lang="en-US" altLang="en-US" sz="1800" dirty="0"/>
          </a:p>
        </p:txBody>
      </p:sp>
      <p:graphicFrame>
        <p:nvGraphicFramePr>
          <p:cNvPr id="6" name="Table 5">
            <a:extLst>
              <a:ext uri="{FF2B5EF4-FFF2-40B4-BE49-F238E27FC236}">
                <a16:creationId xmlns:a16="http://schemas.microsoft.com/office/drawing/2014/main" id="{8F2511C7-EDE5-46DE-833F-6FC04BBE86CD}"/>
              </a:ext>
            </a:extLst>
          </p:cNvPr>
          <p:cNvGraphicFramePr>
            <a:graphicFrameLocks noGrp="1"/>
          </p:cNvGraphicFramePr>
          <p:nvPr/>
        </p:nvGraphicFramePr>
        <p:xfrm>
          <a:off x="3354388" y="993775"/>
          <a:ext cx="2787650" cy="3533774"/>
        </p:xfrm>
        <a:graphic>
          <a:graphicData uri="http://schemas.openxmlformats.org/drawingml/2006/table">
            <a:tbl>
              <a:tblPr firstRow="1" firstCol="1" bandRow="1">
                <a:tableStyleId>{5C22544A-7EE6-4342-B048-85BDC9FD1C3A}</a:tableStyleId>
              </a:tblPr>
              <a:tblGrid>
                <a:gridCol w="729980">
                  <a:extLst>
                    <a:ext uri="{9D8B030D-6E8A-4147-A177-3AD203B41FA5}">
                      <a16:colId xmlns:a16="http://schemas.microsoft.com/office/drawing/2014/main" val="74724832"/>
                    </a:ext>
                  </a:extLst>
                </a:gridCol>
                <a:gridCol w="634536">
                  <a:extLst>
                    <a:ext uri="{9D8B030D-6E8A-4147-A177-3AD203B41FA5}">
                      <a16:colId xmlns:a16="http://schemas.microsoft.com/office/drawing/2014/main" val="4162423961"/>
                    </a:ext>
                  </a:extLst>
                </a:gridCol>
                <a:gridCol w="711567">
                  <a:extLst>
                    <a:ext uri="{9D8B030D-6E8A-4147-A177-3AD203B41FA5}">
                      <a16:colId xmlns:a16="http://schemas.microsoft.com/office/drawing/2014/main" val="4171005080"/>
                    </a:ext>
                  </a:extLst>
                </a:gridCol>
                <a:gridCol w="711567">
                  <a:extLst>
                    <a:ext uri="{9D8B030D-6E8A-4147-A177-3AD203B41FA5}">
                      <a16:colId xmlns:a16="http://schemas.microsoft.com/office/drawing/2014/main" val="280614854"/>
                    </a:ext>
                  </a:extLst>
                </a:gridCol>
              </a:tblGrid>
              <a:tr h="156398">
                <a:tc>
                  <a:txBody>
                    <a:bodyPr/>
                    <a:lstStyle/>
                    <a:p>
                      <a:pPr>
                        <a:spcAft>
                          <a:spcPts val="900"/>
                        </a:spcAft>
                      </a:pPr>
                      <a:r>
                        <a:rPr lang="en-US" sz="1000" dirty="0">
                          <a:effectLst/>
                        </a:rPr>
                        <a:t> </a:t>
                      </a:r>
                      <a:endParaRPr lang="en-GB" sz="1000" dirty="0">
                        <a:effectLst/>
                        <a:latin typeface="Times New Roman" panose="02020603050405020304" pitchFamily="18" charset="0"/>
                        <a:ea typeface="Times New Roman" panose="02020603050405020304" pitchFamily="18" charset="0"/>
                      </a:endParaRPr>
                    </a:p>
                  </a:txBody>
                  <a:tcPr marL="68589" marR="68589" marT="0" marB="0" anchor="ctr"/>
                </a:tc>
                <a:tc>
                  <a:txBody>
                    <a:bodyPr/>
                    <a:lstStyle/>
                    <a:p>
                      <a:pPr>
                        <a:spcAft>
                          <a:spcPts val="900"/>
                        </a:spcAft>
                      </a:pPr>
                      <a:r>
                        <a:rPr lang="en-US" sz="1000">
                          <a:effectLst/>
                        </a:rPr>
                        <a:t>Car A</a:t>
                      </a:r>
                      <a:endParaRPr lang="en-GB" sz="1000">
                        <a:effectLst/>
                        <a:latin typeface="Times New Roman" panose="02020603050405020304" pitchFamily="18" charset="0"/>
                        <a:ea typeface="Times New Roman" panose="02020603050405020304" pitchFamily="18" charset="0"/>
                      </a:endParaRPr>
                    </a:p>
                  </a:txBody>
                  <a:tcPr marL="68589" marR="68589" marT="0" marB="0" anchor="ctr"/>
                </a:tc>
                <a:tc>
                  <a:txBody>
                    <a:bodyPr/>
                    <a:lstStyle/>
                    <a:p>
                      <a:pPr>
                        <a:spcAft>
                          <a:spcPts val="900"/>
                        </a:spcAft>
                      </a:pPr>
                      <a:r>
                        <a:rPr lang="en-US" sz="1000">
                          <a:effectLst/>
                        </a:rPr>
                        <a:t>Car B</a:t>
                      </a:r>
                      <a:endParaRPr lang="en-GB" sz="1000">
                        <a:effectLst/>
                        <a:latin typeface="Times New Roman" panose="02020603050405020304" pitchFamily="18" charset="0"/>
                        <a:ea typeface="Times New Roman" panose="02020603050405020304" pitchFamily="18" charset="0"/>
                      </a:endParaRPr>
                    </a:p>
                  </a:txBody>
                  <a:tcPr marL="68589" marR="68589" marT="0" marB="0" anchor="ctr"/>
                </a:tc>
                <a:tc>
                  <a:txBody>
                    <a:bodyPr/>
                    <a:lstStyle/>
                    <a:p>
                      <a:pPr>
                        <a:spcAft>
                          <a:spcPts val="900"/>
                        </a:spcAft>
                      </a:pPr>
                      <a:r>
                        <a:rPr lang="en-US" sz="1000">
                          <a:effectLst/>
                        </a:rPr>
                        <a:t>Car C</a:t>
                      </a:r>
                      <a:endParaRPr lang="en-GB" sz="1000">
                        <a:effectLst/>
                        <a:latin typeface="Times New Roman" panose="02020603050405020304" pitchFamily="18" charset="0"/>
                        <a:ea typeface="Times New Roman" panose="02020603050405020304" pitchFamily="18" charset="0"/>
                      </a:endParaRPr>
                    </a:p>
                  </a:txBody>
                  <a:tcPr marL="68589" marR="68589" marT="0" marB="0" anchor="ctr"/>
                </a:tc>
                <a:extLst>
                  <a:ext uri="{0D108BD9-81ED-4DB2-BD59-A6C34878D82A}">
                    <a16:rowId xmlns:a16="http://schemas.microsoft.com/office/drawing/2014/main" val="2722087830"/>
                  </a:ext>
                </a:extLst>
              </a:tr>
              <a:tr h="304832">
                <a:tc>
                  <a:txBody>
                    <a:bodyPr/>
                    <a:lstStyle/>
                    <a:p>
                      <a:pPr>
                        <a:spcAft>
                          <a:spcPts val="900"/>
                        </a:spcAft>
                      </a:pPr>
                      <a:r>
                        <a:rPr lang="en-US" sz="1000" b="0" dirty="0">
                          <a:effectLst/>
                        </a:rPr>
                        <a:t>Emissions class</a:t>
                      </a:r>
                      <a:endParaRPr lang="en-GB" sz="1000" b="0" dirty="0">
                        <a:effectLst/>
                        <a:latin typeface="Times New Roman" panose="02020603050405020304" pitchFamily="18" charset="0"/>
                        <a:ea typeface="Times New Roman" panose="02020603050405020304" pitchFamily="18" charset="0"/>
                      </a:endParaRPr>
                    </a:p>
                  </a:txBody>
                  <a:tcPr marL="68589" marR="68589" marT="0" marB="0"/>
                </a:tc>
                <a:tc>
                  <a:txBody>
                    <a:bodyPr/>
                    <a:lstStyle/>
                    <a:p>
                      <a:pPr algn="ctr">
                        <a:spcAft>
                          <a:spcPts val="900"/>
                        </a:spcAft>
                      </a:pPr>
                      <a:r>
                        <a:rPr lang="en-US" sz="1000">
                          <a:effectLst/>
                        </a:rPr>
                        <a:t>M1</a:t>
                      </a:r>
                      <a:endParaRPr lang="en-GB" sz="1000">
                        <a:effectLst/>
                        <a:latin typeface="Times New Roman" panose="02020603050405020304" pitchFamily="18" charset="0"/>
                        <a:ea typeface="Times New Roman" panose="02020603050405020304" pitchFamily="18" charset="0"/>
                      </a:endParaRPr>
                    </a:p>
                  </a:txBody>
                  <a:tcPr marL="68589" marR="68589" marT="0" marB="0" anchor="ctr"/>
                </a:tc>
                <a:tc>
                  <a:txBody>
                    <a:bodyPr/>
                    <a:lstStyle/>
                    <a:p>
                      <a:pPr algn="ctr">
                        <a:spcAft>
                          <a:spcPts val="900"/>
                        </a:spcAft>
                      </a:pPr>
                      <a:r>
                        <a:rPr lang="en-US" sz="1000">
                          <a:effectLst/>
                        </a:rPr>
                        <a:t>M1</a:t>
                      </a:r>
                      <a:endParaRPr lang="en-GB" sz="1000">
                        <a:effectLst/>
                        <a:latin typeface="Times New Roman" panose="02020603050405020304" pitchFamily="18" charset="0"/>
                        <a:ea typeface="Times New Roman" panose="02020603050405020304" pitchFamily="18" charset="0"/>
                      </a:endParaRPr>
                    </a:p>
                  </a:txBody>
                  <a:tcPr marL="68589" marR="68589" marT="0" marB="0" anchor="ctr"/>
                </a:tc>
                <a:tc>
                  <a:txBody>
                    <a:bodyPr/>
                    <a:lstStyle/>
                    <a:p>
                      <a:pPr algn="ctr">
                        <a:spcAft>
                          <a:spcPts val="900"/>
                        </a:spcAft>
                      </a:pPr>
                      <a:r>
                        <a:rPr lang="en-US" sz="1000" dirty="0">
                          <a:effectLst/>
                        </a:rPr>
                        <a:t>M1</a:t>
                      </a:r>
                      <a:endParaRPr lang="en-GB" sz="1000" dirty="0">
                        <a:effectLst/>
                        <a:latin typeface="Times New Roman" panose="02020603050405020304" pitchFamily="18" charset="0"/>
                        <a:ea typeface="Times New Roman" panose="02020603050405020304" pitchFamily="18" charset="0"/>
                      </a:endParaRPr>
                    </a:p>
                  </a:txBody>
                  <a:tcPr marL="68589" marR="68589" marT="0" marB="0" anchor="ctr"/>
                </a:tc>
                <a:extLst>
                  <a:ext uri="{0D108BD9-81ED-4DB2-BD59-A6C34878D82A}">
                    <a16:rowId xmlns:a16="http://schemas.microsoft.com/office/drawing/2014/main" val="1457912762"/>
                  </a:ext>
                </a:extLst>
              </a:tr>
              <a:tr h="304832">
                <a:tc>
                  <a:txBody>
                    <a:bodyPr/>
                    <a:lstStyle/>
                    <a:p>
                      <a:pPr>
                        <a:spcAft>
                          <a:spcPts val="900"/>
                        </a:spcAft>
                      </a:pPr>
                      <a:r>
                        <a:rPr lang="en-US" sz="1000" b="0">
                          <a:effectLst/>
                        </a:rPr>
                        <a:t>Size category</a:t>
                      </a:r>
                      <a:endParaRPr lang="en-GB" sz="1000" b="0">
                        <a:effectLst/>
                        <a:latin typeface="Times New Roman" panose="02020603050405020304" pitchFamily="18" charset="0"/>
                        <a:ea typeface="Times New Roman" panose="02020603050405020304" pitchFamily="18" charset="0"/>
                      </a:endParaRPr>
                    </a:p>
                  </a:txBody>
                  <a:tcPr marL="68589" marR="68589" marT="0" marB="0"/>
                </a:tc>
                <a:tc>
                  <a:txBody>
                    <a:bodyPr/>
                    <a:lstStyle/>
                    <a:p>
                      <a:pPr algn="ctr">
                        <a:spcAft>
                          <a:spcPts val="900"/>
                        </a:spcAft>
                      </a:pPr>
                      <a:r>
                        <a:rPr lang="en-US" sz="1000">
                          <a:effectLst/>
                        </a:rPr>
                        <a:t>C - SUV</a:t>
                      </a:r>
                      <a:endParaRPr lang="en-GB" sz="1000">
                        <a:effectLst/>
                        <a:latin typeface="Times New Roman" panose="02020603050405020304" pitchFamily="18" charset="0"/>
                        <a:ea typeface="Times New Roman" panose="02020603050405020304" pitchFamily="18" charset="0"/>
                      </a:endParaRPr>
                    </a:p>
                  </a:txBody>
                  <a:tcPr marL="68589" marR="68589" marT="0" marB="0" anchor="ctr"/>
                </a:tc>
                <a:tc>
                  <a:txBody>
                    <a:bodyPr/>
                    <a:lstStyle/>
                    <a:p>
                      <a:pPr algn="ctr">
                        <a:spcAft>
                          <a:spcPts val="900"/>
                        </a:spcAft>
                      </a:pPr>
                      <a:r>
                        <a:rPr lang="en-US" sz="1000" dirty="0">
                          <a:effectLst/>
                        </a:rPr>
                        <a:t>C</a:t>
                      </a:r>
                      <a:endParaRPr lang="en-GB" sz="1000" dirty="0">
                        <a:effectLst/>
                        <a:latin typeface="Times New Roman" panose="02020603050405020304" pitchFamily="18" charset="0"/>
                        <a:ea typeface="Times New Roman" panose="02020603050405020304" pitchFamily="18" charset="0"/>
                      </a:endParaRPr>
                    </a:p>
                  </a:txBody>
                  <a:tcPr marL="68589" marR="68589" marT="0" marB="0" anchor="ctr"/>
                </a:tc>
                <a:tc>
                  <a:txBody>
                    <a:bodyPr/>
                    <a:lstStyle/>
                    <a:p>
                      <a:pPr algn="ctr">
                        <a:spcAft>
                          <a:spcPts val="900"/>
                        </a:spcAft>
                      </a:pPr>
                      <a:r>
                        <a:rPr lang="en-US" sz="1000">
                          <a:effectLst/>
                        </a:rPr>
                        <a:t>C</a:t>
                      </a:r>
                      <a:endParaRPr lang="en-GB" sz="1000">
                        <a:effectLst/>
                        <a:latin typeface="Times New Roman" panose="02020603050405020304" pitchFamily="18" charset="0"/>
                        <a:ea typeface="Times New Roman" panose="02020603050405020304" pitchFamily="18" charset="0"/>
                      </a:endParaRPr>
                    </a:p>
                  </a:txBody>
                  <a:tcPr marL="68589" marR="68589" marT="0" marB="0" anchor="ctr"/>
                </a:tc>
                <a:extLst>
                  <a:ext uri="{0D108BD9-81ED-4DB2-BD59-A6C34878D82A}">
                    <a16:rowId xmlns:a16="http://schemas.microsoft.com/office/drawing/2014/main" val="73756171"/>
                  </a:ext>
                </a:extLst>
              </a:tr>
              <a:tr h="304832">
                <a:tc>
                  <a:txBody>
                    <a:bodyPr/>
                    <a:lstStyle/>
                    <a:p>
                      <a:pPr>
                        <a:spcAft>
                          <a:spcPts val="900"/>
                        </a:spcAft>
                      </a:pPr>
                      <a:r>
                        <a:rPr lang="en-US" sz="1000" b="0" dirty="0">
                          <a:effectLst/>
                        </a:rPr>
                        <a:t>Emissions cert.</a:t>
                      </a:r>
                      <a:endParaRPr lang="en-GB" sz="1000" b="0" dirty="0">
                        <a:effectLst/>
                        <a:latin typeface="Times New Roman" panose="02020603050405020304" pitchFamily="18" charset="0"/>
                        <a:ea typeface="Times New Roman" panose="02020603050405020304" pitchFamily="18" charset="0"/>
                      </a:endParaRPr>
                    </a:p>
                  </a:txBody>
                  <a:tcPr marL="68589" marR="68589" marT="0" marB="0"/>
                </a:tc>
                <a:tc>
                  <a:txBody>
                    <a:bodyPr/>
                    <a:lstStyle/>
                    <a:p>
                      <a:pPr algn="ctr">
                        <a:spcAft>
                          <a:spcPts val="900"/>
                        </a:spcAft>
                      </a:pPr>
                      <a:r>
                        <a:rPr lang="en-US" sz="1000">
                          <a:effectLst/>
                        </a:rPr>
                        <a:t>Euro 5b</a:t>
                      </a:r>
                      <a:endParaRPr lang="en-GB" sz="1000">
                        <a:effectLst/>
                        <a:latin typeface="Times New Roman" panose="02020603050405020304" pitchFamily="18" charset="0"/>
                        <a:ea typeface="Times New Roman" panose="02020603050405020304" pitchFamily="18" charset="0"/>
                      </a:endParaRPr>
                    </a:p>
                  </a:txBody>
                  <a:tcPr marL="68589" marR="68589" marT="0" marB="0" anchor="ctr"/>
                </a:tc>
                <a:tc>
                  <a:txBody>
                    <a:bodyPr/>
                    <a:lstStyle/>
                    <a:p>
                      <a:pPr algn="ctr">
                        <a:spcAft>
                          <a:spcPts val="900"/>
                        </a:spcAft>
                      </a:pPr>
                      <a:r>
                        <a:rPr lang="en-US" sz="1000">
                          <a:effectLst/>
                        </a:rPr>
                        <a:t>Euro 6b</a:t>
                      </a:r>
                      <a:endParaRPr lang="en-GB" sz="1000">
                        <a:effectLst/>
                        <a:latin typeface="Times New Roman" panose="02020603050405020304" pitchFamily="18" charset="0"/>
                        <a:ea typeface="Times New Roman" panose="02020603050405020304" pitchFamily="18" charset="0"/>
                      </a:endParaRPr>
                    </a:p>
                  </a:txBody>
                  <a:tcPr marL="68589" marR="68589" marT="0" marB="0" anchor="ctr"/>
                </a:tc>
                <a:tc>
                  <a:txBody>
                    <a:bodyPr/>
                    <a:lstStyle/>
                    <a:p>
                      <a:pPr algn="ctr">
                        <a:spcAft>
                          <a:spcPts val="900"/>
                        </a:spcAft>
                      </a:pPr>
                      <a:r>
                        <a:rPr lang="en-US" sz="1000" dirty="0">
                          <a:effectLst/>
                        </a:rPr>
                        <a:t>Euro 6d-TEMP</a:t>
                      </a:r>
                      <a:endParaRPr lang="en-GB" sz="1000" dirty="0">
                        <a:effectLst/>
                        <a:latin typeface="Times New Roman" panose="02020603050405020304" pitchFamily="18" charset="0"/>
                        <a:ea typeface="Times New Roman" panose="02020603050405020304" pitchFamily="18" charset="0"/>
                      </a:endParaRPr>
                    </a:p>
                  </a:txBody>
                  <a:tcPr marL="68589" marR="68589" marT="0" marB="0" anchor="ctr"/>
                </a:tc>
                <a:extLst>
                  <a:ext uri="{0D108BD9-81ED-4DB2-BD59-A6C34878D82A}">
                    <a16:rowId xmlns:a16="http://schemas.microsoft.com/office/drawing/2014/main" val="1431403806"/>
                  </a:ext>
                </a:extLst>
              </a:tr>
              <a:tr h="304832">
                <a:tc>
                  <a:txBody>
                    <a:bodyPr/>
                    <a:lstStyle/>
                    <a:p>
                      <a:pPr>
                        <a:spcAft>
                          <a:spcPts val="900"/>
                        </a:spcAft>
                      </a:pPr>
                      <a:r>
                        <a:rPr lang="en-US" sz="1000" b="0" dirty="0">
                          <a:effectLst/>
                        </a:rPr>
                        <a:t>Year of reg.</a:t>
                      </a:r>
                      <a:endParaRPr lang="en-GB" sz="1000" b="0" dirty="0">
                        <a:effectLst/>
                        <a:latin typeface="Times New Roman" panose="02020603050405020304" pitchFamily="18" charset="0"/>
                        <a:ea typeface="Times New Roman" panose="02020603050405020304" pitchFamily="18" charset="0"/>
                      </a:endParaRPr>
                    </a:p>
                  </a:txBody>
                  <a:tcPr marL="68589" marR="68589" marT="0" marB="0"/>
                </a:tc>
                <a:tc>
                  <a:txBody>
                    <a:bodyPr/>
                    <a:lstStyle/>
                    <a:p>
                      <a:pPr algn="ctr">
                        <a:spcAft>
                          <a:spcPts val="900"/>
                        </a:spcAft>
                      </a:pPr>
                      <a:r>
                        <a:rPr lang="en-US" sz="1000">
                          <a:effectLst/>
                        </a:rPr>
                        <a:t>2013</a:t>
                      </a:r>
                      <a:endParaRPr lang="en-GB" sz="1000">
                        <a:effectLst/>
                        <a:latin typeface="Times New Roman" panose="02020603050405020304" pitchFamily="18" charset="0"/>
                        <a:ea typeface="Times New Roman" panose="02020603050405020304" pitchFamily="18" charset="0"/>
                      </a:endParaRPr>
                    </a:p>
                  </a:txBody>
                  <a:tcPr marL="68589" marR="68589" marT="0" marB="0" anchor="ctr"/>
                </a:tc>
                <a:tc>
                  <a:txBody>
                    <a:bodyPr/>
                    <a:lstStyle/>
                    <a:p>
                      <a:pPr algn="ctr">
                        <a:spcAft>
                          <a:spcPts val="900"/>
                        </a:spcAft>
                      </a:pPr>
                      <a:r>
                        <a:rPr lang="en-US" sz="1000">
                          <a:effectLst/>
                        </a:rPr>
                        <a:t>2016</a:t>
                      </a:r>
                      <a:endParaRPr lang="en-GB" sz="1000">
                        <a:effectLst/>
                        <a:latin typeface="Times New Roman" panose="02020603050405020304" pitchFamily="18" charset="0"/>
                        <a:ea typeface="Times New Roman" panose="02020603050405020304" pitchFamily="18" charset="0"/>
                      </a:endParaRPr>
                    </a:p>
                  </a:txBody>
                  <a:tcPr marL="68589" marR="68589" marT="0" marB="0" anchor="ctr"/>
                </a:tc>
                <a:tc>
                  <a:txBody>
                    <a:bodyPr/>
                    <a:lstStyle/>
                    <a:p>
                      <a:pPr algn="ctr">
                        <a:spcAft>
                          <a:spcPts val="900"/>
                        </a:spcAft>
                      </a:pPr>
                      <a:r>
                        <a:rPr lang="en-US" sz="1000" dirty="0">
                          <a:effectLst/>
                        </a:rPr>
                        <a:t>2017</a:t>
                      </a:r>
                      <a:endParaRPr lang="en-GB" sz="1000" dirty="0">
                        <a:effectLst/>
                        <a:latin typeface="Times New Roman" panose="02020603050405020304" pitchFamily="18" charset="0"/>
                        <a:ea typeface="Times New Roman" panose="02020603050405020304" pitchFamily="18" charset="0"/>
                      </a:endParaRPr>
                    </a:p>
                  </a:txBody>
                  <a:tcPr marL="68589" marR="68589" marT="0" marB="0" anchor="ctr"/>
                </a:tc>
                <a:extLst>
                  <a:ext uri="{0D108BD9-81ED-4DB2-BD59-A6C34878D82A}">
                    <a16:rowId xmlns:a16="http://schemas.microsoft.com/office/drawing/2014/main" val="79396919"/>
                  </a:ext>
                </a:extLst>
              </a:tr>
              <a:tr h="304832">
                <a:tc>
                  <a:txBody>
                    <a:bodyPr/>
                    <a:lstStyle/>
                    <a:p>
                      <a:pPr>
                        <a:spcAft>
                          <a:spcPts val="900"/>
                        </a:spcAft>
                      </a:pPr>
                      <a:r>
                        <a:rPr lang="en-US" sz="1000" b="0" dirty="0">
                          <a:effectLst/>
                        </a:rPr>
                        <a:t>Swept volume (l)</a:t>
                      </a:r>
                      <a:endParaRPr lang="en-GB" sz="1000" b="0" dirty="0">
                        <a:effectLst/>
                        <a:latin typeface="Times New Roman" panose="02020603050405020304" pitchFamily="18" charset="0"/>
                        <a:ea typeface="Times New Roman" panose="02020603050405020304" pitchFamily="18" charset="0"/>
                      </a:endParaRPr>
                    </a:p>
                  </a:txBody>
                  <a:tcPr marL="68589" marR="68589" marT="0" marB="0"/>
                </a:tc>
                <a:tc>
                  <a:txBody>
                    <a:bodyPr/>
                    <a:lstStyle/>
                    <a:p>
                      <a:pPr algn="ctr">
                        <a:spcAft>
                          <a:spcPts val="900"/>
                        </a:spcAft>
                      </a:pPr>
                      <a:r>
                        <a:rPr lang="en-US" sz="1000" dirty="0">
                          <a:effectLst/>
                        </a:rPr>
                        <a:t>1.6</a:t>
                      </a:r>
                      <a:endParaRPr lang="en-GB" sz="1000" dirty="0">
                        <a:effectLst/>
                        <a:latin typeface="Times New Roman" panose="02020603050405020304" pitchFamily="18" charset="0"/>
                        <a:ea typeface="Times New Roman" panose="02020603050405020304" pitchFamily="18" charset="0"/>
                      </a:endParaRPr>
                    </a:p>
                  </a:txBody>
                  <a:tcPr marL="68589" marR="68589" marT="0" marB="0" anchor="ctr"/>
                </a:tc>
                <a:tc>
                  <a:txBody>
                    <a:bodyPr/>
                    <a:lstStyle/>
                    <a:p>
                      <a:pPr algn="ctr">
                        <a:spcAft>
                          <a:spcPts val="900"/>
                        </a:spcAft>
                      </a:pPr>
                      <a:r>
                        <a:rPr lang="en-US" sz="1000">
                          <a:effectLst/>
                        </a:rPr>
                        <a:t>1.5</a:t>
                      </a:r>
                      <a:endParaRPr lang="en-GB" sz="1000">
                        <a:effectLst/>
                        <a:latin typeface="Times New Roman" panose="02020603050405020304" pitchFamily="18" charset="0"/>
                        <a:ea typeface="Times New Roman" panose="02020603050405020304" pitchFamily="18" charset="0"/>
                      </a:endParaRPr>
                    </a:p>
                  </a:txBody>
                  <a:tcPr marL="68589" marR="68589" marT="0" marB="0" anchor="ctr"/>
                </a:tc>
                <a:tc>
                  <a:txBody>
                    <a:bodyPr/>
                    <a:lstStyle/>
                    <a:p>
                      <a:pPr algn="ctr">
                        <a:spcAft>
                          <a:spcPts val="900"/>
                        </a:spcAft>
                      </a:pPr>
                      <a:r>
                        <a:rPr lang="en-US" sz="1000" dirty="0">
                          <a:effectLst/>
                        </a:rPr>
                        <a:t>1.5</a:t>
                      </a:r>
                      <a:endParaRPr lang="en-GB" sz="1000" dirty="0">
                        <a:effectLst/>
                        <a:latin typeface="Times New Roman" panose="02020603050405020304" pitchFamily="18" charset="0"/>
                        <a:ea typeface="Times New Roman" panose="02020603050405020304" pitchFamily="18" charset="0"/>
                      </a:endParaRPr>
                    </a:p>
                  </a:txBody>
                  <a:tcPr marL="68589" marR="68589" marT="0" marB="0" anchor="ctr"/>
                </a:tc>
                <a:extLst>
                  <a:ext uri="{0D108BD9-81ED-4DB2-BD59-A6C34878D82A}">
                    <a16:rowId xmlns:a16="http://schemas.microsoft.com/office/drawing/2014/main" val="2225867399"/>
                  </a:ext>
                </a:extLst>
              </a:tr>
              <a:tr h="762081">
                <a:tc>
                  <a:txBody>
                    <a:bodyPr/>
                    <a:lstStyle/>
                    <a:p>
                      <a:pPr>
                        <a:spcAft>
                          <a:spcPts val="900"/>
                        </a:spcAft>
                      </a:pPr>
                      <a:r>
                        <a:rPr lang="en-US" sz="1000" b="0" dirty="0">
                          <a:effectLst/>
                        </a:rPr>
                        <a:t>Exhaust after-treatment</a:t>
                      </a:r>
                      <a:endParaRPr lang="en-GB" sz="1000" b="0" dirty="0">
                        <a:effectLst/>
                        <a:latin typeface="Times New Roman" panose="02020603050405020304" pitchFamily="18" charset="0"/>
                        <a:ea typeface="Times New Roman" panose="02020603050405020304" pitchFamily="18" charset="0"/>
                      </a:endParaRPr>
                    </a:p>
                  </a:txBody>
                  <a:tcPr marL="68589" marR="68589" marT="0" marB="0"/>
                </a:tc>
                <a:tc>
                  <a:txBody>
                    <a:bodyPr/>
                    <a:lstStyle/>
                    <a:p>
                      <a:pPr>
                        <a:spcAft>
                          <a:spcPts val="900"/>
                        </a:spcAft>
                      </a:pPr>
                      <a:r>
                        <a:rPr lang="en-US" sz="1000">
                          <a:effectLst/>
                        </a:rPr>
                        <a:t>HP EGR, DOC, DPF</a:t>
                      </a:r>
                      <a:endParaRPr lang="en-GB" sz="1000">
                        <a:effectLst/>
                        <a:latin typeface="Times New Roman" panose="02020603050405020304" pitchFamily="18" charset="0"/>
                        <a:ea typeface="Times New Roman" panose="02020603050405020304" pitchFamily="18" charset="0"/>
                      </a:endParaRPr>
                    </a:p>
                  </a:txBody>
                  <a:tcPr marL="68589" marR="68589" marT="0" marB="0" anchor="ctr"/>
                </a:tc>
                <a:tc>
                  <a:txBody>
                    <a:bodyPr/>
                    <a:lstStyle/>
                    <a:p>
                      <a:pPr>
                        <a:spcAft>
                          <a:spcPts val="900"/>
                        </a:spcAft>
                      </a:pPr>
                      <a:r>
                        <a:rPr lang="en-US" sz="1000">
                          <a:effectLst/>
                        </a:rPr>
                        <a:t>HP EGR, LNT, DPF, passive SCR</a:t>
                      </a:r>
                      <a:endParaRPr lang="en-GB" sz="1000">
                        <a:effectLst/>
                        <a:latin typeface="Times New Roman" panose="02020603050405020304" pitchFamily="18" charset="0"/>
                        <a:ea typeface="Times New Roman" panose="02020603050405020304" pitchFamily="18" charset="0"/>
                      </a:endParaRPr>
                    </a:p>
                  </a:txBody>
                  <a:tcPr marL="68589" marR="68589" marT="0" marB="0"/>
                </a:tc>
                <a:tc>
                  <a:txBody>
                    <a:bodyPr/>
                    <a:lstStyle/>
                    <a:p>
                      <a:pPr>
                        <a:spcAft>
                          <a:spcPts val="900"/>
                        </a:spcAft>
                      </a:pPr>
                      <a:r>
                        <a:rPr lang="en-US" sz="1000">
                          <a:effectLst/>
                        </a:rPr>
                        <a:t>HP EGR, PNA, urea-SCR, SCRF</a:t>
                      </a:r>
                      <a:endParaRPr lang="en-GB" sz="1000">
                        <a:effectLst/>
                        <a:latin typeface="Times New Roman" panose="02020603050405020304" pitchFamily="18" charset="0"/>
                        <a:ea typeface="Times New Roman" panose="02020603050405020304" pitchFamily="18" charset="0"/>
                      </a:endParaRPr>
                    </a:p>
                  </a:txBody>
                  <a:tcPr marL="68589" marR="68589" marT="0" marB="0"/>
                </a:tc>
                <a:extLst>
                  <a:ext uri="{0D108BD9-81ED-4DB2-BD59-A6C34878D82A}">
                    <a16:rowId xmlns:a16="http://schemas.microsoft.com/office/drawing/2014/main" val="3423758342"/>
                  </a:ext>
                </a:extLst>
              </a:tr>
              <a:tr h="176637">
                <a:tc>
                  <a:txBody>
                    <a:bodyPr/>
                    <a:lstStyle/>
                    <a:p>
                      <a:pPr>
                        <a:spcAft>
                          <a:spcPts val="900"/>
                        </a:spcAft>
                      </a:pPr>
                      <a:r>
                        <a:rPr lang="en-US" sz="1000" b="0" dirty="0">
                          <a:effectLst/>
                        </a:rPr>
                        <a:t>Trans.</a:t>
                      </a:r>
                      <a:endParaRPr lang="en-GB" sz="1000" b="0" dirty="0">
                        <a:effectLst/>
                        <a:latin typeface="Times New Roman" panose="02020603050405020304" pitchFamily="18" charset="0"/>
                        <a:ea typeface="Times New Roman" panose="02020603050405020304" pitchFamily="18" charset="0"/>
                      </a:endParaRPr>
                    </a:p>
                  </a:txBody>
                  <a:tcPr marL="68589" marR="68589" marT="0" marB="0"/>
                </a:tc>
                <a:tc>
                  <a:txBody>
                    <a:bodyPr/>
                    <a:lstStyle/>
                    <a:p>
                      <a:pPr algn="ctr">
                        <a:spcAft>
                          <a:spcPts val="900"/>
                        </a:spcAft>
                      </a:pPr>
                      <a:r>
                        <a:rPr lang="en-US" sz="1000">
                          <a:effectLst/>
                        </a:rPr>
                        <a:t>DCT6</a:t>
                      </a:r>
                      <a:endParaRPr lang="en-GB" sz="1000">
                        <a:effectLst/>
                        <a:latin typeface="Times New Roman" panose="02020603050405020304" pitchFamily="18" charset="0"/>
                        <a:ea typeface="Times New Roman" panose="02020603050405020304" pitchFamily="18" charset="0"/>
                      </a:endParaRPr>
                    </a:p>
                  </a:txBody>
                  <a:tcPr marL="68589" marR="68589" marT="0" marB="0" anchor="ctr"/>
                </a:tc>
                <a:tc>
                  <a:txBody>
                    <a:bodyPr/>
                    <a:lstStyle/>
                    <a:p>
                      <a:pPr algn="ctr">
                        <a:spcAft>
                          <a:spcPts val="900"/>
                        </a:spcAft>
                      </a:pPr>
                      <a:r>
                        <a:rPr lang="en-US" sz="1000">
                          <a:effectLst/>
                        </a:rPr>
                        <a:t>M6</a:t>
                      </a:r>
                      <a:endParaRPr lang="en-GB" sz="1000">
                        <a:effectLst/>
                        <a:latin typeface="Times New Roman" panose="02020603050405020304" pitchFamily="18" charset="0"/>
                        <a:ea typeface="Times New Roman" panose="02020603050405020304" pitchFamily="18" charset="0"/>
                      </a:endParaRPr>
                    </a:p>
                  </a:txBody>
                  <a:tcPr marL="68589" marR="68589" marT="0" marB="0" anchor="ctr"/>
                </a:tc>
                <a:tc>
                  <a:txBody>
                    <a:bodyPr/>
                    <a:lstStyle/>
                    <a:p>
                      <a:pPr algn="ctr">
                        <a:spcAft>
                          <a:spcPts val="900"/>
                        </a:spcAft>
                      </a:pPr>
                      <a:r>
                        <a:rPr lang="en-US" sz="1000" dirty="0">
                          <a:effectLst/>
                        </a:rPr>
                        <a:t>M6</a:t>
                      </a:r>
                      <a:endParaRPr lang="en-GB" sz="1000" dirty="0">
                        <a:effectLst/>
                        <a:latin typeface="Times New Roman" panose="02020603050405020304" pitchFamily="18" charset="0"/>
                        <a:ea typeface="Times New Roman" panose="02020603050405020304" pitchFamily="18" charset="0"/>
                      </a:endParaRPr>
                    </a:p>
                  </a:txBody>
                  <a:tcPr marL="68589" marR="68589" marT="0" marB="0" anchor="ctr"/>
                </a:tc>
                <a:extLst>
                  <a:ext uri="{0D108BD9-81ED-4DB2-BD59-A6C34878D82A}">
                    <a16:rowId xmlns:a16="http://schemas.microsoft.com/office/drawing/2014/main" val="439202048"/>
                  </a:ext>
                </a:extLst>
              </a:tr>
              <a:tr h="457249">
                <a:tc>
                  <a:txBody>
                    <a:bodyPr/>
                    <a:lstStyle/>
                    <a:p>
                      <a:pPr>
                        <a:spcAft>
                          <a:spcPts val="900"/>
                        </a:spcAft>
                      </a:pPr>
                      <a:r>
                        <a:rPr lang="en-US" sz="1000" b="0" dirty="0">
                          <a:effectLst/>
                        </a:rPr>
                        <a:t>SOT mileage (km)</a:t>
                      </a:r>
                      <a:endParaRPr lang="en-GB" sz="1000" b="0" dirty="0">
                        <a:effectLst/>
                        <a:latin typeface="Times New Roman" panose="02020603050405020304" pitchFamily="18" charset="0"/>
                        <a:ea typeface="Times New Roman" panose="02020603050405020304" pitchFamily="18" charset="0"/>
                      </a:endParaRPr>
                    </a:p>
                  </a:txBody>
                  <a:tcPr marL="68589" marR="68589" marT="0" marB="0"/>
                </a:tc>
                <a:tc>
                  <a:txBody>
                    <a:bodyPr/>
                    <a:lstStyle/>
                    <a:p>
                      <a:pPr algn="ctr">
                        <a:spcAft>
                          <a:spcPts val="900"/>
                        </a:spcAft>
                      </a:pPr>
                      <a:r>
                        <a:rPr lang="en-US" sz="1000">
                          <a:effectLst/>
                        </a:rPr>
                        <a:t>91,000</a:t>
                      </a:r>
                      <a:endParaRPr lang="en-GB" sz="1000">
                        <a:effectLst/>
                        <a:latin typeface="Times New Roman" panose="02020603050405020304" pitchFamily="18" charset="0"/>
                        <a:ea typeface="Times New Roman" panose="02020603050405020304" pitchFamily="18" charset="0"/>
                      </a:endParaRPr>
                    </a:p>
                  </a:txBody>
                  <a:tcPr marL="68589" marR="68589" marT="0" marB="0" anchor="ctr"/>
                </a:tc>
                <a:tc>
                  <a:txBody>
                    <a:bodyPr/>
                    <a:lstStyle/>
                    <a:p>
                      <a:pPr algn="ctr">
                        <a:spcAft>
                          <a:spcPts val="900"/>
                        </a:spcAft>
                      </a:pPr>
                      <a:r>
                        <a:rPr lang="en-US" sz="1000">
                          <a:effectLst/>
                        </a:rPr>
                        <a:t>10,000</a:t>
                      </a:r>
                      <a:endParaRPr lang="en-GB" sz="1000">
                        <a:effectLst/>
                        <a:latin typeface="Times New Roman" panose="02020603050405020304" pitchFamily="18" charset="0"/>
                        <a:ea typeface="Times New Roman" panose="02020603050405020304" pitchFamily="18" charset="0"/>
                      </a:endParaRPr>
                    </a:p>
                  </a:txBody>
                  <a:tcPr marL="68589" marR="68589" marT="0" marB="0" anchor="ctr"/>
                </a:tc>
                <a:tc>
                  <a:txBody>
                    <a:bodyPr/>
                    <a:lstStyle/>
                    <a:p>
                      <a:pPr algn="ctr">
                        <a:spcAft>
                          <a:spcPts val="900"/>
                        </a:spcAft>
                      </a:pPr>
                      <a:r>
                        <a:rPr lang="en-US" sz="1000" dirty="0">
                          <a:effectLst/>
                        </a:rPr>
                        <a:t>6,000</a:t>
                      </a:r>
                      <a:endParaRPr lang="en-GB" sz="1000" dirty="0">
                        <a:effectLst/>
                        <a:latin typeface="Times New Roman" panose="02020603050405020304" pitchFamily="18" charset="0"/>
                        <a:ea typeface="Times New Roman" panose="02020603050405020304" pitchFamily="18" charset="0"/>
                      </a:endParaRPr>
                    </a:p>
                  </a:txBody>
                  <a:tcPr marL="68589" marR="68589" marT="0" marB="0" anchor="ctr"/>
                </a:tc>
                <a:extLst>
                  <a:ext uri="{0D108BD9-81ED-4DB2-BD59-A6C34878D82A}">
                    <a16:rowId xmlns:a16="http://schemas.microsoft.com/office/drawing/2014/main" val="2523965311"/>
                  </a:ext>
                </a:extLst>
              </a:tr>
              <a:tr h="457249">
                <a:tc>
                  <a:txBody>
                    <a:bodyPr/>
                    <a:lstStyle/>
                    <a:p>
                      <a:pPr>
                        <a:spcAft>
                          <a:spcPts val="900"/>
                        </a:spcAft>
                      </a:pPr>
                      <a:r>
                        <a:rPr lang="en-US" sz="1000" b="0" dirty="0">
                          <a:effectLst/>
                        </a:rPr>
                        <a:t>Mass in running order (kg)</a:t>
                      </a:r>
                      <a:endParaRPr lang="en-GB" sz="1000" b="0" dirty="0">
                        <a:effectLst/>
                        <a:latin typeface="Times New Roman" panose="02020603050405020304" pitchFamily="18" charset="0"/>
                        <a:ea typeface="Times New Roman" panose="02020603050405020304" pitchFamily="18" charset="0"/>
                      </a:endParaRPr>
                    </a:p>
                  </a:txBody>
                  <a:tcPr marL="68589" marR="68589" marT="0" marB="0"/>
                </a:tc>
                <a:tc>
                  <a:txBody>
                    <a:bodyPr/>
                    <a:lstStyle/>
                    <a:p>
                      <a:pPr algn="ctr">
                        <a:spcAft>
                          <a:spcPts val="900"/>
                        </a:spcAft>
                      </a:pPr>
                      <a:r>
                        <a:rPr lang="en-US" sz="1000">
                          <a:effectLst/>
                        </a:rPr>
                        <a:t>1365</a:t>
                      </a:r>
                      <a:endParaRPr lang="en-GB" sz="1000">
                        <a:effectLst/>
                        <a:latin typeface="Times New Roman" panose="02020603050405020304" pitchFamily="18" charset="0"/>
                        <a:ea typeface="Times New Roman" panose="02020603050405020304" pitchFamily="18" charset="0"/>
                      </a:endParaRPr>
                    </a:p>
                  </a:txBody>
                  <a:tcPr marL="68589" marR="68589" marT="0" marB="0" anchor="ctr"/>
                </a:tc>
                <a:tc>
                  <a:txBody>
                    <a:bodyPr/>
                    <a:lstStyle/>
                    <a:p>
                      <a:pPr algn="ctr">
                        <a:spcAft>
                          <a:spcPts val="900"/>
                        </a:spcAft>
                      </a:pPr>
                      <a:r>
                        <a:rPr lang="en-US" sz="1000">
                          <a:effectLst/>
                        </a:rPr>
                        <a:t>1420</a:t>
                      </a:r>
                      <a:endParaRPr lang="en-GB" sz="1000">
                        <a:effectLst/>
                        <a:latin typeface="Times New Roman" panose="02020603050405020304" pitchFamily="18" charset="0"/>
                        <a:ea typeface="Times New Roman" panose="02020603050405020304" pitchFamily="18" charset="0"/>
                      </a:endParaRPr>
                    </a:p>
                  </a:txBody>
                  <a:tcPr marL="68589" marR="68589" marT="0" marB="0" anchor="ctr"/>
                </a:tc>
                <a:tc>
                  <a:txBody>
                    <a:bodyPr/>
                    <a:lstStyle/>
                    <a:p>
                      <a:pPr algn="ctr">
                        <a:spcAft>
                          <a:spcPts val="900"/>
                        </a:spcAft>
                      </a:pPr>
                      <a:r>
                        <a:rPr lang="en-US" sz="1000" dirty="0">
                          <a:effectLst/>
                        </a:rPr>
                        <a:t>1355</a:t>
                      </a:r>
                      <a:endParaRPr lang="en-GB" sz="1000" dirty="0">
                        <a:effectLst/>
                        <a:latin typeface="Times New Roman" panose="02020603050405020304" pitchFamily="18" charset="0"/>
                        <a:ea typeface="Times New Roman" panose="02020603050405020304" pitchFamily="18" charset="0"/>
                      </a:endParaRPr>
                    </a:p>
                  </a:txBody>
                  <a:tcPr marL="68589" marR="68589" marT="0" marB="0" anchor="ctr"/>
                </a:tc>
                <a:extLst>
                  <a:ext uri="{0D108BD9-81ED-4DB2-BD59-A6C34878D82A}">
                    <a16:rowId xmlns:a16="http://schemas.microsoft.com/office/drawing/2014/main" val="529231434"/>
                  </a:ext>
                </a:extLst>
              </a:tr>
            </a:tbl>
          </a:graphicData>
        </a:graphic>
      </p:graphicFrame>
      <p:grpSp>
        <p:nvGrpSpPr>
          <p:cNvPr id="7" name="Group 10">
            <a:extLst>
              <a:ext uri="{FF2B5EF4-FFF2-40B4-BE49-F238E27FC236}">
                <a16:creationId xmlns:a16="http://schemas.microsoft.com/office/drawing/2014/main" id="{908F1045-F7AE-4760-B1B3-E53240E5265A}"/>
              </a:ext>
            </a:extLst>
          </p:cNvPr>
          <p:cNvGrpSpPr>
            <a:grpSpLocks/>
          </p:cNvGrpSpPr>
          <p:nvPr/>
        </p:nvGrpSpPr>
        <p:grpSpPr bwMode="auto">
          <a:xfrm>
            <a:off x="6443663" y="1000125"/>
            <a:ext cx="2568575" cy="1111250"/>
            <a:chOff x="3572583" y="927100"/>
            <a:chExt cx="2569455" cy="1111250"/>
          </a:xfrm>
        </p:grpSpPr>
        <p:pic>
          <p:nvPicPr>
            <p:cNvPr id="8" name="Picture 17">
              <a:extLst>
                <a:ext uri="{FF2B5EF4-FFF2-40B4-BE49-F238E27FC236}">
                  <a16:creationId xmlns:a16="http://schemas.microsoft.com/office/drawing/2014/main" id="{3778352F-5952-435F-8A58-279DECF978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2583" y="1269682"/>
              <a:ext cx="2512060" cy="65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C3309B10-1561-455A-8EBE-0CA2958FDF04}"/>
                </a:ext>
              </a:extLst>
            </p:cNvPr>
            <p:cNvSpPr/>
            <p:nvPr/>
          </p:nvSpPr>
          <p:spPr>
            <a:xfrm>
              <a:off x="3582111" y="1200150"/>
              <a:ext cx="2559927"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Rectangle 9">
              <a:extLst>
                <a:ext uri="{FF2B5EF4-FFF2-40B4-BE49-F238E27FC236}">
                  <a16:creationId xmlns:a16="http://schemas.microsoft.com/office/drawing/2014/main" id="{3BDF9573-49AC-4D91-B760-C2273C13CA69}"/>
                </a:ext>
              </a:extLst>
            </p:cNvPr>
            <p:cNvSpPr/>
            <p:nvPr/>
          </p:nvSpPr>
          <p:spPr>
            <a:xfrm>
              <a:off x="3582111" y="927100"/>
              <a:ext cx="2559927" cy="273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Car A</a:t>
              </a:r>
            </a:p>
          </p:txBody>
        </p:sp>
      </p:grpSp>
      <p:grpSp>
        <p:nvGrpSpPr>
          <p:cNvPr id="11" name="Group 22">
            <a:extLst>
              <a:ext uri="{FF2B5EF4-FFF2-40B4-BE49-F238E27FC236}">
                <a16:creationId xmlns:a16="http://schemas.microsoft.com/office/drawing/2014/main" id="{9EF7732B-E301-4F1C-805A-6BF84BC6B057}"/>
              </a:ext>
            </a:extLst>
          </p:cNvPr>
          <p:cNvGrpSpPr>
            <a:grpSpLocks/>
          </p:cNvGrpSpPr>
          <p:nvPr/>
        </p:nvGrpSpPr>
        <p:grpSpPr bwMode="auto">
          <a:xfrm>
            <a:off x="6461125" y="2301875"/>
            <a:ext cx="2560638" cy="1111250"/>
            <a:chOff x="3581400" y="927100"/>
            <a:chExt cx="2560638" cy="1111250"/>
          </a:xfrm>
        </p:grpSpPr>
        <p:sp>
          <p:nvSpPr>
            <p:cNvPr id="12" name="Rectangle 11">
              <a:extLst>
                <a:ext uri="{FF2B5EF4-FFF2-40B4-BE49-F238E27FC236}">
                  <a16:creationId xmlns:a16="http://schemas.microsoft.com/office/drawing/2014/main" id="{916B6267-668E-4691-9F6F-DDA728B335C9}"/>
                </a:ext>
              </a:extLst>
            </p:cNvPr>
            <p:cNvSpPr/>
            <p:nvPr/>
          </p:nvSpPr>
          <p:spPr>
            <a:xfrm>
              <a:off x="3581400" y="1200150"/>
              <a:ext cx="2560638"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Rectangle 12">
              <a:extLst>
                <a:ext uri="{FF2B5EF4-FFF2-40B4-BE49-F238E27FC236}">
                  <a16:creationId xmlns:a16="http://schemas.microsoft.com/office/drawing/2014/main" id="{39F03D38-1E92-4D03-ABBE-509F95BA54F4}"/>
                </a:ext>
              </a:extLst>
            </p:cNvPr>
            <p:cNvSpPr/>
            <p:nvPr/>
          </p:nvSpPr>
          <p:spPr>
            <a:xfrm>
              <a:off x="3581400" y="927100"/>
              <a:ext cx="2560638" cy="273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Car B</a:t>
              </a:r>
            </a:p>
          </p:txBody>
        </p:sp>
      </p:grpSp>
      <p:grpSp>
        <p:nvGrpSpPr>
          <p:cNvPr id="14" name="Group 26">
            <a:extLst>
              <a:ext uri="{FF2B5EF4-FFF2-40B4-BE49-F238E27FC236}">
                <a16:creationId xmlns:a16="http://schemas.microsoft.com/office/drawing/2014/main" id="{911D5DF4-CEED-4E2B-84E5-D6D4DD519CD8}"/>
              </a:ext>
            </a:extLst>
          </p:cNvPr>
          <p:cNvGrpSpPr>
            <a:grpSpLocks/>
          </p:cNvGrpSpPr>
          <p:nvPr/>
        </p:nvGrpSpPr>
        <p:grpSpPr bwMode="auto">
          <a:xfrm>
            <a:off x="6459538" y="3632200"/>
            <a:ext cx="2560637" cy="1111250"/>
            <a:chOff x="3581400" y="927100"/>
            <a:chExt cx="2560638" cy="1111250"/>
          </a:xfrm>
        </p:grpSpPr>
        <p:sp>
          <p:nvSpPr>
            <p:cNvPr id="15" name="Rectangle 14">
              <a:extLst>
                <a:ext uri="{FF2B5EF4-FFF2-40B4-BE49-F238E27FC236}">
                  <a16:creationId xmlns:a16="http://schemas.microsoft.com/office/drawing/2014/main" id="{5402821E-240D-41FD-B0AA-337BA1B281B2}"/>
                </a:ext>
              </a:extLst>
            </p:cNvPr>
            <p:cNvSpPr/>
            <p:nvPr/>
          </p:nvSpPr>
          <p:spPr>
            <a:xfrm>
              <a:off x="3581400" y="1200150"/>
              <a:ext cx="2560638"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Rectangle 15">
              <a:extLst>
                <a:ext uri="{FF2B5EF4-FFF2-40B4-BE49-F238E27FC236}">
                  <a16:creationId xmlns:a16="http://schemas.microsoft.com/office/drawing/2014/main" id="{05443FE2-3938-4365-AABE-D747A93FDCBF}"/>
                </a:ext>
              </a:extLst>
            </p:cNvPr>
            <p:cNvSpPr/>
            <p:nvPr/>
          </p:nvSpPr>
          <p:spPr>
            <a:xfrm>
              <a:off x="3581400" y="927100"/>
              <a:ext cx="2560638" cy="273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Car C</a:t>
              </a:r>
            </a:p>
          </p:txBody>
        </p:sp>
      </p:grpSp>
      <p:pic>
        <p:nvPicPr>
          <p:cNvPr id="17" name="Picture 30">
            <a:extLst>
              <a:ext uri="{FF2B5EF4-FFF2-40B4-BE49-F238E27FC236}">
                <a16:creationId xmlns:a16="http://schemas.microsoft.com/office/drawing/2014/main" id="{20A0B41C-011C-49BE-9B19-2CF247C589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2760663"/>
            <a:ext cx="2455862"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1">
            <a:extLst>
              <a:ext uri="{FF2B5EF4-FFF2-40B4-BE49-F238E27FC236}">
                <a16:creationId xmlns:a16="http://schemas.microsoft.com/office/drawing/2014/main" id="{FCD259EC-F565-4239-9C67-74A09A1DDF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4938" y="3986213"/>
            <a:ext cx="25114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Audio 19">
            <a:hlinkClick r:id="" action="ppaction://media"/>
            <a:extLst>
              <a:ext uri="{FF2B5EF4-FFF2-40B4-BE49-F238E27FC236}">
                <a16:creationId xmlns:a16="http://schemas.microsoft.com/office/drawing/2014/main" id="{DD163F95-3F24-4F1F-B641-89D7E83BF0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386186433"/>
      </p:ext>
    </p:extLst>
  </p:cSld>
  <p:clrMapOvr>
    <a:masterClrMapping/>
  </p:clrMapOvr>
  <mc:AlternateContent xmlns:mc="http://schemas.openxmlformats.org/markup-compatibility/2006">
    <mc:Choice xmlns:p14="http://schemas.microsoft.com/office/powerpoint/2010/main" Requires="p14">
      <p:transition spd="slow" p14:dur="2000" advTm="81139"/>
    </mc:Choice>
    <mc:Fallback>
      <p:transition spd="slow" advTm="81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6"/>
</p:tagLst>
</file>

<file path=ppt/tags/tag10.xml><?xml version="1.0" encoding="utf-8"?>
<p:tagLst xmlns:a="http://schemas.openxmlformats.org/drawingml/2006/main" xmlns:r="http://schemas.openxmlformats.org/officeDocument/2006/relationships" xmlns:p="http://schemas.openxmlformats.org/presentationml/2006/main">
  <p:tag name="TIMING" val="|38.5|20.5"/>
</p:tagLst>
</file>

<file path=ppt/tags/tag11.xml><?xml version="1.0" encoding="utf-8"?>
<p:tagLst xmlns:a="http://schemas.openxmlformats.org/drawingml/2006/main" xmlns:r="http://schemas.openxmlformats.org/officeDocument/2006/relationships" xmlns:p="http://schemas.openxmlformats.org/presentationml/2006/main">
  <p:tag name="TIMING" val="|36.4|14.3"/>
</p:tagLst>
</file>

<file path=ppt/tags/tag12.xml><?xml version="1.0" encoding="utf-8"?>
<p:tagLst xmlns:a="http://schemas.openxmlformats.org/drawingml/2006/main" xmlns:r="http://schemas.openxmlformats.org/officeDocument/2006/relationships" xmlns:p="http://schemas.openxmlformats.org/presentationml/2006/main">
  <p:tag name="TIMING" val="|26.1|24.9"/>
</p:tagLst>
</file>

<file path=ppt/tags/tag13.xml><?xml version="1.0" encoding="utf-8"?>
<p:tagLst xmlns:a="http://schemas.openxmlformats.org/drawingml/2006/main" xmlns:r="http://schemas.openxmlformats.org/officeDocument/2006/relationships" xmlns:p="http://schemas.openxmlformats.org/presentationml/2006/main">
  <p:tag name="TIMING" val="|14.9|10.8"/>
</p:tagLst>
</file>

<file path=ppt/tags/tag2.xml><?xml version="1.0" encoding="utf-8"?>
<p:tagLst xmlns:a="http://schemas.openxmlformats.org/drawingml/2006/main" xmlns:r="http://schemas.openxmlformats.org/officeDocument/2006/relationships" xmlns:p="http://schemas.openxmlformats.org/presentationml/2006/main">
  <p:tag name="TIMING" val="|114.6|10"/>
</p:tagLst>
</file>

<file path=ppt/tags/tag3.xml><?xml version="1.0" encoding="utf-8"?>
<p:tagLst xmlns:a="http://schemas.openxmlformats.org/drawingml/2006/main" xmlns:r="http://schemas.openxmlformats.org/officeDocument/2006/relationships" xmlns:p="http://schemas.openxmlformats.org/presentationml/2006/main">
  <p:tag name="TIMING" val="|35.7|22.5"/>
</p:tagLst>
</file>

<file path=ppt/tags/tag4.xml><?xml version="1.0" encoding="utf-8"?>
<p:tagLst xmlns:a="http://schemas.openxmlformats.org/drawingml/2006/main" xmlns:r="http://schemas.openxmlformats.org/officeDocument/2006/relationships" xmlns:p="http://schemas.openxmlformats.org/presentationml/2006/main">
  <p:tag name="TIMING" val="|33.8"/>
</p:tagLst>
</file>

<file path=ppt/tags/tag5.xml><?xml version="1.0" encoding="utf-8"?>
<p:tagLst xmlns:a="http://schemas.openxmlformats.org/drawingml/2006/main" xmlns:r="http://schemas.openxmlformats.org/officeDocument/2006/relationships" xmlns:p="http://schemas.openxmlformats.org/presentationml/2006/main">
  <p:tag name="TIMING" val="|47.3|23.4"/>
</p:tagLst>
</file>

<file path=ppt/tags/tag6.xml><?xml version="1.0" encoding="utf-8"?>
<p:tagLst xmlns:a="http://schemas.openxmlformats.org/drawingml/2006/main" xmlns:r="http://schemas.openxmlformats.org/officeDocument/2006/relationships" xmlns:p="http://schemas.openxmlformats.org/presentationml/2006/main">
  <p:tag name="TIMING" val="|30.2|19.7"/>
</p:tagLst>
</file>

<file path=ppt/tags/tag7.xml><?xml version="1.0" encoding="utf-8"?>
<p:tagLst xmlns:a="http://schemas.openxmlformats.org/drawingml/2006/main" xmlns:r="http://schemas.openxmlformats.org/officeDocument/2006/relationships" xmlns:p="http://schemas.openxmlformats.org/presentationml/2006/main">
  <p:tag name="TIMING" val="|10.7|1.5|14.3|2"/>
</p:tagLst>
</file>

<file path=ppt/tags/tag8.xml><?xml version="1.0" encoding="utf-8"?>
<p:tagLst xmlns:a="http://schemas.openxmlformats.org/drawingml/2006/main" xmlns:r="http://schemas.openxmlformats.org/officeDocument/2006/relationships" xmlns:p="http://schemas.openxmlformats.org/presentationml/2006/main">
  <p:tag name="TIMING" val="|6.7|13.7"/>
</p:tagLst>
</file>

<file path=ppt/tags/tag9.xml><?xml version="1.0" encoding="utf-8"?>
<p:tagLst xmlns:a="http://schemas.openxmlformats.org/drawingml/2006/main" xmlns:r="http://schemas.openxmlformats.org/officeDocument/2006/relationships" xmlns:p="http://schemas.openxmlformats.org/presentationml/2006/main">
  <p:tag name="TIMING" val="|28.5|10.4|11.2|10.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22810B1D920E4FB13A4FC6745F2AC0" ma:contentTypeVersion="2" ma:contentTypeDescription="Create a new document." ma:contentTypeScope="" ma:versionID="79b94197877b0f7d1aeb8b4fa2400a3f">
  <xsd:schema xmlns:xsd="http://www.w3.org/2001/XMLSchema" xmlns:xs="http://www.w3.org/2001/XMLSchema" xmlns:p="http://schemas.microsoft.com/office/2006/metadata/properties" xmlns:ns2="6d213951-0bc2-4efa-a2e7-6c94c3eeb862" targetNamespace="http://schemas.microsoft.com/office/2006/metadata/properties" ma:root="true" ma:fieldsID="2bf086b3c7e015317db2bfd199c0326f" ns2:_="">
    <xsd:import namespace="6d213951-0bc2-4efa-a2e7-6c94c3eeb862"/>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213951-0bc2-4efa-a2e7-6c94c3eeb86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6d213951-0bc2-4efa-a2e7-6c94c3eeb862">EPRA-715680794-431</_dlc_DocId>
    <_dlc_DocIdUrl xmlns="6d213951-0bc2-4efa-a2e7-6c94c3eeb862">
      <Url>https://extranet.petroleumrefiners.eu/Concawe/fqe/festf25/_layouts/15/DocIdRedir.aspx?ID=EPRA-715680794-431</Url>
      <Description>EPRA-715680794-431</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6485B6-1C1A-4284-9069-EAFD0AB890F4}"/>
</file>

<file path=customXml/itemProps2.xml><?xml version="1.0" encoding="utf-8"?>
<ds:datastoreItem xmlns:ds="http://schemas.openxmlformats.org/officeDocument/2006/customXml" ds:itemID="{7A4AB144-C9A1-47B3-B5B0-AAB901AFC2E0}"/>
</file>

<file path=customXml/itemProps3.xml><?xml version="1.0" encoding="utf-8"?>
<ds:datastoreItem xmlns:ds="http://schemas.openxmlformats.org/officeDocument/2006/customXml" ds:itemID="{E910D8BD-4B8D-42A8-850E-A34C914E9A17}"/>
</file>

<file path=customXml/itemProps4.xml><?xml version="1.0" encoding="utf-8"?>
<ds:datastoreItem xmlns:ds="http://schemas.openxmlformats.org/officeDocument/2006/customXml" ds:itemID="{E96062D8-5A4D-484B-A2CC-ED42ACE5A6F5}"/>
</file>

<file path=docProps/app.xml><?xml version="1.0" encoding="utf-8"?>
<Properties xmlns="http://schemas.openxmlformats.org/officeDocument/2006/extended-properties" xmlns:vt="http://schemas.openxmlformats.org/officeDocument/2006/docPropsVTypes">
  <Template>Office Theme</Template>
  <TotalTime>1128</TotalTime>
  <Words>4328</Words>
  <Application>Microsoft Office PowerPoint</Application>
  <PresentationFormat>On-screen Show (16:9)</PresentationFormat>
  <Paragraphs>373</Paragraphs>
  <Slides>30</Slides>
  <Notes>14</Notes>
  <HiddenSlides>0</HiddenSlides>
  <MMClips>30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Arial</vt:lpstr>
      <vt:lpstr>Calibri</vt:lpstr>
      <vt:lpstr>Calibri Light</vt:lpstr>
      <vt:lpstr>Times New Roman</vt:lpstr>
      <vt:lpstr>Office Theme</vt:lpstr>
      <vt:lpstr>Custom Design</vt:lpstr>
      <vt:lpstr>Fuel Effects On Regulated And Unregulated Emissions From Three Light-Duty Euro 5 And Euro 6 Diesel Passenger Cars</vt:lpstr>
      <vt:lpstr>Contents</vt:lpstr>
      <vt:lpstr>Background</vt:lpstr>
      <vt:lpstr>Background</vt:lpstr>
      <vt:lpstr>Contents</vt:lpstr>
      <vt:lpstr>Objectives &amp; Scope</vt:lpstr>
      <vt:lpstr>Contents</vt:lpstr>
      <vt:lpstr>Experiment - Fuels</vt:lpstr>
      <vt:lpstr>Experiment – Test Vehicles</vt:lpstr>
      <vt:lpstr>Experiment - Testing</vt:lpstr>
      <vt:lpstr>Experiment - Measurements</vt:lpstr>
      <vt:lpstr>Contents</vt:lpstr>
      <vt:lpstr>Results – Key &amp; CO2</vt:lpstr>
      <vt:lpstr>Results – Volumetric Fuel &amp; Energy Consumption</vt:lpstr>
      <vt:lpstr>Results – Oxides of Nitrogen</vt:lpstr>
      <vt:lpstr>Results – Particulate Mass and Number</vt:lpstr>
      <vt:lpstr>Results – Carbon Monoxide</vt:lpstr>
      <vt:lpstr>Results – Hydrocarbons</vt:lpstr>
      <vt:lpstr>Results – Ammonia</vt:lpstr>
      <vt:lpstr>Results – Greenhouse Gases (1 of 2)</vt:lpstr>
      <vt:lpstr>Results – Greenhouse Gases (2 of 2)</vt:lpstr>
      <vt:lpstr>Contents</vt:lpstr>
      <vt:lpstr>Results – EO &amp; TP Euro 6d-TEMP – CO2</vt:lpstr>
      <vt:lpstr>Results – EO &amp; TP Euro 6d-TEMP – NOx</vt:lpstr>
      <vt:lpstr>Results – EO &amp; TP Euro 6d-TEMP – CO</vt:lpstr>
      <vt:lpstr>Results – EO &amp; TP Euro 6d-TEMP – HC</vt:lpstr>
      <vt:lpstr>Contents</vt:lpstr>
      <vt:lpstr>Conclusions</vt:lpstr>
      <vt:lpstr>Acknowledgements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Schall</dc:creator>
  <cp:lastModifiedBy>Williams, Rod G GSUK-PTX/F/FD</cp:lastModifiedBy>
  <cp:revision>71</cp:revision>
  <cp:lastPrinted>2019-12-03T15:59:30Z</cp:lastPrinted>
  <dcterms:created xsi:type="dcterms:W3CDTF">2019-12-03T15:31:30Z</dcterms:created>
  <dcterms:modified xsi:type="dcterms:W3CDTF">2020-08-13T12:41:00Z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0x0101004422810B1D920E4FB13A4FC6745F2AC0</vt:lpwstr>
  </property>
  <property fmtid="{D5CDD505-2E9C-101B-9397-08002B2CF9AE}" pid="3" name="_AdHocReviewCycleID">
    <vt:i4>-1827471199</vt:i4>
  </property>
  <property fmtid="{D5CDD505-2E9C-101B-9397-08002B2CF9AE}" pid="4" name="_NewReviewCycle">
    <vt:lpwstr/>
  </property>
  <property fmtid="{D5CDD505-2E9C-101B-9397-08002B2CF9AE}" pid="5" name="_EmailSubject">
    <vt:lpwstr>SAE presentation for review</vt:lpwstr>
  </property>
  <property fmtid="{D5CDD505-2E9C-101B-9397-08002B2CF9AE}" pid="6" name="_AuthorEmail">
    <vt:lpwstr>heather.d.hamje@exxonmobil.com</vt:lpwstr>
  </property>
  <property fmtid="{D5CDD505-2E9C-101B-9397-08002B2CF9AE}" pid="7" name="_AuthorEmailDisplayName">
    <vt:lpwstr>Hamje, Heather Dc</vt:lpwstr>
  </property>
  <property fmtid="{D5CDD505-2E9C-101B-9397-08002B2CF9AE}" pid="8" name="_dlc_DocIdItemGuid">
    <vt:lpwstr>cf69148e-7a64-40df-b143-38a6c63929db</vt:lpwstr>
  </property>
</Properties>
</file>