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5"/>
  </p:sldMasterIdLst>
  <p:notesMasterIdLst>
    <p:notesMasterId r:id="rId22"/>
  </p:notesMasterIdLst>
  <p:handoutMasterIdLst>
    <p:handoutMasterId r:id="rId23"/>
  </p:handoutMasterIdLst>
  <p:sldIdLst>
    <p:sldId id="273" r:id="rId6"/>
    <p:sldId id="282" r:id="rId7"/>
    <p:sldId id="286" r:id="rId8"/>
    <p:sldId id="290" r:id="rId9"/>
    <p:sldId id="318" r:id="rId10"/>
    <p:sldId id="293" r:id="rId11"/>
    <p:sldId id="325" r:id="rId12"/>
    <p:sldId id="289" r:id="rId13"/>
    <p:sldId id="287" r:id="rId14"/>
    <p:sldId id="326" r:id="rId15"/>
    <p:sldId id="327" r:id="rId16"/>
    <p:sldId id="328" r:id="rId17"/>
    <p:sldId id="331" r:id="rId18"/>
    <p:sldId id="329" r:id="rId19"/>
    <p:sldId id="333" r:id="rId20"/>
    <p:sldId id="275"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4" userDrawn="1">
          <p15:clr>
            <a:srgbClr val="A4A3A4"/>
          </p15:clr>
        </p15:guide>
        <p15:guide id="2" pos="2857" userDrawn="1">
          <p15:clr>
            <a:srgbClr val="A4A3A4"/>
          </p15:clr>
        </p15:guide>
        <p15:guide id="3" orient="horz" pos="2114" userDrawn="1">
          <p15:clr>
            <a:srgbClr val="A4A3A4"/>
          </p15:clr>
        </p15:guide>
        <p15:guide id="4" orient="horz" pos="14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zoumani Evangelia" initials="TE" lastIdx="4" clrIdx="0">
    <p:extLst>
      <p:ext uri="{19B8F6BF-5375-455C-9EA6-DF929625EA0E}">
        <p15:presenceInfo xmlns:p15="http://schemas.microsoft.com/office/powerpoint/2012/main" userId="S::evangelia.tzoumani@concawe.eu::b589e923-2a4e-4c1a-add9-6e3744a1fa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87"/>
    <a:srgbClr val="ED8B00"/>
    <a:srgbClr val="6399AE"/>
    <a:srgbClr val="908B00"/>
    <a:srgbClr val="007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2" autoAdjust="0"/>
    <p:restoredTop sz="96259"/>
  </p:normalViewPr>
  <p:slideViewPr>
    <p:cSldViewPr snapToGrid="0" snapToObjects="1" showGuides="1">
      <p:cViewPr varScale="1">
        <p:scale>
          <a:sx n="79" d="100"/>
          <a:sy n="79" d="100"/>
        </p:scale>
        <p:origin x="36" y="188"/>
      </p:cViewPr>
      <p:guideLst>
        <p:guide orient="horz" pos="1144"/>
        <p:guide pos="2857"/>
        <p:guide orient="horz" pos="2114"/>
        <p:guide orient="horz" pos="1427"/>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09" d="100"/>
          <a:sy n="109" d="100"/>
        </p:scale>
        <p:origin x="391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F19B9-8926-B647-9636-230817DF0B69}" type="datetimeFigureOut">
              <a:rPr lang="en-GB" smtClean="0"/>
              <a:t>09/11/2023</a:t>
            </a:fld>
            <a:endParaRPr lang="en-GB"/>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664C2-91C3-E44C-BDCD-8065F7E77AC6}" type="slidenum">
              <a:rPr lang="en-GB" smtClean="0"/>
              <a:t>‹#›</a:t>
            </a:fld>
            <a:endParaRPr lang="en-GB"/>
          </a:p>
        </p:txBody>
      </p:sp>
    </p:spTree>
    <p:extLst>
      <p:ext uri="{BB962C8B-B14F-4D97-AF65-F5344CB8AC3E}">
        <p14:creationId xmlns:p14="http://schemas.microsoft.com/office/powerpoint/2010/main" val="1261361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37BF-E1B2-EA45-B814-D420D46C63B7}" type="datetimeFigureOut">
              <a:rPr lang="fr-FR" smtClean="0"/>
              <a:t>09/11/2023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DBD2D-81D4-FC44-B845-B0477A7B65F1}" type="slidenum">
              <a:rPr lang="fr-FR" smtClean="0"/>
              <a:t>‹#›</a:t>
            </a:fld>
            <a:endParaRPr lang="fr-FR"/>
          </a:p>
        </p:txBody>
      </p:sp>
    </p:spTree>
    <p:extLst>
      <p:ext uri="{BB962C8B-B14F-4D97-AF65-F5344CB8AC3E}">
        <p14:creationId xmlns:p14="http://schemas.microsoft.com/office/powerpoint/2010/main" val="45741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80DBD2D-81D4-FC44-B845-B0477A7B65F1}" type="slidenum">
              <a:rPr lang="fr-FR" smtClean="0"/>
              <a:t>2</a:t>
            </a:fld>
            <a:endParaRPr lang="fr-FR"/>
          </a:p>
        </p:txBody>
      </p:sp>
    </p:spTree>
    <p:extLst>
      <p:ext uri="{BB962C8B-B14F-4D97-AF65-F5344CB8AC3E}">
        <p14:creationId xmlns:p14="http://schemas.microsoft.com/office/powerpoint/2010/main" val="250866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80DBD2D-81D4-FC44-B845-B0477A7B65F1}" type="slidenum">
              <a:rPr lang="fr-FR" smtClean="0"/>
              <a:t>4</a:t>
            </a:fld>
            <a:endParaRPr lang="fr-FR"/>
          </a:p>
        </p:txBody>
      </p:sp>
    </p:spTree>
    <p:extLst>
      <p:ext uri="{BB962C8B-B14F-4D97-AF65-F5344CB8AC3E}">
        <p14:creationId xmlns:p14="http://schemas.microsoft.com/office/powerpoint/2010/main" val="36413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DBD2D-81D4-FC44-B845-B0477A7B65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8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where variability comes from (crude oil source, manufacturing processes)</a:t>
            </a:r>
          </a:p>
          <a:p>
            <a:r>
              <a:rPr lang="en-GB" dirty="0"/>
              <a:t>-</a:t>
            </a:r>
            <a:r>
              <a:rPr lang="en-GB" baseline="0" dirty="0"/>
              <a:t> </a:t>
            </a:r>
            <a:r>
              <a:rPr lang="en-GB" dirty="0"/>
              <a:t>Analytical methodology,</a:t>
            </a:r>
            <a:r>
              <a:rPr lang="en-GB" baseline="0" dirty="0"/>
              <a:t> inter-lab variation will lead to variation in analytical data</a:t>
            </a:r>
            <a:endParaRPr lang="nl-NL" dirty="0"/>
          </a:p>
        </p:txBody>
      </p:sp>
      <p:sp>
        <p:nvSpPr>
          <p:cNvPr id="4" name="Slide Number Placeholder 3"/>
          <p:cNvSpPr>
            <a:spLocks noGrp="1"/>
          </p:cNvSpPr>
          <p:nvPr>
            <p:ph type="sldNum" sz="quarter" idx="10"/>
          </p:nvPr>
        </p:nvSpPr>
        <p:spPr/>
        <p:txBody>
          <a:bodyPr/>
          <a:lstStyle/>
          <a:p>
            <a:fld id="{880DBD2D-81D4-FC44-B845-B0477A7B65F1}" type="slidenum">
              <a:rPr lang="fr-FR" smtClean="0"/>
              <a:t>6</a:t>
            </a:fld>
            <a:endParaRPr lang="fr-FR"/>
          </a:p>
        </p:txBody>
      </p:sp>
    </p:spTree>
    <p:extLst>
      <p:ext uri="{BB962C8B-B14F-4D97-AF65-F5344CB8AC3E}">
        <p14:creationId xmlns:p14="http://schemas.microsoft.com/office/powerpoint/2010/main" val="42101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DBD2D-81D4-FC44-B845-B0477A7B65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19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76C26D-35B6-08E5-D916-7BC464D0F6FC}"/>
              </a:ext>
            </a:extLst>
          </p:cNvPr>
          <p:cNvPicPr>
            <a:picLocks noChangeAspect="1"/>
          </p:cNvPicPr>
          <p:nvPr userDrawn="1"/>
        </p:nvPicPr>
        <p:blipFill>
          <a:blip r:embed="rId2"/>
          <a:srcRect/>
          <a:stretch/>
        </p:blipFill>
        <p:spPr>
          <a:xfrm>
            <a:off x="358775" y="1865757"/>
            <a:ext cx="2833200" cy="1411985"/>
          </a:xfrm>
          <a:prstGeom prst="rect">
            <a:avLst/>
          </a:prstGeom>
        </p:spPr>
      </p:pic>
      <p:sp>
        <p:nvSpPr>
          <p:cNvPr id="11" name="Délai  13"/>
          <p:cNvSpPr/>
          <p:nvPr userDrawn="1"/>
        </p:nvSpPr>
        <p:spPr>
          <a:xfrm rot="10800000">
            <a:off x="3419473" y="-1200914"/>
            <a:ext cx="5724525" cy="6376417"/>
          </a:xfrm>
          <a:custGeom>
            <a:avLst/>
            <a:gdLst>
              <a:gd name="connsiteX0" fmla="*/ 0 w 4895977"/>
              <a:gd name="connsiteY0" fmla="*/ 0 h 6858000"/>
              <a:gd name="connsiteX1" fmla="*/ 2447989 w 4895977"/>
              <a:gd name="connsiteY1" fmla="*/ 0 h 6858000"/>
              <a:gd name="connsiteX2" fmla="*/ 4895978 w 4895977"/>
              <a:gd name="connsiteY2" fmla="*/ 3429000 h 6858000"/>
              <a:gd name="connsiteX3" fmla="*/ 2447989 w 4895977"/>
              <a:gd name="connsiteY3" fmla="*/ 6858000 h 6858000"/>
              <a:gd name="connsiteX4" fmla="*/ 0 w 4895977"/>
              <a:gd name="connsiteY4" fmla="*/ 6858000 h 6858000"/>
              <a:gd name="connsiteX5" fmla="*/ 0 w 4895977"/>
              <a:gd name="connsiteY5" fmla="*/ 0 h 6858000"/>
              <a:gd name="connsiteX0" fmla="*/ 0 w 5279395"/>
              <a:gd name="connsiteY0" fmla="*/ 69448 h 6927448"/>
              <a:gd name="connsiteX1" fmla="*/ 4404110 w 5279395"/>
              <a:gd name="connsiteY1" fmla="*/ 0 h 6927448"/>
              <a:gd name="connsiteX2" fmla="*/ 4895978 w 5279395"/>
              <a:gd name="connsiteY2" fmla="*/ 3498448 h 6927448"/>
              <a:gd name="connsiteX3" fmla="*/ 2447989 w 5279395"/>
              <a:gd name="connsiteY3" fmla="*/ 6927448 h 6927448"/>
              <a:gd name="connsiteX4" fmla="*/ 0 w 5279395"/>
              <a:gd name="connsiteY4" fmla="*/ 6927448 h 6927448"/>
              <a:gd name="connsiteX5" fmla="*/ 0 w 5279395"/>
              <a:gd name="connsiteY5" fmla="*/ 69448 h 6927448"/>
              <a:gd name="connsiteX0" fmla="*/ 0 w 5339214"/>
              <a:gd name="connsiteY0" fmla="*/ 69448 h 6927448"/>
              <a:gd name="connsiteX1" fmla="*/ 4404110 w 5339214"/>
              <a:gd name="connsiteY1" fmla="*/ 0 h 6927448"/>
              <a:gd name="connsiteX2" fmla="*/ 5011724 w 5339214"/>
              <a:gd name="connsiteY2" fmla="*/ 3498448 h 6927448"/>
              <a:gd name="connsiteX3" fmla="*/ 2447989 w 5339214"/>
              <a:gd name="connsiteY3" fmla="*/ 6927448 h 6927448"/>
              <a:gd name="connsiteX4" fmla="*/ 0 w 5339214"/>
              <a:gd name="connsiteY4" fmla="*/ 6927448 h 6927448"/>
              <a:gd name="connsiteX5" fmla="*/ 0 w 5339214"/>
              <a:gd name="connsiteY5" fmla="*/ 69448 h 6927448"/>
              <a:gd name="connsiteX0" fmla="*/ 0 w 5321003"/>
              <a:gd name="connsiteY0" fmla="*/ 69448 h 6927448"/>
              <a:gd name="connsiteX1" fmla="*/ 4404110 w 5321003"/>
              <a:gd name="connsiteY1" fmla="*/ 0 h 6927448"/>
              <a:gd name="connsiteX2" fmla="*/ 5011724 w 5321003"/>
              <a:gd name="connsiteY2" fmla="*/ 3498448 h 6927448"/>
              <a:gd name="connsiteX3" fmla="*/ 2447989 w 5321003"/>
              <a:gd name="connsiteY3" fmla="*/ 6927448 h 6927448"/>
              <a:gd name="connsiteX4" fmla="*/ 0 w 5321003"/>
              <a:gd name="connsiteY4" fmla="*/ 6927448 h 6927448"/>
              <a:gd name="connsiteX5" fmla="*/ 0 w 5321003"/>
              <a:gd name="connsiteY5" fmla="*/ 69448 h 6927448"/>
              <a:gd name="connsiteX0" fmla="*/ 0 w 5815654"/>
              <a:gd name="connsiteY0" fmla="*/ 23149 h 6881149"/>
              <a:gd name="connsiteX1" fmla="*/ 5144890 w 5815654"/>
              <a:gd name="connsiteY1" fmla="*/ 0 h 6881149"/>
              <a:gd name="connsiteX2" fmla="*/ 5011724 w 5815654"/>
              <a:gd name="connsiteY2" fmla="*/ 3452149 h 6881149"/>
              <a:gd name="connsiteX3" fmla="*/ 2447989 w 5815654"/>
              <a:gd name="connsiteY3" fmla="*/ 6881149 h 6881149"/>
              <a:gd name="connsiteX4" fmla="*/ 0 w 5815654"/>
              <a:gd name="connsiteY4" fmla="*/ 6881149 h 6881149"/>
              <a:gd name="connsiteX5" fmla="*/ 0 w 5815654"/>
              <a:gd name="connsiteY5" fmla="*/ 23149 h 6881149"/>
              <a:gd name="connsiteX0" fmla="*/ 0 w 5290211"/>
              <a:gd name="connsiteY0" fmla="*/ 23149 h 6881149"/>
              <a:gd name="connsiteX1" fmla="*/ 5144890 w 5290211"/>
              <a:gd name="connsiteY1" fmla="*/ 0 h 6881149"/>
              <a:gd name="connsiteX2" fmla="*/ 5011724 w 5290211"/>
              <a:gd name="connsiteY2" fmla="*/ 3452149 h 6881149"/>
              <a:gd name="connsiteX3" fmla="*/ 2447989 w 5290211"/>
              <a:gd name="connsiteY3" fmla="*/ 6881149 h 6881149"/>
              <a:gd name="connsiteX4" fmla="*/ 0 w 5290211"/>
              <a:gd name="connsiteY4" fmla="*/ 6881149 h 6881149"/>
              <a:gd name="connsiteX5" fmla="*/ 0 w 5290211"/>
              <a:gd name="connsiteY5" fmla="*/ 23149 h 6881149"/>
              <a:gd name="connsiteX0" fmla="*/ 0 w 5248530"/>
              <a:gd name="connsiteY0" fmla="*/ 23149 h 6892724"/>
              <a:gd name="connsiteX1" fmla="*/ 5144890 w 5248530"/>
              <a:gd name="connsiteY1" fmla="*/ 0 h 6892724"/>
              <a:gd name="connsiteX2" fmla="*/ 5011724 w 5248530"/>
              <a:gd name="connsiteY2" fmla="*/ 3452149 h 6892724"/>
              <a:gd name="connsiteX3" fmla="*/ 3107746 w 5248530"/>
              <a:gd name="connsiteY3" fmla="*/ 6892724 h 6892724"/>
              <a:gd name="connsiteX4" fmla="*/ 0 w 5248530"/>
              <a:gd name="connsiteY4" fmla="*/ 6881149 h 6892724"/>
              <a:gd name="connsiteX5" fmla="*/ 0 w 5248530"/>
              <a:gd name="connsiteY5" fmla="*/ 23149 h 6892724"/>
              <a:gd name="connsiteX0" fmla="*/ 0 w 5248530"/>
              <a:gd name="connsiteY0" fmla="*/ 23149 h 6892896"/>
              <a:gd name="connsiteX1" fmla="*/ 5144890 w 5248530"/>
              <a:gd name="connsiteY1" fmla="*/ 0 h 6892896"/>
              <a:gd name="connsiteX2" fmla="*/ 5011724 w 5248530"/>
              <a:gd name="connsiteY2" fmla="*/ 3452149 h 6892896"/>
              <a:gd name="connsiteX3" fmla="*/ 3107746 w 5248530"/>
              <a:gd name="connsiteY3" fmla="*/ 6892724 h 6892896"/>
              <a:gd name="connsiteX4" fmla="*/ 0 w 5248530"/>
              <a:gd name="connsiteY4" fmla="*/ 6881149 h 6892896"/>
              <a:gd name="connsiteX5" fmla="*/ 0 w 5248530"/>
              <a:gd name="connsiteY5" fmla="*/ 23149 h 6892896"/>
              <a:gd name="connsiteX0" fmla="*/ 0 w 5241070"/>
              <a:gd name="connsiteY0" fmla="*/ 23149 h 6892896"/>
              <a:gd name="connsiteX1" fmla="*/ 5144890 w 5241070"/>
              <a:gd name="connsiteY1" fmla="*/ 0 h 6892896"/>
              <a:gd name="connsiteX2" fmla="*/ 5011724 w 5241070"/>
              <a:gd name="connsiteY2" fmla="*/ 3452149 h 6892896"/>
              <a:gd name="connsiteX3" fmla="*/ 3235067 w 5241070"/>
              <a:gd name="connsiteY3" fmla="*/ 6892724 h 6892896"/>
              <a:gd name="connsiteX4" fmla="*/ 0 w 5241070"/>
              <a:gd name="connsiteY4" fmla="*/ 6881149 h 6892896"/>
              <a:gd name="connsiteX5" fmla="*/ 0 w 5241070"/>
              <a:gd name="connsiteY5" fmla="*/ 23149 h 6892896"/>
              <a:gd name="connsiteX0" fmla="*/ 0 w 5241070"/>
              <a:gd name="connsiteY0" fmla="*/ 23149 h 6892724"/>
              <a:gd name="connsiteX1" fmla="*/ 5144890 w 5241070"/>
              <a:gd name="connsiteY1" fmla="*/ 0 h 6892724"/>
              <a:gd name="connsiteX2" fmla="*/ 5011724 w 5241070"/>
              <a:gd name="connsiteY2" fmla="*/ 3452149 h 6892724"/>
              <a:gd name="connsiteX3" fmla="*/ 3235067 w 5241070"/>
              <a:gd name="connsiteY3" fmla="*/ 6892724 h 6892724"/>
              <a:gd name="connsiteX4" fmla="*/ 0 w 5241070"/>
              <a:gd name="connsiteY4" fmla="*/ 6881149 h 6892724"/>
              <a:gd name="connsiteX5" fmla="*/ 0 w 5241070"/>
              <a:gd name="connsiteY5" fmla="*/ 23149 h 6892724"/>
              <a:gd name="connsiteX0" fmla="*/ 0 w 5241070"/>
              <a:gd name="connsiteY0" fmla="*/ 23149 h 6892724"/>
              <a:gd name="connsiteX1" fmla="*/ 5144890 w 5241070"/>
              <a:gd name="connsiteY1" fmla="*/ 0 h 6892724"/>
              <a:gd name="connsiteX2" fmla="*/ 5011724 w 5241070"/>
              <a:gd name="connsiteY2" fmla="*/ 3452149 h 6892724"/>
              <a:gd name="connsiteX3" fmla="*/ 3235067 w 5241070"/>
              <a:gd name="connsiteY3" fmla="*/ 6892724 h 6892724"/>
              <a:gd name="connsiteX4" fmla="*/ 0 w 5241070"/>
              <a:gd name="connsiteY4" fmla="*/ 6881149 h 6892724"/>
              <a:gd name="connsiteX5" fmla="*/ 0 w 5241070"/>
              <a:gd name="connsiteY5" fmla="*/ 23149 h 6892724"/>
              <a:gd name="connsiteX0" fmla="*/ 0 w 5222197"/>
              <a:gd name="connsiteY0" fmla="*/ 23149 h 6892724"/>
              <a:gd name="connsiteX1" fmla="*/ 5144890 w 5222197"/>
              <a:gd name="connsiteY1" fmla="*/ 0 h 6892724"/>
              <a:gd name="connsiteX2" fmla="*/ 5011724 w 5222197"/>
              <a:gd name="connsiteY2" fmla="*/ 3452149 h 6892724"/>
              <a:gd name="connsiteX3" fmla="*/ 3235067 w 5222197"/>
              <a:gd name="connsiteY3" fmla="*/ 6892724 h 6892724"/>
              <a:gd name="connsiteX4" fmla="*/ 0 w 5222197"/>
              <a:gd name="connsiteY4" fmla="*/ 6881149 h 6892724"/>
              <a:gd name="connsiteX5" fmla="*/ 0 w 5222197"/>
              <a:gd name="connsiteY5" fmla="*/ 23149 h 6892724"/>
              <a:gd name="connsiteX0" fmla="*/ 0 w 5210332"/>
              <a:gd name="connsiteY0" fmla="*/ 23149 h 6892724"/>
              <a:gd name="connsiteX1" fmla="*/ 5144890 w 5210332"/>
              <a:gd name="connsiteY1" fmla="*/ 0 h 6892724"/>
              <a:gd name="connsiteX2" fmla="*/ 4977000 w 5210332"/>
              <a:gd name="connsiteY2" fmla="*/ 3440574 h 6892724"/>
              <a:gd name="connsiteX3" fmla="*/ 3235067 w 5210332"/>
              <a:gd name="connsiteY3" fmla="*/ 6892724 h 6892724"/>
              <a:gd name="connsiteX4" fmla="*/ 0 w 5210332"/>
              <a:gd name="connsiteY4" fmla="*/ 6881149 h 6892724"/>
              <a:gd name="connsiteX5" fmla="*/ 0 w 5210332"/>
              <a:gd name="connsiteY5" fmla="*/ 23149 h 6892724"/>
              <a:gd name="connsiteX0" fmla="*/ 0 w 5226725"/>
              <a:gd name="connsiteY0" fmla="*/ 23149 h 6892724"/>
              <a:gd name="connsiteX1" fmla="*/ 5144890 w 5226725"/>
              <a:gd name="connsiteY1" fmla="*/ 0 h 6892724"/>
              <a:gd name="connsiteX2" fmla="*/ 4977000 w 5226725"/>
              <a:gd name="connsiteY2" fmla="*/ 3440574 h 6892724"/>
              <a:gd name="connsiteX3" fmla="*/ 3235067 w 5226725"/>
              <a:gd name="connsiteY3" fmla="*/ 6892724 h 6892724"/>
              <a:gd name="connsiteX4" fmla="*/ 0 w 5226725"/>
              <a:gd name="connsiteY4" fmla="*/ 6881149 h 6892724"/>
              <a:gd name="connsiteX5" fmla="*/ 0 w 5226725"/>
              <a:gd name="connsiteY5" fmla="*/ 23149 h 6892724"/>
              <a:gd name="connsiteX0" fmla="*/ 0 w 5226725"/>
              <a:gd name="connsiteY0" fmla="*/ 23149 h 6892724"/>
              <a:gd name="connsiteX1" fmla="*/ 5144890 w 5226725"/>
              <a:gd name="connsiteY1" fmla="*/ 0 h 6892724"/>
              <a:gd name="connsiteX2" fmla="*/ 4977000 w 5226725"/>
              <a:gd name="connsiteY2" fmla="*/ 3440574 h 6892724"/>
              <a:gd name="connsiteX3" fmla="*/ 3235067 w 5226725"/>
              <a:gd name="connsiteY3" fmla="*/ 6892724 h 6892724"/>
              <a:gd name="connsiteX4" fmla="*/ 0 w 5226725"/>
              <a:gd name="connsiteY4" fmla="*/ 6881149 h 6892724"/>
              <a:gd name="connsiteX5" fmla="*/ 0 w 5226725"/>
              <a:gd name="connsiteY5" fmla="*/ 23149 h 6892724"/>
              <a:gd name="connsiteX0" fmla="*/ 0 w 5280916"/>
              <a:gd name="connsiteY0" fmla="*/ 13523 h 6883098"/>
              <a:gd name="connsiteX1" fmla="*/ 5219919 w 5280916"/>
              <a:gd name="connsiteY1" fmla="*/ 0 h 6883098"/>
              <a:gd name="connsiteX2" fmla="*/ 4977000 w 5280916"/>
              <a:gd name="connsiteY2" fmla="*/ 3430948 h 6883098"/>
              <a:gd name="connsiteX3" fmla="*/ 3235067 w 5280916"/>
              <a:gd name="connsiteY3" fmla="*/ 6883098 h 6883098"/>
              <a:gd name="connsiteX4" fmla="*/ 0 w 5280916"/>
              <a:gd name="connsiteY4" fmla="*/ 6871523 h 6883098"/>
              <a:gd name="connsiteX5" fmla="*/ 0 w 5280916"/>
              <a:gd name="connsiteY5" fmla="*/ 13523 h 6883098"/>
              <a:gd name="connsiteX0" fmla="*/ 0 w 5237169"/>
              <a:gd name="connsiteY0" fmla="*/ 13523 h 6883098"/>
              <a:gd name="connsiteX1" fmla="*/ 5219919 w 5237169"/>
              <a:gd name="connsiteY1" fmla="*/ 0 h 6883098"/>
              <a:gd name="connsiteX2" fmla="*/ 4977000 w 5237169"/>
              <a:gd name="connsiteY2" fmla="*/ 3430948 h 6883098"/>
              <a:gd name="connsiteX3" fmla="*/ 3235067 w 5237169"/>
              <a:gd name="connsiteY3" fmla="*/ 6883098 h 6883098"/>
              <a:gd name="connsiteX4" fmla="*/ 0 w 5237169"/>
              <a:gd name="connsiteY4" fmla="*/ 6871523 h 6883098"/>
              <a:gd name="connsiteX5" fmla="*/ 0 w 5237169"/>
              <a:gd name="connsiteY5" fmla="*/ 13523 h 6883098"/>
              <a:gd name="connsiteX0" fmla="*/ 0 w 5251196"/>
              <a:gd name="connsiteY0" fmla="*/ 9616 h 6879191"/>
              <a:gd name="connsiteX1" fmla="*/ 5237794 w 5251196"/>
              <a:gd name="connsiteY1" fmla="*/ 0 h 6879191"/>
              <a:gd name="connsiteX2" fmla="*/ 4977000 w 5251196"/>
              <a:gd name="connsiteY2" fmla="*/ 3427041 h 6879191"/>
              <a:gd name="connsiteX3" fmla="*/ 3235067 w 5251196"/>
              <a:gd name="connsiteY3" fmla="*/ 6879191 h 6879191"/>
              <a:gd name="connsiteX4" fmla="*/ 0 w 5251196"/>
              <a:gd name="connsiteY4" fmla="*/ 6867616 h 6879191"/>
              <a:gd name="connsiteX5" fmla="*/ 0 w 5251196"/>
              <a:gd name="connsiteY5" fmla="*/ 9616 h 6879191"/>
              <a:gd name="connsiteX0" fmla="*/ 0 w 5243292"/>
              <a:gd name="connsiteY0" fmla="*/ 9616 h 6879191"/>
              <a:gd name="connsiteX1" fmla="*/ 5237794 w 5243292"/>
              <a:gd name="connsiteY1" fmla="*/ 0 h 6879191"/>
              <a:gd name="connsiteX2" fmla="*/ 4977000 w 5243292"/>
              <a:gd name="connsiteY2" fmla="*/ 3427041 h 6879191"/>
              <a:gd name="connsiteX3" fmla="*/ 3235067 w 5243292"/>
              <a:gd name="connsiteY3" fmla="*/ 6879191 h 6879191"/>
              <a:gd name="connsiteX4" fmla="*/ 0 w 5243292"/>
              <a:gd name="connsiteY4" fmla="*/ 6867616 h 6879191"/>
              <a:gd name="connsiteX5" fmla="*/ 0 w 5243292"/>
              <a:gd name="connsiteY5" fmla="*/ 9616 h 687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292" h="6879191">
                <a:moveTo>
                  <a:pt x="0" y="9616"/>
                </a:moveTo>
                <a:lnTo>
                  <a:pt x="5237794" y="0"/>
                </a:lnTo>
                <a:cubicBezTo>
                  <a:pt x="5234941" y="757950"/>
                  <a:pt x="5310788" y="2280509"/>
                  <a:pt x="4977000" y="3427041"/>
                </a:cubicBezTo>
                <a:cubicBezTo>
                  <a:pt x="4643212" y="4573573"/>
                  <a:pt x="4401857" y="5293459"/>
                  <a:pt x="3235067" y="6879191"/>
                </a:cubicBezTo>
                <a:lnTo>
                  <a:pt x="0" y="6867616"/>
                </a:lnTo>
                <a:lnTo>
                  <a:pt x="0" y="9616"/>
                </a:lnTo>
                <a:close/>
              </a:path>
            </a:pathLst>
          </a:custGeom>
          <a:gradFill flip="none" rotWithShape="1">
            <a:gsLst>
              <a:gs pos="0">
                <a:srgbClr val="005587"/>
              </a:gs>
              <a:gs pos="67000">
                <a:srgbClr val="0076A8"/>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5" name="Titre 1"/>
          <p:cNvSpPr>
            <a:spLocks noGrp="1"/>
          </p:cNvSpPr>
          <p:nvPr>
            <p:ph type="ctrTitle" hasCustomPrompt="1"/>
          </p:nvPr>
        </p:nvSpPr>
        <p:spPr>
          <a:xfrm>
            <a:off x="4521199" y="2010940"/>
            <a:ext cx="4264026" cy="1121621"/>
          </a:xfrm>
          <a:prstGeom prst="rect">
            <a:avLst/>
          </a:prstGeom>
        </p:spPr>
        <p:txBody>
          <a:bodyPr lIns="0" tIns="0" rIns="0" bIns="0" anchor="ctr" anchorCtr="0"/>
          <a:lstStyle>
            <a:lvl1pPr algn="l">
              <a:lnSpc>
                <a:spcPct val="100000"/>
              </a:lnSpc>
              <a:defRPr sz="3200" b="1" i="0" kern="0" spc="0" baseline="0">
                <a:solidFill>
                  <a:schemeClr val="bg1"/>
                </a:solidFill>
                <a:latin typeface="NimbusSan" pitchFamily="2" charset="77"/>
                <a:ea typeface="NimbusSan" pitchFamily="2" charset="77"/>
                <a:cs typeface="NimbusSan" pitchFamily="2" charset="77"/>
              </a:defRPr>
            </a:lvl1pPr>
          </a:lstStyle>
          <a:p>
            <a:r>
              <a:rPr lang="en-GB" noProof="0" dirty="0"/>
              <a:t>Title of the presentation here</a:t>
            </a:r>
          </a:p>
        </p:txBody>
      </p:sp>
      <p:sp>
        <p:nvSpPr>
          <p:cNvPr id="16" name="Espace réservé du texte 5"/>
          <p:cNvSpPr>
            <a:spLocks noGrp="1"/>
          </p:cNvSpPr>
          <p:nvPr>
            <p:ph type="body" sz="quarter" idx="18" hasCustomPrompt="1"/>
          </p:nvPr>
        </p:nvSpPr>
        <p:spPr>
          <a:xfrm>
            <a:off x="4521200" y="3797136"/>
            <a:ext cx="4264025" cy="299375"/>
          </a:xfrm>
          <a:prstGeom prst="rect">
            <a:avLst/>
          </a:prstGeom>
        </p:spPr>
        <p:txBody>
          <a:bodyPr lIns="0" rIns="0" bIns="0"/>
          <a:lstStyle>
            <a:lvl1pPr marL="0" indent="0">
              <a:buNone/>
              <a:defRPr sz="1400" b="1">
                <a:solidFill>
                  <a:schemeClr val="bg1"/>
                </a:solidFill>
                <a:latin typeface="NimbusSan" pitchFamily="2" charset="77"/>
                <a:ea typeface="NimbusSan" pitchFamily="2" charset="77"/>
                <a:cs typeface="NimbusSan" pitchFamily="2" charset="77"/>
              </a:defRPr>
            </a:lvl1pPr>
            <a:lvl2pPr marL="359977" indent="0">
              <a:buNone/>
              <a:defRPr/>
            </a:lvl2pPr>
            <a:lvl3pPr marL="719953" indent="0">
              <a:buNone/>
              <a:defRPr/>
            </a:lvl3pPr>
            <a:lvl4pPr marL="1079930" indent="0">
              <a:buNone/>
              <a:defRPr/>
            </a:lvl4pPr>
            <a:lvl5pPr marL="1439906" indent="0">
              <a:buNone/>
              <a:defRPr/>
            </a:lvl5pPr>
          </a:lstStyle>
          <a:p>
            <a:pPr lvl="0"/>
            <a:r>
              <a:rPr lang="en-GB" noProof="0" dirty="0"/>
              <a:t>Event – Date - Location</a:t>
            </a:r>
          </a:p>
        </p:txBody>
      </p:sp>
      <p:sp>
        <p:nvSpPr>
          <p:cNvPr id="17" name="Espace réservé du texte 7"/>
          <p:cNvSpPr>
            <a:spLocks noGrp="1"/>
          </p:cNvSpPr>
          <p:nvPr>
            <p:ph type="body" sz="quarter" idx="20" hasCustomPrompt="1"/>
          </p:nvPr>
        </p:nvSpPr>
        <p:spPr>
          <a:xfrm>
            <a:off x="4521198" y="4186320"/>
            <a:ext cx="4264026" cy="269855"/>
          </a:xfrm>
          <a:prstGeom prst="rect">
            <a:avLst/>
          </a:prstGeom>
        </p:spPr>
        <p:txBody>
          <a:bodyPr lIns="0" rIns="0" bIns="0"/>
          <a:lstStyle>
            <a:lvl1pPr marL="0" indent="0" algn="l">
              <a:buNone/>
              <a:defRPr sz="1400" i="1" baseline="0">
                <a:solidFill>
                  <a:schemeClr val="bg1"/>
                </a:solidFill>
                <a:latin typeface="NimbusSan" pitchFamily="2" charset="77"/>
                <a:ea typeface="NimbusSan" pitchFamily="2" charset="77"/>
                <a:cs typeface="NimbusSan" pitchFamily="2" charset="77"/>
              </a:defRPr>
            </a:lvl1pPr>
            <a:lvl2pPr marL="4763" indent="0">
              <a:buNone/>
              <a:tabLst/>
              <a:defRPr sz="1050">
                <a:solidFill>
                  <a:schemeClr val="bg1"/>
                </a:solidFill>
                <a:latin typeface="Arial" charset="0"/>
                <a:ea typeface="Arial" charset="0"/>
                <a:cs typeface="Arial" charset="0"/>
              </a:defRPr>
            </a:lvl2pPr>
            <a:lvl3pPr marL="719953" indent="0">
              <a:buNone/>
              <a:defRPr/>
            </a:lvl3pPr>
            <a:lvl4pPr marL="1079930" indent="0">
              <a:buNone/>
              <a:defRPr/>
            </a:lvl4pPr>
            <a:lvl5pPr marL="1439906" indent="0">
              <a:buNone/>
              <a:defRPr/>
            </a:lvl5pPr>
          </a:lstStyle>
          <a:p>
            <a:pPr lvl="0"/>
            <a:r>
              <a:rPr lang="en-GB" noProof="0" dirty="0"/>
              <a:t>Author’s name</a:t>
            </a:r>
          </a:p>
        </p:txBody>
      </p:sp>
      <p:sp>
        <p:nvSpPr>
          <p:cNvPr id="7" name="ZoneTexte 6"/>
          <p:cNvSpPr txBox="1"/>
          <p:nvPr userDrawn="1"/>
        </p:nvSpPr>
        <p:spPr>
          <a:xfrm>
            <a:off x="5538152" y="4732335"/>
            <a:ext cx="3223276" cy="138499"/>
          </a:xfrm>
          <a:prstGeom prst="rect">
            <a:avLst/>
          </a:prstGeom>
          <a:noFill/>
        </p:spPr>
        <p:txBody>
          <a:bodyPr wrap="square" lIns="0" tIns="0" rIns="0" bIns="0" rtlCol="0">
            <a:spAutoFit/>
          </a:bodyPr>
          <a:lstStyle/>
          <a:p>
            <a:pPr marL="0" marR="0" indent="0" algn="r" defTabSz="342900" rtl="0" eaLnBrk="1" fontAlgn="auto" latinLnBrk="0" hangingPunct="1">
              <a:lnSpc>
                <a:spcPct val="100000"/>
              </a:lnSpc>
              <a:spcBef>
                <a:spcPts val="0"/>
              </a:spcBef>
              <a:spcAft>
                <a:spcPts val="0"/>
              </a:spcAft>
              <a:buClrTx/>
              <a:buSzTx/>
              <a:buFontTx/>
              <a:buNone/>
              <a:tabLst/>
            </a:pPr>
            <a:r>
              <a:rPr lang="en-GB" sz="900" noProof="0" dirty="0">
                <a:solidFill>
                  <a:schemeClr val="bg1"/>
                </a:solidFill>
                <a:effectLst/>
                <a:latin typeface="NimbusSan" pitchFamily="2" charset="77"/>
                <a:ea typeface="Helvetica" charset="0"/>
                <a:cs typeface="Helvetica" charset="0"/>
              </a:rPr>
              <a:t>Reproduction permitted with due ©</a:t>
            </a:r>
            <a:r>
              <a:rPr lang="en-GB" sz="900" baseline="0" noProof="0" dirty="0">
                <a:solidFill>
                  <a:schemeClr val="bg1"/>
                </a:solidFill>
                <a:effectLst/>
                <a:latin typeface="NimbusSan" pitchFamily="2" charset="77"/>
                <a:ea typeface="+mn-ea"/>
                <a:cs typeface="+mn-cs"/>
              </a:rPr>
              <a:t> </a:t>
            </a:r>
            <a:r>
              <a:rPr lang="en-GB" sz="900" noProof="0" dirty="0" err="1">
                <a:solidFill>
                  <a:schemeClr val="bg1"/>
                </a:solidFill>
                <a:effectLst/>
                <a:latin typeface="NimbusSan" pitchFamily="2" charset="77"/>
                <a:ea typeface="Helvetica" charset="0"/>
                <a:cs typeface="Helvetica" charset="0"/>
              </a:rPr>
              <a:t>Concawe</a:t>
            </a:r>
            <a:r>
              <a:rPr lang="en-GB" sz="900" noProof="0" dirty="0">
                <a:solidFill>
                  <a:schemeClr val="bg1"/>
                </a:solidFill>
                <a:effectLst/>
                <a:latin typeface="NimbusSan" pitchFamily="2" charset="77"/>
                <a:ea typeface="Helvetica" charset="0"/>
                <a:cs typeface="Helvetica" charset="0"/>
              </a:rPr>
              <a:t> acknowledgement </a:t>
            </a:r>
          </a:p>
        </p:txBody>
      </p:sp>
    </p:spTree>
    <p:extLst>
      <p:ext uri="{BB962C8B-B14F-4D97-AF65-F5344CB8AC3E}">
        <p14:creationId xmlns:p14="http://schemas.microsoft.com/office/powerpoint/2010/main" val="1338114369"/>
      </p:ext>
    </p:extLst>
  </p:cSld>
  <p:clrMapOvr>
    <a:masterClrMapping/>
  </p:clrMapOvr>
  <p:extLst>
    <p:ext uri="{DCECCB84-F9BA-43D5-87BE-67443E8EF086}">
      <p15:sldGuideLst xmlns:p15="http://schemas.microsoft.com/office/powerpoint/2012/main">
        <p15:guide id="1" orient="horz" pos="2981" userDrawn="1">
          <p15:clr>
            <a:srgbClr val="FBAE40"/>
          </p15:clr>
        </p15:guide>
        <p15:guide id="2" pos="226" userDrawn="1">
          <p15:clr>
            <a:srgbClr val="FBAE40"/>
          </p15:clr>
        </p15:guide>
        <p15:guide id="3" pos="5534" userDrawn="1">
          <p15:clr>
            <a:srgbClr val="FBAE40"/>
          </p15:clr>
        </p15:guide>
        <p15:guide id="4" pos="2154" userDrawn="1">
          <p15:clr>
            <a:srgbClr val="FBAE40"/>
          </p15:clr>
        </p15:guide>
        <p15:guide id="5" pos="2857" userDrawn="1">
          <p15:clr>
            <a:srgbClr val="FBAE40"/>
          </p15:clr>
        </p15:guide>
        <p15:guide id="6" orient="horz" pos="12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0" name="Espace réservé du contenu 16"/>
          <p:cNvSpPr>
            <a:spLocks noGrp="1"/>
          </p:cNvSpPr>
          <p:nvPr>
            <p:ph sz="quarter" idx="12" hasCustomPrompt="1"/>
          </p:nvPr>
        </p:nvSpPr>
        <p:spPr>
          <a:xfrm>
            <a:off x="406701" y="178834"/>
            <a:ext cx="8029574" cy="516110"/>
          </a:xfrm>
          <a:prstGeom prst="rect">
            <a:avLst/>
          </a:prstGeom>
        </p:spPr>
        <p:txBody>
          <a:bodyPr vert="horz" lIns="0" tIns="0"/>
          <a:lstStyle>
            <a:lvl1pPr>
              <a:spcBef>
                <a:spcPts val="0"/>
              </a:spcBef>
              <a:buNone/>
              <a:defRPr sz="3200" b="1" baseline="0">
                <a:solidFill>
                  <a:srgbClr val="ED8B00"/>
                </a:solidFill>
                <a:latin typeface="NimbusSan" pitchFamily="2" charset="77"/>
                <a:ea typeface="NimbusSan" pitchFamily="2" charset="77"/>
                <a:cs typeface="NimbusSan" pitchFamily="2" charset="77"/>
              </a:defRPr>
            </a:lvl1pPr>
          </a:lstStyle>
          <a:p>
            <a:r>
              <a:rPr lang="en-GB" noProof="0" dirty="0"/>
              <a:t>Agenda</a:t>
            </a:r>
          </a:p>
        </p:txBody>
      </p:sp>
      <p:sp>
        <p:nvSpPr>
          <p:cNvPr id="18" name="Espace réservé du texte 17"/>
          <p:cNvSpPr>
            <a:spLocks noGrp="1"/>
          </p:cNvSpPr>
          <p:nvPr>
            <p:ph type="body" sz="quarter" idx="13" hasCustomPrompt="1"/>
          </p:nvPr>
        </p:nvSpPr>
        <p:spPr>
          <a:xfrm>
            <a:off x="770115" y="916643"/>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01</a:t>
            </a:r>
          </a:p>
        </p:txBody>
      </p:sp>
      <p:sp>
        <p:nvSpPr>
          <p:cNvPr id="26" name="Espace réservé du texte 17"/>
          <p:cNvSpPr>
            <a:spLocks noGrp="1"/>
          </p:cNvSpPr>
          <p:nvPr>
            <p:ph type="body" sz="quarter" idx="20" hasCustomPrompt="1"/>
          </p:nvPr>
        </p:nvSpPr>
        <p:spPr>
          <a:xfrm>
            <a:off x="770115" y="1415584"/>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02</a:t>
            </a:r>
          </a:p>
        </p:txBody>
      </p:sp>
      <p:sp>
        <p:nvSpPr>
          <p:cNvPr id="27" name="Espace réservé du texte 17"/>
          <p:cNvSpPr>
            <a:spLocks noGrp="1"/>
          </p:cNvSpPr>
          <p:nvPr>
            <p:ph type="body" sz="quarter" idx="21" hasCustomPrompt="1"/>
          </p:nvPr>
        </p:nvSpPr>
        <p:spPr>
          <a:xfrm>
            <a:off x="770115" y="1917266"/>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03</a:t>
            </a:r>
          </a:p>
        </p:txBody>
      </p:sp>
      <p:sp>
        <p:nvSpPr>
          <p:cNvPr id="28" name="Espace réservé du texte 17"/>
          <p:cNvSpPr>
            <a:spLocks noGrp="1"/>
          </p:cNvSpPr>
          <p:nvPr>
            <p:ph type="body" sz="quarter" idx="22" hasCustomPrompt="1"/>
          </p:nvPr>
        </p:nvSpPr>
        <p:spPr>
          <a:xfrm>
            <a:off x="770115" y="2418194"/>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04</a:t>
            </a:r>
          </a:p>
        </p:txBody>
      </p:sp>
      <p:sp>
        <p:nvSpPr>
          <p:cNvPr id="29" name="Espace réservé du texte 17"/>
          <p:cNvSpPr>
            <a:spLocks noGrp="1"/>
          </p:cNvSpPr>
          <p:nvPr>
            <p:ph type="body" sz="quarter" idx="23" hasCustomPrompt="1"/>
          </p:nvPr>
        </p:nvSpPr>
        <p:spPr>
          <a:xfrm>
            <a:off x="770115" y="2908697"/>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05</a:t>
            </a:r>
          </a:p>
        </p:txBody>
      </p:sp>
      <p:sp>
        <p:nvSpPr>
          <p:cNvPr id="30" name="Espace réservé du texte 17"/>
          <p:cNvSpPr>
            <a:spLocks noGrp="1"/>
          </p:cNvSpPr>
          <p:nvPr>
            <p:ph type="body" sz="quarter" idx="24" hasCustomPrompt="1"/>
          </p:nvPr>
        </p:nvSpPr>
        <p:spPr>
          <a:xfrm>
            <a:off x="770115" y="3412811"/>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06</a:t>
            </a:r>
          </a:p>
        </p:txBody>
      </p:sp>
      <p:sp>
        <p:nvSpPr>
          <p:cNvPr id="35" name="Espace réservé du texte 34"/>
          <p:cNvSpPr>
            <a:spLocks noGrp="1"/>
          </p:cNvSpPr>
          <p:nvPr>
            <p:ph type="body" sz="quarter" idx="26" hasCustomPrompt="1"/>
          </p:nvPr>
        </p:nvSpPr>
        <p:spPr>
          <a:xfrm>
            <a:off x="1337561" y="920341"/>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23" name="Espace réservé du texte 17"/>
          <p:cNvSpPr>
            <a:spLocks noGrp="1"/>
          </p:cNvSpPr>
          <p:nvPr>
            <p:ph type="body" sz="quarter" idx="32" hasCustomPrompt="1"/>
          </p:nvPr>
        </p:nvSpPr>
        <p:spPr>
          <a:xfrm>
            <a:off x="770115" y="3918993"/>
            <a:ext cx="324000" cy="324000"/>
          </a:xfrm>
          <a:prstGeom prst="ellipse">
            <a:avLst/>
          </a:prstGeom>
          <a:solidFill>
            <a:srgbClr val="005587"/>
          </a:solidFill>
        </p:spPr>
        <p:txBody>
          <a:bodyPr lIns="0" tIns="0" rIns="0" bIns="0" anchor="ctr" anchorCtr="1"/>
          <a:lstStyle>
            <a:lvl1pPr marL="0" indent="0">
              <a:buNone/>
              <a:defRPr sz="1350" b="1">
                <a:solidFill>
                  <a:schemeClr val="bg1"/>
                </a:solidFill>
                <a:latin typeface="NimbusSan" pitchFamily="2" charset="77"/>
                <a:ea typeface="NimbusSan" pitchFamily="2" charset="77"/>
                <a:cs typeface="NimbusSan" pitchFamily="2" charset="77"/>
              </a:defRPr>
            </a:lvl1pPr>
            <a:lvl2pPr marL="342900" indent="0">
              <a:buNone/>
              <a:defRPr sz="1800">
                <a:latin typeface="Helvetica" charset="0"/>
                <a:ea typeface="Helvetica" charset="0"/>
                <a:cs typeface="Helvetica" charset="0"/>
              </a:defRPr>
            </a:lvl2pPr>
            <a:lvl3pPr marL="685800" indent="0">
              <a:buNone/>
              <a:defRPr sz="1800">
                <a:latin typeface="Helvetica" charset="0"/>
                <a:ea typeface="Helvetica" charset="0"/>
                <a:cs typeface="Helvetica" charset="0"/>
              </a:defRPr>
            </a:lvl3pPr>
            <a:lvl4pPr marL="1028700" indent="0">
              <a:buNone/>
              <a:defRPr sz="1800">
                <a:latin typeface="Helvetica" charset="0"/>
                <a:ea typeface="Helvetica" charset="0"/>
                <a:cs typeface="Helvetica" charset="0"/>
              </a:defRPr>
            </a:lvl4pPr>
            <a:lvl5pPr marL="1371600" indent="0">
              <a:buNone/>
              <a:defRPr sz="1800">
                <a:latin typeface="Helvetica" charset="0"/>
                <a:ea typeface="Helvetica" charset="0"/>
                <a:cs typeface="Helvetica" charset="0"/>
              </a:defRPr>
            </a:lvl5pPr>
          </a:lstStyle>
          <a:p>
            <a:pPr lvl="0"/>
            <a:r>
              <a:rPr lang="en-GB" noProof="0" dirty="0"/>
              <a:t>07</a:t>
            </a:r>
          </a:p>
        </p:txBody>
      </p:sp>
      <p:pic>
        <p:nvPicPr>
          <p:cNvPr id="22" name="Imag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0492" y="4640940"/>
            <a:ext cx="864839" cy="449034"/>
          </a:xfrm>
          <a:prstGeom prst="rect">
            <a:avLst/>
          </a:prstGeom>
        </p:spPr>
      </p:pic>
      <p:sp>
        <p:nvSpPr>
          <p:cNvPr id="31" name="ZoneTexte 30"/>
          <p:cNvSpPr txBox="1"/>
          <p:nvPr userDrawn="1"/>
        </p:nvSpPr>
        <p:spPr>
          <a:xfrm>
            <a:off x="390293" y="4791755"/>
            <a:ext cx="801980" cy="184666"/>
          </a:xfrm>
          <a:prstGeom prst="rect">
            <a:avLst/>
          </a:prstGeom>
          <a:noFill/>
        </p:spPr>
        <p:txBody>
          <a:bodyPr wrap="square" lIns="0" tIns="0" rtlCol="0" anchor="ctr" anchorCtr="0">
            <a:spAutoFit/>
          </a:bodyPr>
          <a:lstStyle/>
          <a:p>
            <a:pPr marL="0" marR="0" indent="0" algn="l" defTabSz="342900" rtl="0" eaLnBrk="1" fontAlgn="auto" latinLnBrk="0" hangingPunct="1">
              <a:lnSpc>
                <a:spcPct val="100000"/>
              </a:lnSpc>
              <a:spcBef>
                <a:spcPts val="0"/>
              </a:spcBef>
              <a:spcAft>
                <a:spcPts val="0"/>
              </a:spcAft>
              <a:buClrTx/>
              <a:buSzTx/>
              <a:buFontTx/>
              <a:buNone/>
              <a:tabLst/>
            </a:pPr>
            <a:r>
              <a:rPr lang="en-GB" sz="900" noProof="0" dirty="0">
                <a:solidFill>
                  <a:schemeClr val="tx1"/>
                </a:solidFill>
                <a:latin typeface="NimbusSan" pitchFamily="2" charset="77"/>
                <a:ea typeface="Helvetica" charset="0"/>
                <a:cs typeface="Helvetica" charset="0"/>
              </a:rPr>
              <a:t>©</a:t>
            </a:r>
            <a:r>
              <a:rPr lang="en-GB" sz="900" baseline="0" noProof="0" dirty="0">
                <a:solidFill>
                  <a:schemeClr val="tx1"/>
                </a:solidFill>
                <a:latin typeface="NimbusSan" pitchFamily="2" charset="77"/>
                <a:ea typeface="+mn-ea"/>
                <a:cs typeface="+mn-cs"/>
              </a:rPr>
              <a:t> </a:t>
            </a:r>
            <a:r>
              <a:rPr lang="en-GB" sz="900" noProof="0" dirty="0" err="1">
                <a:solidFill>
                  <a:schemeClr val="tx1"/>
                </a:solidFill>
                <a:latin typeface="NimbusSan" pitchFamily="2" charset="77"/>
                <a:ea typeface="Helvetica" charset="0"/>
                <a:cs typeface="Helvetica" charset="0"/>
              </a:rPr>
              <a:t>Concawe</a:t>
            </a:r>
            <a:r>
              <a:rPr lang="en-GB" sz="900" noProof="0" dirty="0">
                <a:solidFill>
                  <a:schemeClr val="tx1"/>
                </a:solidFill>
                <a:latin typeface="NimbusSan" pitchFamily="2" charset="77"/>
                <a:ea typeface="Helvetica" charset="0"/>
                <a:cs typeface="Helvetica" charset="0"/>
              </a:rPr>
              <a:t> </a:t>
            </a:r>
          </a:p>
        </p:txBody>
      </p:sp>
      <p:sp>
        <p:nvSpPr>
          <p:cNvPr id="32" name="ZoneTexte 31"/>
          <p:cNvSpPr txBox="1"/>
          <p:nvPr userDrawn="1"/>
        </p:nvSpPr>
        <p:spPr>
          <a:xfrm>
            <a:off x="4407579" y="4789766"/>
            <a:ext cx="360360" cy="138499"/>
          </a:xfrm>
          <a:prstGeom prst="rect">
            <a:avLst/>
          </a:prstGeom>
          <a:noFill/>
        </p:spPr>
        <p:txBody>
          <a:bodyPr wrap="square" lIns="0" tIns="0" rIns="0" bIns="0" rtlCol="0" anchor="ctr" anchorCtr="1">
            <a:spAutoFit/>
          </a:bodyPr>
          <a:lstStyle/>
          <a:p>
            <a:fld id="{A1959381-7ACB-E44A-A510-1EF76C24116F}" type="slidenum">
              <a:rPr lang="en-GB" sz="900" b="1" smtClean="0">
                <a:solidFill>
                  <a:srgbClr val="ED8B00"/>
                </a:solidFill>
                <a:latin typeface="NimbusSan" pitchFamily="2" charset="77"/>
                <a:ea typeface="Helvetica" charset="0"/>
                <a:cs typeface="Helvetica" charset="0"/>
              </a:rPr>
              <a:t>‹#›</a:t>
            </a:fld>
            <a:endParaRPr lang="en-GB" sz="900" b="1" dirty="0">
              <a:solidFill>
                <a:srgbClr val="ED8B00"/>
              </a:solidFill>
              <a:latin typeface="NimbusSan" pitchFamily="2" charset="77"/>
              <a:ea typeface="Helvetica" charset="0"/>
              <a:cs typeface="Helvetica" charset="0"/>
            </a:endParaRPr>
          </a:p>
        </p:txBody>
      </p:sp>
      <p:sp>
        <p:nvSpPr>
          <p:cNvPr id="33" name="Espace réservé du texte 4"/>
          <p:cNvSpPr>
            <a:spLocks noGrp="1"/>
          </p:cNvSpPr>
          <p:nvPr>
            <p:ph type="body" sz="quarter" idx="16" hasCustomPrompt="1"/>
          </p:nvPr>
        </p:nvSpPr>
        <p:spPr>
          <a:xfrm>
            <a:off x="395609" y="4425803"/>
            <a:ext cx="8394933" cy="183328"/>
          </a:xfrm>
          <a:prstGeom prst="rect">
            <a:avLst/>
          </a:prstGeom>
        </p:spPr>
        <p:txBody>
          <a:bodyPr lIns="0" tIns="0" rIns="0" bIns="0"/>
          <a:lstStyle>
            <a:lvl1pPr marL="0" indent="0">
              <a:lnSpc>
                <a:spcPct val="150000"/>
              </a:lnSpc>
              <a:buNone/>
              <a:defRPr sz="900" i="1" baseline="0">
                <a:solidFill>
                  <a:schemeClr val="tx1"/>
                </a:solidFill>
                <a:latin typeface="NimbusSan" pitchFamily="2" charset="77"/>
                <a:ea typeface="NimbusSan" pitchFamily="2" charset="77"/>
                <a:cs typeface="NimbusSan" pitchFamily="2" charset="77"/>
              </a:defRPr>
            </a:lvl1pPr>
            <a:lvl2pPr marL="342900" indent="0">
              <a:buNone/>
              <a:defRPr sz="900">
                <a:solidFill>
                  <a:srgbClr val="005587"/>
                </a:solidFill>
                <a:latin typeface="Helvetica" charset="0"/>
                <a:ea typeface="Helvetica" charset="0"/>
                <a:cs typeface="Helvetica" charset="0"/>
              </a:defRPr>
            </a:lvl2pPr>
            <a:lvl3pPr marL="685800" indent="0">
              <a:buNone/>
              <a:defRPr sz="900">
                <a:solidFill>
                  <a:srgbClr val="005587"/>
                </a:solidFill>
                <a:latin typeface="Helvetica" charset="0"/>
                <a:ea typeface="Helvetica" charset="0"/>
                <a:cs typeface="Helvetica" charset="0"/>
              </a:defRPr>
            </a:lvl3pPr>
            <a:lvl4pPr marL="1028700" indent="0">
              <a:buNone/>
              <a:defRPr sz="900">
                <a:solidFill>
                  <a:srgbClr val="005587"/>
                </a:solidFill>
                <a:latin typeface="Helvetica" charset="0"/>
                <a:ea typeface="Helvetica" charset="0"/>
                <a:cs typeface="Helvetica" charset="0"/>
              </a:defRPr>
            </a:lvl4pPr>
            <a:lvl5pPr marL="1371600" indent="0">
              <a:buNone/>
              <a:defRPr sz="900">
                <a:solidFill>
                  <a:srgbClr val="005587"/>
                </a:solidFill>
                <a:latin typeface="Helvetica" charset="0"/>
                <a:ea typeface="Helvetica" charset="0"/>
                <a:cs typeface="Helvetica" charset="0"/>
              </a:defRPr>
            </a:lvl5pPr>
          </a:lstStyle>
          <a:p>
            <a:pPr lvl="0"/>
            <a:r>
              <a:rPr lang="en-GB" dirty="0"/>
              <a:t>Reference box for additional comments</a:t>
            </a:r>
          </a:p>
        </p:txBody>
      </p:sp>
      <p:sp>
        <p:nvSpPr>
          <p:cNvPr id="21" name="Espace réservé du texte 34"/>
          <p:cNvSpPr>
            <a:spLocks noGrp="1"/>
          </p:cNvSpPr>
          <p:nvPr>
            <p:ph type="body" sz="quarter" idx="34" hasCustomPrompt="1"/>
          </p:nvPr>
        </p:nvSpPr>
        <p:spPr>
          <a:xfrm>
            <a:off x="1337561" y="1419282"/>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25" name="Espace réservé du texte 34"/>
          <p:cNvSpPr>
            <a:spLocks noGrp="1"/>
          </p:cNvSpPr>
          <p:nvPr>
            <p:ph type="body" sz="quarter" idx="35" hasCustomPrompt="1"/>
          </p:nvPr>
        </p:nvSpPr>
        <p:spPr>
          <a:xfrm>
            <a:off x="1337561" y="1920964"/>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34" name="Espace réservé du texte 34"/>
          <p:cNvSpPr>
            <a:spLocks noGrp="1"/>
          </p:cNvSpPr>
          <p:nvPr>
            <p:ph type="body" sz="quarter" idx="36" hasCustomPrompt="1"/>
          </p:nvPr>
        </p:nvSpPr>
        <p:spPr>
          <a:xfrm>
            <a:off x="1337561" y="2421892"/>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36" name="Espace réservé du texte 34"/>
          <p:cNvSpPr>
            <a:spLocks noGrp="1"/>
          </p:cNvSpPr>
          <p:nvPr>
            <p:ph type="body" sz="quarter" idx="37" hasCustomPrompt="1"/>
          </p:nvPr>
        </p:nvSpPr>
        <p:spPr>
          <a:xfrm>
            <a:off x="1337561" y="2912395"/>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42" name="Espace réservé du texte 34"/>
          <p:cNvSpPr>
            <a:spLocks noGrp="1"/>
          </p:cNvSpPr>
          <p:nvPr>
            <p:ph type="body" sz="quarter" idx="38" hasCustomPrompt="1"/>
          </p:nvPr>
        </p:nvSpPr>
        <p:spPr>
          <a:xfrm>
            <a:off x="1337561" y="3416509"/>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
        <p:nvSpPr>
          <p:cNvPr id="43" name="Espace réservé du texte 34"/>
          <p:cNvSpPr>
            <a:spLocks noGrp="1"/>
          </p:cNvSpPr>
          <p:nvPr>
            <p:ph type="body" sz="quarter" idx="39" hasCustomPrompt="1"/>
          </p:nvPr>
        </p:nvSpPr>
        <p:spPr>
          <a:xfrm>
            <a:off x="1337561" y="3922691"/>
            <a:ext cx="7072781" cy="316605"/>
          </a:xfrm>
          <a:prstGeom prst="rect">
            <a:avLst/>
          </a:prstGeom>
        </p:spPr>
        <p:txBody>
          <a:bodyPr lIns="0" tIns="0" rIns="0" bIns="0" anchor="ctr" anchorCtr="0"/>
          <a:lstStyle>
            <a:lvl1pPr marL="0" indent="0">
              <a:buNone/>
              <a:defRPr sz="1400" b="1" baseline="0">
                <a:solidFill>
                  <a:srgbClr val="005587"/>
                </a:solidFill>
                <a:latin typeface="NimbusSan" pitchFamily="2" charset="77"/>
                <a:ea typeface="NimbusSan" pitchFamily="2" charset="77"/>
                <a:cs typeface="NimbusSan" pitchFamily="2" charset="77"/>
              </a:defRPr>
            </a:lvl1pPr>
          </a:lstStyle>
          <a:p>
            <a:pPr lvl="0"/>
            <a:r>
              <a:rPr lang="en-GB" noProof="0" dirty="0"/>
              <a:t>Write the item here</a:t>
            </a:r>
          </a:p>
        </p:txBody>
      </p:sp>
    </p:spTree>
    <p:extLst>
      <p:ext uri="{BB962C8B-B14F-4D97-AF65-F5344CB8AC3E}">
        <p14:creationId xmlns:p14="http://schemas.microsoft.com/office/powerpoint/2010/main" val="1980084251"/>
      </p:ext>
    </p:extLst>
  </p:cSld>
  <p:clrMapOvr>
    <a:masterClrMapping/>
  </p:clrMapOvr>
  <p:extLst>
    <p:ext uri="{DCECCB84-F9BA-43D5-87BE-67443E8EF086}">
      <p15:sldGuideLst xmlns:p15="http://schemas.microsoft.com/office/powerpoint/2012/main">
        <p15:guide id="1" orient="horz" pos="3066" userDrawn="1">
          <p15:clr>
            <a:srgbClr val="FBAE40"/>
          </p15:clr>
        </p15:guide>
        <p15:guide id="2" pos="249" userDrawn="1">
          <p15:clr>
            <a:srgbClr val="FBAE40"/>
          </p15:clr>
        </p15:guide>
        <p15:guide id="3" pos="476" userDrawn="1">
          <p15:clr>
            <a:srgbClr val="FBAE40"/>
          </p15:clr>
        </p15:guide>
        <p15:guide id="4" pos="5534" userDrawn="1">
          <p15:clr>
            <a:srgbClr val="FBAE40"/>
          </p15:clr>
        </p15:guide>
        <p15:guide id="5" pos="5307" userDrawn="1">
          <p15:clr>
            <a:srgbClr val="FBAE40"/>
          </p15:clr>
        </p15:guide>
        <p15:guide id="6" orient="horz" pos="2845" userDrawn="1">
          <p15:clr>
            <a:srgbClr val="FBAE40"/>
          </p15:clr>
        </p15:guide>
        <p15:guide id="7" orient="horz" pos="1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TER">
    <p:spTree>
      <p:nvGrpSpPr>
        <p:cNvPr id="1" name=""/>
        <p:cNvGrpSpPr/>
        <p:nvPr/>
      </p:nvGrpSpPr>
      <p:grpSpPr>
        <a:xfrm>
          <a:off x="0" y="0"/>
          <a:ext cx="0" cy="0"/>
          <a:chOff x="0" y="0"/>
          <a:chExt cx="0" cy="0"/>
        </a:xfrm>
      </p:grpSpPr>
      <p:sp>
        <p:nvSpPr>
          <p:cNvPr id="7" name="Titre 15"/>
          <p:cNvSpPr>
            <a:spLocks noGrp="1"/>
          </p:cNvSpPr>
          <p:nvPr>
            <p:ph type="title" hasCustomPrompt="1"/>
          </p:nvPr>
        </p:nvSpPr>
        <p:spPr>
          <a:xfrm>
            <a:off x="2911928" y="1983087"/>
            <a:ext cx="5524699" cy="1247480"/>
          </a:xfrm>
          <a:prstGeom prst="rect">
            <a:avLst/>
          </a:prstGeom>
        </p:spPr>
        <p:txBody>
          <a:bodyPr vert="horz" lIns="0" tIns="0" anchor="ctr" anchorCtr="0"/>
          <a:lstStyle>
            <a:lvl1pPr algn="l">
              <a:defRPr sz="3200" b="1" i="0" baseline="0">
                <a:solidFill>
                  <a:srgbClr val="005587"/>
                </a:solidFill>
                <a:latin typeface="NimbusSan" pitchFamily="2" charset="77"/>
                <a:ea typeface="NimbusSan" pitchFamily="2" charset="77"/>
                <a:cs typeface="NimbusSan" pitchFamily="2" charset="77"/>
              </a:defRPr>
            </a:lvl1pPr>
          </a:lstStyle>
          <a:p>
            <a:r>
              <a:rPr lang="en-GB" noProof="0" dirty="0"/>
              <a:t>Write the title of</a:t>
            </a:r>
            <a:br>
              <a:rPr lang="en-GB" noProof="0" dirty="0"/>
            </a:br>
            <a:r>
              <a:rPr lang="en-GB" noProof="0" dirty="0"/>
              <a:t>the chapter here</a:t>
            </a:r>
          </a:p>
        </p:txBody>
      </p:sp>
      <p:sp>
        <p:nvSpPr>
          <p:cNvPr id="8" name="Espace réservé du contenu 11"/>
          <p:cNvSpPr>
            <a:spLocks noGrp="1"/>
          </p:cNvSpPr>
          <p:nvPr>
            <p:ph sz="quarter" idx="14" hasCustomPrompt="1"/>
          </p:nvPr>
        </p:nvSpPr>
        <p:spPr>
          <a:xfrm>
            <a:off x="2900164" y="3295003"/>
            <a:ext cx="5524700" cy="261610"/>
          </a:xfrm>
          <a:prstGeom prst="rect">
            <a:avLst/>
          </a:prstGeom>
        </p:spPr>
        <p:txBody>
          <a:bodyPr vert="horz" wrap="square" lIns="0" tIns="0" numCol="1" spcCol="720000">
            <a:spAutoFit/>
          </a:bodyPr>
          <a:lstStyle>
            <a:lvl1pPr marL="0" indent="0">
              <a:spcBef>
                <a:spcPts val="0"/>
              </a:spcBef>
              <a:buClrTx/>
              <a:buFontTx/>
              <a:buNone/>
              <a:defRPr sz="1400" baseline="0">
                <a:solidFill>
                  <a:srgbClr val="ED8B00"/>
                </a:solidFill>
                <a:latin typeface="NimbusSan" pitchFamily="2" charset="77"/>
                <a:ea typeface="NimbusSan" pitchFamily="2" charset="77"/>
                <a:cs typeface="NimbusSan" pitchFamily="2" charset="77"/>
              </a:defRPr>
            </a:lvl1pPr>
            <a:lvl2pPr>
              <a:buFont typeface="Arial"/>
              <a:buChar char="•"/>
              <a:defRPr sz="1103">
                <a:solidFill>
                  <a:schemeClr val="accent2"/>
                </a:solidFill>
              </a:defRPr>
            </a:lvl2pPr>
            <a:lvl3pPr>
              <a:buFont typeface="Courier New"/>
              <a:buChar char="o"/>
              <a:defRPr sz="1024" i="1">
                <a:solidFill>
                  <a:schemeClr val="accent2"/>
                </a:solidFill>
              </a:defRPr>
            </a:lvl3pPr>
          </a:lstStyle>
          <a:p>
            <a:pPr lvl="0"/>
            <a:r>
              <a:rPr lang="en-GB" noProof="0" dirty="0"/>
              <a:t>Short description of the document</a:t>
            </a:r>
          </a:p>
        </p:txBody>
      </p:sp>
      <p:sp>
        <p:nvSpPr>
          <p:cNvPr id="15" name="Espace réservé du texte 14"/>
          <p:cNvSpPr>
            <a:spLocks noGrp="1" noChangeAspect="1"/>
          </p:cNvSpPr>
          <p:nvPr>
            <p:ph type="body" sz="quarter" idx="15" hasCustomPrompt="1"/>
          </p:nvPr>
        </p:nvSpPr>
        <p:spPr>
          <a:xfrm>
            <a:off x="1167742" y="1985827"/>
            <a:ext cx="1241999" cy="1242000"/>
          </a:xfrm>
          <a:prstGeom prst="ellipse">
            <a:avLst/>
          </a:prstGeom>
          <a:solidFill>
            <a:srgbClr val="005587"/>
          </a:solidFill>
        </p:spPr>
        <p:txBody>
          <a:bodyPr anchor="ctr" anchorCtr="1"/>
          <a:lstStyle>
            <a:lvl1pPr marL="0" indent="0">
              <a:buNone/>
              <a:defRPr sz="4500" b="1">
                <a:solidFill>
                  <a:schemeClr val="bg1"/>
                </a:solidFill>
                <a:latin typeface="NimbusSan" pitchFamily="2" charset="77"/>
                <a:ea typeface="NimbusSan" pitchFamily="2" charset="77"/>
                <a:cs typeface="NimbusSan" pitchFamily="2" charset="77"/>
              </a:defRPr>
            </a:lvl1pPr>
          </a:lstStyle>
          <a:p>
            <a:pPr lvl="0"/>
            <a:r>
              <a:rPr lang="en-GB" sz="4500" noProof="0" dirty="0">
                <a:latin typeface="Helvetica" charset="0"/>
                <a:ea typeface="Helvetica" charset="0"/>
                <a:cs typeface="Helvetica" charset="0"/>
              </a:rPr>
              <a:t>01</a:t>
            </a:r>
            <a:endParaRPr lang="en-GB" noProof="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0492" y="4640940"/>
            <a:ext cx="864839" cy="449034"/>
          </a:xfrm>
          <a:prstGeom prst="rect">
            <a:avLst/>
          </a:prstGeom>
        </p:spPr>
      </p:pic>
      <p:sp>
        <p:nvSpPr>
          <p:cNvPr id="14" name="ZoneTexte 13"/>
          <p:cNvSpPr txBox="1"/>
          <p:nvPr userDrawn="1"/>
        </p:nvSpPr>
        <p:spPr>
          <a:xfrm>
            <a:off x="390293" y="4791755"/>
            <a:ext cx="801980" cy="184666"/>
          </a:xfrm>
          <a:prstGeom prst="rect">
            <a:avLst/>
          </a:prstGeom>
          <a:noFill/>
        </p:spPr>
        <p:txBody>
          <a:bodyPr wrap="square" lIns="0" tIns="0" rtlCol="0" anchor="ctr" anchorCtr="0">
            <a:spAutoFit/>
          </a:bodyPr>
          <a:lstStyle/>
          <a:p>
            <a:pPr marL="0" marR="0" indent="0" algn="l" defTabSz="342900" rtl="0" eaLnBrk="1" fontAlgn="auto" latinLnBrk="0" hangingPunct="1">
              <a:lnSpc>
                <a:spcPct val="100000"/>
              </a:lnSpc>
              <a:spcBef>
                <a:spcPts val="0"/>
              </a:spcBef>
              <a:spcAft>
                <a:spcPts val="0"/>
              </a:spcAft>
              <a:buClrTx/>
              <a:buSzTx/>
              <a:buFontTx/>
              <a:buNone/>
              <a:tabLst/>
            </a:pPr>
            <a:r>
              <a:rPr lang="en-GB" sz="900" noProof="0" dirty="0">
                <a:solidFill>
                  <a:schemeClr val="tx1"/>
                </a:solidFill>
                <a:latin typeface="NimbusSan" pitchFamily="2" charset="77"/>
                <a:ea typeface="Helvetica" charset="0"/>
                <a:cs typeface="Helvetica" charset="0"/>
              </a:rPr>
              <a:t>©</a:t>
            </a:r>
            <a:r>
              <a:rPr lang="en-GB" sz="900" baseline="0" noProof="0" dirty="0">
                <a:solidFill>
                  <a:schemeClr val="tx1"/>
                </a:solidFill>
                <a:latin typeface="NimbusSan" pitchFamily="2" charset="77"/>
                <a:ea typeface="+mn-ea"/>
                <a:cs typeface="+mn-cs"/>
              </a:rPr>
              <a:t> </a:t>
            </a:r>
            <a:r>
              <a:rPr lang="en-GB" sz="900" noProof="0" dirty="0" err="1">
                <a:solidFill>
                  <a:schemeClr val="tx1"/>
                </a:solidFill>
                <a:latin typeface="NimbusSan" pitchFamily="2" charset="77"/>
                <a:ea typeface="Helvetica" charset="0"/>
                <a:cs typeface="Helvetica" charset="0"/>
              </a:rPr>
              <a:t>Concawe</a:t>
            </a:r>
            <a:r>
              <a:rPr lang="en-GB" sz="900" noProof="0" dirty="0">
                <a:solidFill>
                  <a:schemeClr val="tx1"/>
                </a:solidFill>
                <a:latin typeface="NimbusSan" pitchFamily="2" charset="77"/>
                <a:ea typeface="Helvetica" charset="0"/>
                <a:cs typeface="Helvetica" charset="0"/>
              </a:rPr>
              <a:t> </a:t>
            </a:r>
          </a:p>
        </p:txBody>
      </p:sp>
      <p:sp>
        <p:nvSpPr>
          <p:cNvPr id="16" name="ZoneTexte 15"/>
          <p:cNvSpPr txBox="1"/>
          <p:nvPr userDrawn="1"/>
        </p:nvSpPr>
        <p:spPr>
          <a:xfrm>
            <a:off x="4407579" y="4789766"/>
            <a:ext cx="360360" cy="138499"/>
          </a:xfrm>
          <a:prstGeom prst="rect">
            <a:avLst/>
          </a:prstGeom>
          <a:noFill/>
        </p:spPr>
        <p:txBody>
          <a:bodyPr wrap="square" lIns="0" tIns="0" rIns="0" bIns="0" rtlCol="0" anchor="ctr" anchorCtr="1">
            <a:spAutoFit/>
          </a:bodyPr>
          <a:lstStyle/>
          <a:p>
            <a:fld id="{A1959381-7ACB-E44A-A510-1EF76C24116F}" type="slidenum">
              <a:rPr lang="en-GB" sz="900" b="1" smtClean="0">
                <a:solidFill>
                  <a:srgbClr val="ED8B00"/>
                </a:solidFill>
                <a:latin typeface="NimbusSan" pitchFamily="2" charset="77"/>
                <a:ea typeface="Helvetica" charset="0"/>
                <a:cs typeface="Helvetica" charset="0"/>
              </a:rPr>
              <a:t>‹#›</a:t>
            </a:fld>
            <a:endParaRPr lang="en-GB" sz="900" b="1" dirty="0">
              <a:solidFill>
                <a:srgbClr val="ED8B00"/>
              </a:solidFill>
              <a:latin typeface="NimbusSan" pitchFamily="2" charset="77"/>
              <a:ea typeface="Helvetica" charset="0"/>
              <a:cs typeface="Helvetica" charset="0"/>
            </a:endParaRPr>
          </a:p>
        </p:txBody>
      </p:sp>
      <p:sp>
        <p:nvSpPr>
          <p:cNvPr id="17" name="Espace réservé du texte 4"/>
          <p:cNvSpPr>
            <a:spLocks noGrp="1"/>
          </p:cNvSpPr>
          <p:nvPr>
            <p:ph type="body" sz="quarter" idx="16" hasCustomPrompt="1"/>
          </p:nvPr>
        </p:nvSpPr>
        <p:spPr>
          <a:xfrm>
            <a:off x="395609" y="4425803"/>
            <a:ext cx="8394933" cy="183328"/>
          </a:xfrm>
          <a:prstGeom prst="rect">
            <a:avLst/>
          </a:prstGeom>
        </p:spPr>
        <p:txBody>
          <a:bodyPr lIns="0" tIns="0" rIns="0" bIns="0"/>
          <a:lstStyle>
            <a:lvl1pPr marL="0" indent="0">
              <a:lnSpc>
                <a:spcPct val="150000"/>
              </a:lnSpc>
              <a:buNone/>
              <a:defRPr sz="900" i="1" baseline="0">
                <a:solidFill>
                  <a:schemeClr val="tx1"/>
                </a:solidFill>
                <a:latin typeface="NimbusSan" pitchFamily="2" charset="77"/>
                <a:ea typeface="NimbusSan" pitchFamily="2" charset="77"/>
                <a:cs typeface="NimbusSan" pitchFamily="2" charset="77"/>
              </a:defRPr>
            </a:lvl1pPr>
            <a:lvl2pPr marL="342900" indent="0">
              <a:buNone/>
              <a:defRPr sz="900">
                <a:solidFill>
                  <a:srgbClr val="005587"/>
                </a:solidFill>
                <a:latin typeface="Helvetica" charset="0"/>
                <a:ea typeface="Helvetica" charset="0"/>
                <a:cs typeface="Helvetica" charset="0"/>
              </a:defRPr>
            </a:lvl2pPr>
            <a:lvl3pPr marL="685800" indent="0">
              <a:buNone/>
              <a:defRPr sz="900">
                <a:solidFill>
                  <a:srgbClr val="005587"/>
                </a:solidFill>
                <a:latin typeface="Helvetica" charset="0"/>
                <a:ea typeface="Helvetica" charset="0"/>
                <a:cs typeface="Helvetica" charset="0"/>
              </a:defRPr>
            </a:lvl3pPr>
            <a:lvl4pPr marL="1028700" indent="0">
              <a:buNone/>
              <a:defRPr sz="900">
                <a:solidFill>
                  <a:srgbClr val="005587"/>
                </a:solidFill>
                <a:latin typeface="Helvetica" charset="0"/>
                <a:ea typeface="Helvetica" charset="0"/>
                <a:cs typeface="Helvetica" charset="0"/>
              </a:defRPr>
            </a:lvl4pPr>
            <a:lvl5pPr marL="1371600" indent="0">
              <a:buNone/>
              <a:defRPr sz="900">
                <a:solidFill>
                  <a:srgbClr val="005587"/>
                </a:solidFill>
                <a:latin typeface="Helvetica" charset="0"/>
                <a:ea typeface="Helvetica" charset="0"/>
                <a:cs typeface="Helvetica" charset="0"/>
              </a:defRPr>
            </a:lvl5pPr>
          </a:lstStyle>
          <a:p>
            <a:pPr lvl="0"/>
            <a:r>
              <a:rPr lang="en-GB" dirty="0"/>
              <a:t>Reference box for additional comments</a:t>
            </a:r>
          </a:p>
        </p:txBody>
      </p:sp>
    </p:spTree>
    <p:extLst>
      <p:ext uri="{BB962C8B-B14F-4D97-AF65-F5344CB8AC3E}">
        <p14:creationId xmlns:p14="http://schemas.microsoft.com/office/powerpoint/2010/main" val="1869412645"/>
      </p:ext>
    </p:extLst>
  </p:cSld>
  <p:clrMapOvr>
    <a:masterClrMapping/>
  </p:clrMapOvr>
  <p:extLst>
    <p:ext uri="{DCECCB84-F9BA-43D5-87BE-67443E8EF086}">
      <p15:sldGuideLst xmlns:p15="http://schemas.microsoft.com/office/powerpoint/2012/main">
        <p15:guide id="1" orient="horz" pos="2079" userDrawn="1">
          <p15:clr>
            <a:srgbClr val="FBAE40"/>
          </p15:clr>
        </p15:guide>
        <p15:guide id="2" pos="249" userDrawn="1">
          <p15:clr>
            <a:srgbClr val="FBAE40"/>
          </p15:clr>
        </p15:guide>
        <p15:guide id="3" pos="2880" userDrawn="1">
          <p15:clr>
            <a:srgbClr val="FBAE40"/>
          </p15:clr>
        </p15:guide>
        <p15:guide id="4" pos="5534" userDrawn="1">
          <p15:clr>
            <a:srgbClr val="FBAE40"/>
          </p15:clr>
        </p15:guide>
        <p15:guide id="5" pos="5307" userDrawn="1">
          <p15:clr>
            <a:srgbClr val="FBAE40"/>
          </p15:clr>
        </p15:guide>
        <p15:guide id="6" orient="horz" pos="18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_PAGE_1">
    <p:spTree>
      <p:nvGrpSpPr>
        <p:cNvPr id="1" name=""/>
        <p:cNvGrpSpPr/>
        <p:nvPr/>
      </p:nvGrpSpPr>
      <p:grpSpPr>
        <a:xfrm>
          <a:off x="0" y="0"/>
          <a:ext cx="0" cy="0"/>
          <a:chOff x="0" y="0"/>
          <a:chExt cx="0" cy="0"/>
        </a:xfrm>
      </p:grpSpPr>
      <p:sp>
        <p:nvSpPr>
          <p:cNvPr id="13" name="Espace réservé du contenu 11"/>
          <p:cNvSpPr>
            <a:spLocks noGrp="1"/>
          </p:cNvSpPr>
          <p:nvPr>
            <p:ph sz="quarter" idx="13" hasCustomPrompt="1"/>
          </p:nvPr>
        </p:nvSpPr>
        <p:spPr>
          <a:xfrm>
            <a:off x="395289" y="1164336"/>
            <a:ext cx="8389936" cy="3197716"/>
          </a:xfrm>
          <a:prstGeom prst="rect">
            <a:avLst/>
          </a:prstGeom>
        </p:spPr>
        <p:txBody>
          <a:bodyPr vert="horz" lIns="0" tIns="0" rIns="0" bIns="0"/>
          <a:lstStyle>
            <a:lvl1pPr marL="0" indent="0" algn="just">
              <a:lnSpc>
                <a:spcPct val="100000"/>
              </a:lnSpc>
              <a:buClr>
                <a:srgbClr val="005587"/>
              </a:buClr>
              <a:buSzPct val="100000"/>
              <a:buFont typeface="Arial" charset="0"/>
              <a:buNone/>
              <a:defRPr sz="1200" b="0" baseline="0">
                <a:solidFill>
                  <a:srgbClr val="005587"/>
                </a:solidFill>
                <a:latin typeface="NimbusSan" pitchFamily="2" charset="77"/>
                <a:ea typeface="NimbusSan" pitchFamily="2" charset="77"/>
                <a:cs typeface="NimbusSan" pitchFamily="2" charset="77"/>
              </a:defRPr>
            </a:lvl1pPr>
            <a:lvl2pPr marL="471488" indent="-128588" algn="just">
              <a:lnSpc>
                <a:spcPct val="100000"/>
              </a:lnSpc>
              <a:spcBef>
                <a:spcPts val="900"/>
              </a:spcBef>
              <a:buClr>
                <a:srgbClr val="005587"/>
              </a:buClr>
              <a:buFont typeface="Arial" charset="0"/>
              <a:buChar char="•"/>
              <a:defRPr sz="1400" b="1" i="0" baseline="0">
                <a:solidFill>
                  <a:srgbClr val="005587"/>
                </a:solidFill>
                <a:latin typeface="NimbusSan" pitchFamily="2" charset="77"/>
                <a:ea typeface="NimbusSan" pitchFamily="2" charset="77"/>
                <a:cs typeface="NimbusSan" pitchFamily="2" charset="77"/>
              </a:defRPr>
            </a:lvl2pPr>
            <a:lvl3pPr marL="814388" indent="-128588" algn="just">
              <a:lnSpc>
                <a:spcPct val="100000"/>
              </a:lnSpc>
              <a:spcBef>
                <a:spcPts val="900"/>
              </a:spcBef>
              <a:buClr>
                <a:srgbClr val="005587"/>
              </a:buClr>
              <a:buFont typeface="Arial" charset="0"/>
              <a:buChar char="•"/>
              <a:defRPr sz="1200" b="0" i="1" baseline="0">
                <a:solidFill>
                  <a:srgbClr val="005587"/>
                </a:solidFill>
                <a:latin typeface="NimbusSan" pitchFamily="2" charset="77"/>
                <a:ea typeface="NimbusSan" pitchFamily="2" charset="77"/>
                <a:cs typeface="NimbusSan" pitchFamily="2" charset="77"/>
              </a:defRPr>
            </a:lvl3pPr>
            <a:lvl4pPr algn="just">
              <a:lnSpc>
                <a:spcPct val="100000"/>
              </a:lnSpc>
              <a:spcBef>
                <a:spcPts val="900"/>
              </a:spcBef>
              <a:buClr>
                <a:srgbClr val="005587"/>
              </a:buClr>
              <a:defRPr sz="1100" b="1" baseline="0">
                <a:solidFill>
                  <a:srgbClr val="005587"/>
                </a:solidFill>
                <a:latin typeface="NimbusSan" pitchFamily="2" charset="77"/>
                <a:ea typeface="NimbusSan" pitchFamily="2" charset="77"/>
                <a:cs typeface="NimbusSan" pitchFamily="2" charset="77"/>
              </a:defRPr>
            </a:lvl4pPr>
          </a:lstStyle>
          <a:p>
            <a:pPr lvl="0"/>
            <a:r>
              <a:rPr lang="en-GB" noProof="0" dirty="0"/>
              <a:t>Put the text here</a:t>
            </a:r>
          </a:p>
          <a:p>
            <a:pPr lvl="1"/>
            <a:r>
              <a:rPr lang="en-GB" noProof="0" dirty="0"/>
              <a:t>Bullet point </a:t>
            </a:r>
          </a:p>
          <a:p>
            <a:pPr lvl="2"/>
            <a:r>
              <a:rPr lang="en-GB" noProof="0" dirty="0"/>
              <a:t>Sub bullet point</a:t>
            </a:r>
          </a:p>
          <a:p>
            <a:pPr lvl="3"/>
            <a:r>
              <a:rPr lang="en-GB" noProof="0" dirty="0"/>
              <a:t>Sub sub bullet point</a:t>
            </a:r>
          </a:p>
          <a:p>
            <a:pPr lvl="0"/>
            <a:endParaRPr lang="en-GB" noProof="0" dirty="0"/>
          </a:p>
          <a:p>
            <a:pPr lvl="1"/>
            <a:endParaRPr lang="en-GB" noProof="0" dirty="0"/>
          </a:p>
          <a:p>
            <a:pPr lvl="0"/>
            <a:endParaRPr lang="en-GB" noProof="0" dirty="0"/>
          </a:p>
          <a:p>
            <a:pPr lvl="0"/>
            <a:endParaRPr lang="en-GB" noProof="0" dirty="0"/>
          </a:p>
          <a:p>
            <a:pPr lvl="0"/>
            <a:endParaRPr lang="en-GB" noProof="0" dirty="0"/>
          </a:p>
          <a:p>
            <a:pPr lvl="0"/>
            <a:endParaRPr lang="en-GB" noProof="0" dirty="0"/>
          </a:p>
          <a:p>
            <a:pPr lvl="0"/>
            <a:endParaRPr lang="en-GB" noProof="0" dirty="0"/>
          </a:p>
        </p:txBody>
      </p:sp>
      <p:sp>
        <p:nvSpPr>
          <p:cNvPr id="14" name="Espace réservé du contenu 16"/>
          <p:cNvSpPr>
            <a:spLocks noGrp="1"/>
          </p:cNvSpPr>
          <p:nvPr>
            <p:ph sz="quarter" idx="12" hasCustomPrompt="1"/>
          </p:nvPr>
        </p:nvSpPr>
        <p:spPr>
          <a:xfrm>
            <a:off x="395289" y="178332"/>
            <a:ext cx="8389935" cy="535909"/>
          </a:xfrm>
          <a:prstGeom prst="rect">
            <a:avLst/>
          </a:prstGeom>
        </p:spPr>
        <p:txBody>
          <a:bodyPr vert="horz" lIns="0" tIns="0"/>
          <a:lstStyle>
            <a:lvl1pPr>
              <a:spcBef>
                <a:spcPts val="0"/>
              </a:spcBef>
              <a:buNone/>
              <a:defRPr sz="3200" b="1" baseline="0">
                <a:solidFill>
                  <a:srgbClr val="ED8B00"/>
                </a:solidFill>
                <a:latin typeface="NimbusSan" pitchFamily="2" charset="77"/>
                <a:ea typeface="NimbusSan" pitchFamily="2" charset="77"/>
                <a:cs typeface="NimbusSan" pitchFamily="2" charset="77"/>
              </a:defRPr>
            </a:lvl1pPr>
          </a:lstStyle>
          <a:p>
            <a:r>
              <a:rPr lang="en-GB" noProof="0" dirty="0"/>
              <a:t>Title of the page</a:t>
            </a:r>
          </a:p>
        </p:txBody>
      </p:sp>
      <p:sp>
        <p:nvSpPr>
          <p:cNvPr id="15" name="Espace réservé du contenu 16"/>
          <p:cNvSpPr>
            <a:spLocks noGrp="1"/>
          </p:cNvSpPr>
          <p:nvPr>
            <p:ph sz="quarter" idx="14" hasCustomPrompt="1"/>
          </p:nvPr>
        </p:nvSpPr>
        <p:spPr>
          <a:xfrm>
            <a:off x="395289" y="738626"/>
            <a:ext cx="8389935" cy="355274"/>
          </a:xfrm>
          <a:prstGeom prst="rect">
            <a:avLst/>
          </a:prstGeom>
        </p:spPr>
        <p:txBody>
          <a:bodyPr vert="horz" lIns="0" tIns="0">
            <a:normAutofit/>
          </a:bodyPr>
          <a:lstStyle>
            <a:lvl1pPr>
              <a:spcBef>
                <a:spcPts val="0"/>
              </a:spcBef>
              <a:buNone/>
              <a:defRPr sz="2000" b="1" baseline="0">
                <a:solidFill>
                  <a:srgbClr val="005587"/>
                </a:solidFill>
                <a:latin typeface="NimbusSan" pitchFamily="2" charset="77"/>
                <a:ea typeface="NimbusSan" pitchFamily="2" charset="77"/>
                <a:cs typeface="NimbusSan" pitchFamily="2" charset="77"/>
              </a:defRPr>
            </a:lvl1pPr>
          </a:lstStyle>
          <a:p>
            <a:r>
              <a:rPr lang="en-GB" noProof="0" dirty="0"/>
              <a:t>Subtitle of the page</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0492" y="4640940"/>
            <a:ext cx="864839" cy="449034"/>
          </a:xfrm>
          <a:prstGeom prst="rect">
            <a:avLst/>
          </a:prstGeom>
        </p:spPr>
      </p:pic>
      <p:sp>
        <p:nvSpPr>
          <p:cNvPr id="17" name="ZoneTexte 16"/>
          <p:cNvSpPr txBox="1"/>
          <p:nvPr userDrawn="1"/>
        </p:nvSpPr>
        <p:spPr>
          <a:xfrm>
            <a:off x="390293" y="4791755"/>
            <a:ext cx="801980" cy="184666"/>
          </a:xfrm>
          <a:prstGeom prst="rect">
            <a:avLst/>
          </a:prstGeom>
          <a:noFill/>
        </p:spPr>
        <p:txBody>
          <a:bodyPr wrap="square" lIns="0" tIns="0" rtlCol="0" anchor="ctr" anchorCtr="0">
            <a:spAutoFit/>
          </a:bodyPr>
          <a:lstStyle/>
          <a:p>
            <a:pPr marL="0" marR="0" indent="0" algn="l" defTabSz="342900" rtl="0" eaLnBrk="1" fontAlgn="auto" latinLnBrk="0" hangingPunct="1">
              <a:lnSpc>
                <a:spcPct val="100000"/>
              </a:lnSpc>
              <a:spcBef>
                <a:spcPts val="0"/>
              </a:spcBef>
              <a:spcAft>
                <a:spcPts val="0"/>
              </a:spcAft>
              <a:buClrTx/>
              <a:buSzTx/>
              <a:buFontTx/>
              <a:buNone/>
              <a:tabLst/>
            </a:pPr>
            <a:r>
              <a:rPr lang="en-GB" sz="900" noProof="0" dirty="0">
                <a:solidFill>
                  <a:schemeClr val="tx1"/>
                </a:solidFill>
                <a:latin typeface="NimbusSan" pitchFamily="2" charset="77"/>
                <a:ea typeface="Helvetica" charset="0"/>
                <a:cs typeface="Helvetica" charset="0"/>
              </a:rPr>
              <a:t>©</a:t>
            </a:r>
            <a:r>
              <a:rPr lang="en-GB" sz="900" baseline="0" noProof="0" dirty="0">
                <a:solidFill>
                  <a:schemeClr val="tx1"/>
                </a:solidFill>
                <a:latin typeface="NimbusSan" pitchFamily="2" charset="77"/>
                <a:ea typeface="+mn-ea"/>
                <a:cs typeface="+mn-cs"/>
              </a:rPr>
              <a:t> </a:t>
            </a:r>
            <a:r>
              <a:rPr lang="en-GB" sz="900" noProof="0" dirty="0" err="1">
                <a:solidFill>
                  <a:schemeClr val="tx1"/>
                </a:solidFill>
                <a:latin typeface="NimbusSan" pitchFamily="2" charset="77"/>
                <a:ea typeface="Helvetica" charset="0"/>
                <a:cs typeface="Helvetica" charset="0"/>
              </a:rPr>
              <a:t>Concawe</a:t>
            </a:r>
            <a:r>
              <a:rPr lang="en-GB" sz="900" noProof="0" dirty="0">
                <a:solidFill>
                  <a:schemeClr val="tx1"/>
                </a:solidFill>
                <a:latin typeface="NimbusSan" pitchFamily="2" charset="77"/>
                <a:ea typeface="Helvetica" charset="0"/>
                <a:cs typeface="Helvetica" charset="0"/>
              </a:rPr>
              <a:t> </a:t>
            </a:r>
          </a:p>
        </p:txBody>
      </p:sp>
      <p:sp>
        <p:nvSpPr>
          <p:cNvPr id="18" name="ZoneTexte 17"/>
          <p:cNvSpPr txBox="1"/>
          <p:nvPr userDrawn="1"/>
        </p:nvSpPr>
        <p:spPr>
          <a:xfrm>
            <a:off x="4407579" y="4789766"/>
            <a:ext cx="360360" cy="138499"/>
          </a:xfrm>
          <a:prstGeom prst="rect">
            <a:avLst/>
          </a:prstGeom>
          <a:noFill/>
        </p:spPr>
        <p:txBody>
          <a:bodyPr wrap="square" lIns="0" tIns="0" rIns="0" bIns="0" rtlCol="0" anchor="ctr" anchorCtr="1">
            <a:spAutoFit/>
          </a:bodyPr>
          <a:lstStyle/>
          <a:p>
            <a:fld id="{A1959381-7ACB-E44A-A510-1EF76C24116F}" type="slidenum">
              <a:rPr lang="en-GB" sz="900" b="1" smtClean="0">
                <a:solidFill>
                  <a:srgbClr val="ED8B00"/>
                </a:solidFill>
                <a:latin typeface="NimbusSan" pitchFamily="2" charset="77"/>
                <a:ea typeface="Helvetica" charset="0"/>
                <a:cs typeface="Helvetica" charset="0"/>
              </a:rPr>
              <a:t>‹#›</a:t>
            </a:fld>
            <a:endParaRPr lang="en-GB" sz="900" b="1" dirty="0">
              <a:solidFill>
                <a:srgbClr val="ED8B00"/>
              </a:solidFill>
              <a:latin typeface="NimbusSan" pitchFamily="2" charset="77"/>
              <a:ea typeface="Helvetica" charset="0"/>
              <a:cs typeface="Helvetica" charset="0"/>
            </a:endParaRPr>
          </a:p>
        </p:txBody>
      </p:sp>
      <p:sp>
        <p:nvSpPr>
          <p:cNvPr id="19" name="Espace réservé du texte 4"/>
          <p:cNvSpPr>
            <a:spLocks noGrp="1"/>
          </p:cNvSpPr>
          <p:nvPr>
            <p:ph type="body" sz="quarter" idx="15" hasCustomPrompt="1"/>
          </p:nvPr>
        </p:nvSpPr>
        <p:spPr>
          <a:xfrm>
            <a:off x="395609" y="4425803"/>
            <a:ext cx="8394933" cy="183328"/>
          </a:xfrm>
          <a:prstGeom prst="rect">
            <a:avLst/>
          </a:prstGeom>
        </p:spPr>
        <p:txBody>
          <a:bodyPr lIns="0" tIns="0" rIns="0" bIns="0"/>
          <a:lstStyle>
            <a:lvl1pPr marL="0" indent="0">
              <a:lnSpc>
                <a:spcPct val="150000"/>
              </a:lnSpc>
              <a:buNone/>
              <a:defRPr sz="900" i="1" baseline="0">
                <a:solidFill>
                  <a:schemeClr val="tx1"/>
                </a:solidFill>
                <a:latin typeface="NimbusSan" pitchFamily="2" charset="77"/>
                <a:ea typeface="NimbusSan" pitchFamily="2" charset="77"/>
                <a:cs typeface="NimbusSan" pitchFamily="2" charset="77"/>
              </a:defRPr>
            </a:lvl1pPr>
            <a:lvl2pPr marL="342900" indent="0">
              <a:buNone/>
              <a:defRPr sz="900">
                <a:solidFill>
                  <a:srgbClr val="005587"/>
                </a:solidFill>
                <a:latin typeface="Helvetica" charset="0"/>
                <a:ea typeface="Helvetica" charset="0"/>
                <a:cs typeface="Helvetica" charset="0"/>
              </a:defRPr>
            </a:lvl2pPr>
            <a:lvl3pPr marL="685800" indent="0">
              <a:buNone/>
              <a:defRPr sz="900">
                <a:solidFill>
                  <a:srgbClr val="005587"/>
                </a:solidFill>
                <a:latin typeface="Helvetica" charset="0"/>
                <a:ea typeface="Helvetica" charset="0"/>
                <a:cs typeface="Helvetica" charset="0"/>
              </a:defRPr>
            </a:lvl3pPr>
            <a:lvl4pPr marL="1028700" indent="0">
              <a:buNone/>
              <a:defRPr sz="900">
                <a:solidFill>
                  <a:srgbClr val="005587"/>
                </a:solidFill>
                <a:latin typeface="Helvetica" charset="0"/>
                <a:ea typeface="Helvetica" charset="0"/>
                <a:cs typeface="Helvetica" charset="0"/>
              </a:defRPr>
            </a:lvl4pPr>
            <a:lvl5pPr marL="1371600" indent="0">
              <a:buNone/>
              <a:defRPr sz="900">
                <a:solidFill>
                  <a:srgbClr val="005587"/>
                </a:solidFill>
                <a:latin typeface="Helvetica" charset="0"/>
                <a:ea typeface="Helvetica" charset="0"/>
                <a:cs typeface="Helvetica" charset="0"/>
              </a:defRPr>
            </a:lvl5pPr>
          </a:lstStyle>
          <a:p>
            <a:pPr lvl="0"/>
            <a:r>
              <a:rPr lang="en-GB" dirty="0"/>
              <a:t>Reference box for additional comments</a:t>
            </a:r>
          </a:p>
        </p:txBody>
      </p:sp>
    </p:spTree>
    <p:extLst>
      <p:ext uri="{BB962C8B-B14F-4D97-AF65-F5344CB8AC3E}">
        <p14:creationId xmlns:p14="http://schemas.microsoft.com/office/powerpoint/2010/main" val="1532568905"/>
      </p:ext>
    </p:extLst>
  </p:cSld>
  <p:clrMapOvr>
    <a:masterClrMapping/>
  </p:clrMapOvr>
  <p:extLst>
    <p:ext uri="{DCECCB84-F9BA-43D5-87BE-67443E8EF086}">
      <p15:sldGuideLst xmlns:p15="http://schemas.microsoft.com/office/powerpoint/2012/main">
        <p15:guide id="1" orient="horz" pos="2998" userDrawn="1">
          <p15:clr>
            <a:srgbClr val="FBAE40"/>
          </p15:clr>
        </p15:guide>
        <p15:guide id="2" pos="249" userDrawn="1">
          <p15:clr>
            <a:srgbClr val="FBAE40"/>
          </p15:clr>
        </p15:guide>
        <p15:guide id="3" pos="476" userDrawn="1">
          <p15:clr>
            <a:srgbClr val="FBAE40"/>
          </p15:clr>
        </p15:guide>
        <p15:guide id="4" orient="horz" pos="174" userDrawn="1">
          <p15:clr>
            <a:srgbClr val="FBAE40"/>
          </p15:clr>
        </p15:guide>
        <p15:guide id="5" orient="horz" pos="260" userDrawn="1">
          <p15:clr>
            <a:srgbClr val="FBAE40"/>
          </p15:clr>
        </p15:guide>
        <p15:guide id="6" pos="5534" userDrawn="1">
          <p15:clr>
            <a:srgbClr val="FBAE40"/>
          </p15:clr>
        </p15:guide>
        <p15:guide id="7" pos="4740" userDrawn="1">
          <p15:clr>
            <a:srgbClr val="FBAE40"/>
          </p15:clr>
        </p15:guide>
        <p15:guide id="8" pos="5080" userDrawn="1">
          <p15:clr>
            <a:srgbClr val="FBAE40"/>
          </p15:clr>
        </p15:guide>
        <p15:guide id="9" pos="48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_COVER_1">
    <p:bg>
      <p:bgPr>
        <a:gradFill flip="none" rotWithShape="1">
          <a:gsLst>
            <a:gs pos="0">
              <a:srgbClr val="005587"/>
            </a:gs>
            <a:gs pos="41000">
              <a:srgbClr val="0076A8"/>
            </a:gs>
          </a:gsLst>
          <a:lin ang="0" scaled="1"/>
          <a:tileRect/>
        </a:gradFill>
        <a:effectLst/>
      </p:bgPr>
    </p:bg>
    <p:spTree>
      <p:nvGrpSpPr>
        <p:cNvPr id="1" name=""/>
        <p:cNvGrpSpPr/>
        <p:nvPr/>
      </p:nvGrpSpPr>
      <p:grpSpPr>
        <a:xfrm>
          <a:off x="0" y="0"/>
          <a:ext cx="0" cy="0"/>
          <a:chOff x="0" y="0"/>
          <a:chExt cx="0" cy="0"/>
        </a:xfrm>
      </p:grpSpPr>
      <p:sp>
        <p:nvSpPr>
          <p:cNvPr id="15" name="Délai  13"/>
          <p:cNvSpPr/>
          <p:nvPr userDrawn="1"/>
        </p:nvSpPr>
        <p:spPr>
          <a:xfrm rot="10800000">
            <a:off x="3419473" y="-1200914"/>
            <a:ext cx="5724525" cy="6358129"/>
          </a:xfrm>
          <a:custGeom>
            <a:avLst/>
            <a:gdLst>
              <a:gd name="connsiteX0" fmla="*/ 0 w 4895977"/>
              <a:gd name="connsiteY0" fmla="*/ 0 h 6858000"/>
              <a:gd name="connsiteX1" fmla="*/ 2447989 w 4895977"/>
              <a:gd name="connsiteY1" fmla="*/ 0 h 6858000"/>
              <a:gd name="connsiteX2" fmla="*/ 4895978 w 4895977"/>
              <a:gd name="connsiteY2" fmla="*/ 3429000 h 6858000"/>
              <a:gd name="connsiteX3" fmla="*/ 2447989 w 4895977"/>
              <a:gd name="connsiteY3" fmla="*/ 6858000 h 6858000"/>
              <a:gd name="connsiteX4" fmla="*/ 0 w 4895977"/>
              <a:gd name="connsiteY4" fmla="*/ 6858000 h 6858000"/>
              <a:gd name="connsiteX5" fmla="*/ 0 w 4895977"/>
              <a:gd name="connsiteY5" fmla="*/ 0 h 6858000"/>
              <a:gd name="connsiteX0" fmla="*/ 0 w 5279395"/>
              <a:gd name="connsiteY0" fmla="*/ 69448 h 6927448"/>
              <a:gd name="connsiteX1" fmla="*/ 4404110 w 5279395"/>
              <a:gd name="connsiteY1" fmla="*/ 0 h 6927448"/>
              <a:gd name="connsiteX2" fmla="*/ 4895978 w 5279395"/>
              <a:gd name="connsiteY2" fmla="*/ 3498448 h 6927448"/>
              <a:gd name="connsiteX3" fmla="*/ 2447989 w 5279395"/>
              <a:gd name="connsiteY3" fmla="*/ 6927448 h 6927448"/>
              <a:gd name="connsiteX4" fmla="*/ 0 w 5279395"/>
              <a:gd name="connsiteY4" fmla="*/ 6927448 h 6927448"/>
              <a:gd name="connsiteX5" fmla="*/ 0 w 5279395"/>
              <a:gd name="connsiteY5" fmla="*/ 69448 h 6927448"/>
              <a:gd name="connsiteX0" fmla="*/ 0 w 5339214"/>
              <a:gd name="connsiteY0" fmla="*/ 69448 h 6927448"/>
              <a:gd name="connsiteX1" fmla="*/ 4404110 w 5339214"/>
              <a:gd name="connsiteY1" fmla="*/ 0 h 6927448"/>
              <a:gd name="connsiteX2" fmla="*/ 5011724 w 5339214"/>
              <a:gd name="connsiteY2" fmla="*/ 3498448 h 6927448"/>
              <a:gd name="connsiteX3" fmla="*/ 2447989 w 5339214"/>
              <a:gd name="connsiteY3" fmla="*/ 6927448 h 6927448"/>
              <a:gd name="connsiteX4" fmla="*/ 0 w 5339214"/>
              <a:gd name="connsiteY4" fmla="*/ 6927448 h 6927448"/>
              <a:gd name="connsiteX5" fmla="*/ 0 w 5339214"/>
              <a:gd name="connsiteY5" fmla="*/ 69448 h 6927448"/>
              <a:gd name="connsiteX0" fmla="*/ 0 w 5321003"/>
              <a:gd name="connsiteY0" fmla="*/ 69448 h 6927448"/>
              <a:gd name="connsiteX1" fmla="*/ 4404110 w 5321003"/>
              <a:gd name="connsiteY1" fmla="*/ 0 h 6927448"/>
              <a:gd name="connsiteX2" fmla="*/ 5011724 w 5321003"/>
              <a:gd name="connsiteY2" fmla="*/ 3498448 h 6927448"/>
              <a:gd name="connsiteX3" fmla="*/ 2447989 w 5321003"/>
              <a:gd name="connsiteY3" fmla="*/ 6927448 h 6927448"/>
              <a:gd name="connsiteX4" fmla="*/ 0 w 5321003"/>
              <a:gd name="connsiteY4" fmla="*/ 6927448 h 6927448"/>
              <a:gd name="connsiteX5" fmla="*/ 0 w 5321003"/>
              <a:gd name="connsiteY5" fmla="*/ 69448 h 6927448"/>
              <a:gd name="connsiteX0" fmla="*/ 0 w 5815654"/>
              <a:gd name="connsiteY0" fmla="*/ 23149 h 6881149"/>
              <a:gd name="connsiteX1" fmla="*/ 5144890 w 5815654"/>
              <a:gd name="connsiteY1" fmla="*/ 0 h 6881149"/>
              <a:gd name="connsiteX2" fmla="*/ 5011724 w 5815654"/>
              <a:gd name="connsiteY2" fmla="*/ 3452149 h 6881149"/>
              <a:gd name="connsiteX3" fmla="*/ 2447989 w 5815654"/>
              <a:gd name="connsiteY3" fmla="*/ 6881149 h 6881149"/>
              <a:gd name="connsiteX4" fmla="*/ 0 w 5815654"/>
              <a:gd name="connsiteY4" fmla="*/ 6881149 h 6881149"/>
              <a:gd name="connsiteX5" fmla="*/ 0 w 5815654"/>
              <a:gd name="connsiteY5" fmla="*/ 23149 h 6881149"/>
              <a:gd name="connsiteX0" fmla="*/ 0 w 5290211"/>
              <a:gd name="connsiteY0" fmla="*/ 23149 h 6881149"/>
              <a:gd name="connsiteX1" fmla="*/ 5144890 w 5290211"/>
              <a:gd name="connsiteY1" fmla="*/ 0 h 6881149"/>
              <a:gd name="connsiteX2" fmla="*/ 5011724 w 5290211"/>
              <a:gd name="connsiteY2" fmla="*/ 3452149 h 6881149"/>
              <a:gd name="connsiteX3" fmla="*/ 2447989 w 5290211"/>
              <a:gd name="connsiteY3" fmla="*/ 6881149 h 6881149"/>
              <a:gd name="connsiteX4" fmla="*/ 0 w 5290211"/>
              <a:gd name="connsiteY4" fmla="*/ 6881149 h 6881149"/>
              <a:gd name="connsiteX5" fmla="*/ 0 w 5290211"/>
              <a:gd name="connsiteY5" fmla="*/ 23149 h 6881149"/>
              <a:gd name="connsiteX0" fmla="*/ 0 w 5248530"/>
              <a:gd name="connsiteY0" fmla="*/ 23149 h 6892724"/>
              <a:gd name="connsiteX1" fmla="*/ 5144890 w 5248530"/>
              <a:gd name="connsiteY1" fmla="*/ 0 h 6892724"/>
              <a:gd name="connsiteX2" fmla="*/ 5011724 w 5248530"/>
              <a:gd name="connsiteY2" fmla="*/ 3452149 h 6892724"/>
              <a:gd name="connsiteX3" fmla="*/ 3107746 w 5248530"/>
              <a:gd name="connsiteY3" fmla="*/ 6892724 h 6892724"/>
              <a:gd name="connsiteX4" fmla="*/ 0 w 5248530"/>
              <a:gd name="connsiteY4" fmla="*/ 6881149 h 6892724"/>
              <a:gd name="connsiteX5" fmla="*/ 0 w 5248530"/>
              <a:gd name="connsiteY5" fmla="*/ 23149 h 6892724"/>
              <a:gd name="connsiteX0" fmla="*/ 0 w 5248530"/>
              <a:gd name="connsiteY0" fmla="*/ 23149 h 6892896"/>
              <a:gd name="connsiteX1" fmla="*/ 5144890 w 5248530"/>
              <a:gd name="connsiteY1" fmla="*/ 0 h 6892896"/>
              <a:gd name="connsiteX2" fmla="*/ 5011724 w 5248530"/>
              <a:gd name="connsiteY2" fmla="*/ 3452149 h 6892896"/>
              <a:gd name="connsiteX3" fmla="*/ 3107746 w 5248530"/>
              <a:gd name="connsiteY3" fmla="*/ 6892724 h 6892896"/>
              <a:gd name="connsiteX4" fmla="*/ 0 w 5248530"/>
              <a:gd name="connsiteY4" fmla="*/ 6881149 h 6892896"/>
              <a:gd name="connsiteX5" fmla="*/ 0 w 5248530"/>
              <a:gd name="connsiteY5" fmla="*/ 23149 h 6892896"/>
              <a:gd name="connsiteX0" fmla="*/ 0 w 5241070"/>
              <a:gd name="connsiteY0" fmla="*/ 23149 h 6892896"/>
              <a:gd name="connsiteX1" fmla="*/ 5144890 w 5241070"/>
              <a:gd name="connsiteY1" fmla="*/ 0 h 6892896"/>
              <a:gd name="connsiteX2" fmla="*/ 5011724 w 5241070"/>
              <a:gd name="connsiteY2" fmla="*/ 3452149 h 6892896"/>
              <a:gd name="connsiteX3" fmla="*/ 3235067 w 5241070"/>
              <a:gd name="connsiteY3" fmla="*/ 6892724 h 6892896"/>
              <a:gd name="connsiteX4" fmla="*/ 0 w 5241070"/>
              <a:gd name="connsiteY4" fmla="*/ 6881149 h 6892896"/>
              <a:gd name="connsiteX5" fmla="*/ 0 w 5241070"/>
              <a:gd name="connsiteY5" fmla="*/ 23149 h 6892896"/>
              <a:gd name="connsiteX0" fmla="*/ 0 w 5241070"/>
              <a:gd name="connsiteY0" fmla="*/ 23149 h 6892724"/>
              <a:gd name="connsiteX1" fmla="*/ 5144890 w 5241070"/>
              <a:gd name="connsiteY1" fmla="*/ 0 h 6892724"/>
              <a:gd name="connsiteX2" fmla="*/ 5011724 w 5241070"/>
              <a:gd name="connsiteY2" fmla="*/ 3452149 h 6892724"/>
              <a:gd name="connsiteX3" fmla="*/ 3235067 w 5241070"/>
              <a:gd name="connsiteY3" fmla="*/ 6892724 h 6892724"/>
              <a:gd name="connsiteX4" fmla="*/ 0 w 5241070"/>
              <a:gd name="connsiteY4" fmla="*/ 6881149 h 6892724"/>
              <a:gd name="connsiteX5" fmla="*/ 0 w 5241070"/>
              <a:gd name="connsiteY5" fmla="*/ 23149 h 6892724"/>
              <a:gd name="connsiteX0" fmla="*/ 0 w 5241070"/>
              <a:gd name="connsiteY0" fmla="*/ 23149 h 6892724"/>
              <a:gd name="connsiteX1" fmla="*/ 5144890 w 5241070"/>
              <a:gd name="connsiteY1" fmla="*/ 0 h 6892724"/>
              <a:gd name="connsiteX2" fmla="*/ 5011724 w 5241070"/>
              <a:gd name="connsiteY2" fmla="*/ 3452149 h 6892724"/>
              <a:gd name="connsiteX3" fmla="*/ 3235067 w 5241070"/>
              <a:gd name="connsiteY3" fmla="*/ 6892724 h 6892724"/>
              <a:gd name="connsiteX4" fmla="*/ 0 w 5241070"/>
              <a:gd name="connsiteY4" fmla="*/ 6881149 h 6892724"/>
              <a:gd name="connsiteX5" fmla="*/ 0 w 5241070"/>
              <a:gd name="connsiteY5" fmla="*/ 23149 h 6892724"/>
              <a:gd name="connsiteX0" fmla="*/ 0 w 5222197"/>
              <a:gd name="connsiteY0" fmla="*/ 23149 h 6892724"/>
              <a:gd name="connsiteX1" fmla="*/ 5144890 w 5222197"/>
              <a:gd name="connsiteY1" fmla="*/ 0 h 6892724"/>
              <a:gd name="connsiteX2" fmla="*/ 5011724 w 5222197"/>
              <a:gd name="connsiteY2" fmla="*/ 3452149 h 6892724"/>
              <a:gd name="connsiteX3" fmla="*/ 3235067 w 5222197"/>
              <a:gd name="connsiteY3" fmla="*/ 6892724 h 6892724"/>
              <a:gd name="connsiteX4" fmla="*/ 0 w 5222197"/>
              <a:gd name="connsiteY4" fmla="*/ 6881149 h 6892724"/>
              <a:gd name="connsiteX5" fmla="*/ 0 w 5222197"/>
              <a:gd name="connsiteY5" fmla="*/ 23149 h 6892724"/>
              <a:gd name="connsiteX0" fmla="*/ 0 w 5210332"/>
              <a:gd name="connsiteY0" fmla="*/ 23149 h 6892724"/>
              <a:gd name="connsiteX1" fmla="*/ 5144890 w 5210332"/>
              <a:gd name="connsiteY1" fmla="*/ 0 h 6892724"/>
              <a:gd name="connsiteX2" fmla="*/ 4977000 w 5210332"/>
              <a:gd name="connsiteY2" fmla="*/ 3440574 h 6892724"/>
              <a:gd name="connsiteX3" fmla="*/ 3235067 w 5210332"/>
              <a:gd name="connsiteY3" fmla="*/ 6892724 h 6892724"/>
              <a:gd name="connsiteX4" fmla="*/ 0 w 5210332"/>
              <a:gd name="connsiteY4" fmla="*/ 6881149 h 6892724"/>
              <a:gd name="connsiteX5" fmla="*/ 0 w 5210332"/>
              <a:gd name="connsiteY5" fmla="*/ 23149 h 6892724"/>
              <a:gd name="connsiteX0" fmla="*/ 0 w 5226725"/>
              <a:gd name="connsiteY0" fmla="*/ 23149 h 6892724"/>
              <a:gd name="connsiteX1" fmla="*/ 5144890 w 5226725"/>
              <a:gd name="connsiteY1" fmla="*/ 0 h 6892724"/>
              <a:gd name="connsiteX2" fmla="*/ 4977000 w 5226725"/>
              <a:gd name="connsiteY2" fmla="*/ 3440574 h 6892724"/>
              <a:gd name="connsiteX3" fmla="*/ 3235067 w 5226725"/>
              <a:gd name="connsiteY3" fmla="*/ 6892724 h 6892724"/>
              <a:gd name="connsiteX4" fmla="*/ 0 w 5226725"/>
              <a:gd name="connsiteY4" fmla="*/ 6881149 h 6892724"/>
              <a:gd name="connsiteX5" fmla="*/ 0 w 5226725"/>
              <a:gd name="connsiteY5" fmla="*/ 23149 h 6892724"/>
              <a:gd name="connsiteX0" fmla="*/ 0 w 5226725"/>
              <a:gd name="connsiteY0" fmla="*/ 23149 h 6892724"/>
              <a:gd name="connsiteX1" fmla="*/ 5144890 w 5226725"/>
              <a:gd name="connsiteY1" fmla="*/ 0 h 6892724"/>
              <a:gd name="connsiteX2" fmla="*/ 4977000 w 5226725"/>
              <a:gd name="connsiteY2" fmla="*/ 3440574 h 6892724"/>
              <a:gd name="connsiteX3" fmla="*/ 3235067 w 5226725"/>
              <a:gd name="connsiteY3" fmla="*/ 6892724 h 6892724"/>
              <a:gd name="connsiteX4" fmla="*/ 0 w 5226725"/>
              <a:gd name="connsiteY4" fmla="*/ 6881149 h 6892724"/>
              <a:gd name="connsiteX5" fmla="*/ 0 w 5226725"/>
              <a:gd name="connsiteY5" fmla="*/ 23149 h 6892724"/>
              <a:gd name="connsiteX0" fmla="*/ 0 w 5280916"/>
              <a:gd name="connsiteY0" fmla="*/ 13523 h 6883098"/>
              <a:gd name="connsiteX1" fmla="*/ 5219919 w 5280916"/>
              <a:gd name="connsiteY1" fmla="*/ 0 h 6883098"/>
              <a:gd name="connsiteX2" fmla="*/ 4977000 w 5280916"/>
              <a:gd name="connsiteY2" fmla="*/ 3430948 h 6883098"/>
              <a:gd name="connsiteX3" fmla="*/ 3235067 w 5280916"/>
              <a:gd name="connsiteY3" fmla="*/ 6883098 h 6883098"/>
              <a:gd name="connsiteX4" fmla="*/ 0 w 5280916"/>
              <a:gd name="connsiteY4" fmla="*/ 6871523 h 6883098"/>
              <a:gd name="connsiteX5" fmla="*/ 0 w 5280916"/>
              <a:gd name="connsiteY5" fmla="*/ 13523 h 6883098"/>
              <a:gd name="connsiteX0" fmla="*/ 0 w 5237169"/>
              <a:gd name="connsiteY0" fmla="*/ 13523 h 6883098"/>
              <a:gd name="connsiteX1" fmla="*/ 5219919 w 5237169"/>
              <a:gd name="connsiteY1" fmla="*/ 0 h 6883098"/>
              <a:gd name="connsiteX2" fmla="*/ 4977000 w 5237169"/>
              <a:gd name="connsiteY2" fmla="*/ 3430948 h 6883098"/>
              <a:gd name="connsiteX3" fmla="*/ 3235067 w 5237169"/>
              <a:gd name="connsiteY3" fmla="*/ 6883098 h 6883098"/>
              <a:gd name="connsiteX4" fmla="*/ 0 w 5237169"/>
              <a:gd name="connsiteY4" fmla="*/ 6871523 h 6883098"/>
              <a:gd name="connsiteX5" fmla="*/ 0 w 5237169"/>
              <a:gd name="connsiteY5" fmla="*/ 13523 h 6883098"/>
              <a:gd name="connsiteX0" fmla="*/ 0 w 5251196"/>
              <a:gd name="connsiteY0" fmla="*/ 9616 h 6879191"/>
              <a:gd name="connsiteX1" fmla="*/ 5237794 w 5251196"/>
              <a:gd name="connsiteY1" fmla="*/ 0 h 6879191"/>
              <a:gd name="connsiteX2" fmla="*/ 4977000 w 5251196"/>
              <a:gd name="connsiteY2" fmla="*/ 3427041 h 6879191"/>
              <a:gd name="connsiteX3" fmla="*/ 3235067 w 5251196"/>
              <a:gd name="connsiteY3" fmla="*/ 6879191 h 6879191"/>
              <a:gd name="connsiteX4" fmla="*/ 0 w 5251196"/>
              <a:gd name="connsiteY4" fmla="*/ 6867616 h 6879191"/>
              <a:gd name="connsiteX5" fmla="*/ 0 w 5251196"/>
              <a:gd name="connsiteY5" fmla="*/ 9616 h 6879191"/>
              <a:gd name="connsiteX0" fmla="*/ 0 w 5243292"/>
              <a:gd name="connsiteY0" fmla="*/ 9616 h 6879191"/>
              <a:gd name="connsiteX1" fmla="*/ 5237794 w 5243292"/>
              <a:gd name="connsiteY1" fmla="*/ 0 h 6879191"/>
              <a:gd name="connsiteX2" fmla="*/ 4977000 w 5243292"/>
              <a:gd name="connsiteY2" fmla="*/ 3427041 h 6879191"/>
              <a:gd name="connsiteX3" fmla="*/ 3235067 w 5243292"/>
              <a:gd name="connsiteY3" fmla="*/ 6879191 h 6879191"/>
              <a:gd name="connsiteX4" fmla="*/ 0 w 5243292"/>
              <a:gd name="connsiteY4" fmla="*/ 6867616 h 6879191"/>
              <a:gd name="connsiteX5" fmla="*/ 0 w 5243292"/>
              <a:gd name="connsiteY5" fmla="*/ 9616 h 687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3292" h="6879191">
                <a:moveTo>
                  <a:pt x="0" y="9616"/>
                </a:moveTo>
                <a:lnTo>
                  <a:pt x="5237794" y="0"/>
                </a:lnTo>
                <a:cubicBezTo>
                  <a:pt x="5234941" y="757950"/>
                  <a:pt x="5310788" y="2280509"/>
                  <a:pt x="4977000" y="3427041"/>
                </a:cubicBezTo>
                <a:cubicBezTo>
                  <a:pt x="4643212" y="4573573"/>
                  <a:pt x="4401857" y="5293459"/>
                  <a:pt x="3235067" y="6879191"/>
                </a:cubicBezTo>
                <a:lnTo>
                  <a:pt x="0" y="6867616"/>
                </a:lnTo>
                <a:lnTo>
                  <a:pt x="0" y="9616"/>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 name="Ellipse 6"/>
          <p:cNvSpPr/>
          <p:nvPr userDrawn="1"/>
        </p:nvSpPr>
        <p:spPr>
          <a:xfrm>
            <a:off x="3870052" y="-2376822"/>
            <a:ext cx="17281920" cy="13177464"/>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18" name="ZoneTexte 17"/>
          <p:cNvSpPr txBox="1"/>
          <p:nvPr userDrawn="1"/>
        </p:nvSpPr>
        <p:spPr>
          <a:xfrm>
            <a:off x="4842043" y="2067539"/>
            <a:ext cx="3124476" cy="969496"/>
          </a:xfrm>
          <a:prstGeom prst="rect">
            <a:avLst/>
          </a:prstGeom>
          <a:noFill/>
        </p:spPr>
        <p:txBody>
          <a:bodyPr wrap="square" lIns="0" tIns="0" rtlCol="0" anchor="ctr" anchorCtr="0">
            <a:spAutoFit/>
          </a:bodyPr>
          <a:lstStyle/>
          <a:p>
            <a:pPr algn="l">
              <a:lnSpc>
                <a:spcPct val="100000"/>
              </a:lnSpc>
            </a:pPr>
            <a:r>
              <a:rPr lang="en-GB" sz="3000" b="1" kern="1200" noProof="0" dirty="0">
                <a:solidFill>
                  <a:srgbClr val="005587"/>
                </a:solidFill>
                <a:effectLst/>
                <a:latin typeface="NimbusSan" pitchFamily="2" charset="77"/>
                <a:ea typeface="Helvetica" charset="0"/>
                <a:cs typeface="Helvetica" charset="0"/>
              </a:rPr>
              <a:t>Thank</a:t>
            </a:r>
            <a:r>
              <a:rPr lang="en-GB" sz="3000" b="1" kern="1200" baseline="0" noProof="0" dirty="0">
                <a:solidFill>
                  <a:srgbClr val="005587"/>
                </a:solidFill>
                <a:effectLst/>
                <a:latin typeface="NimbusSan" pitchFamily="2" charset="77"/>
                <a:ea typeface="Helvetica" charset="0"/>
                <a:cs typeface="Helvetica" charset="0"/>
              </a:rPr>
              <a:t> you for your attention</a:t>
            </a:r>
            <a:endParaRPr lang="en-GB" sz="3000" b="1" noProof="0" dirty="0">
              <a:solidFill>
                <a:srgbClr val="005587"/>
              </a:solidFill>
              <a:latin typeface="NimbusSan" pitchFamily="2" charset="77"/>
              <a:ea typeface="Helvetica" charset="0"/>
              <a:cs typeface="Helvetica" charset="0"/>
            </a:endParaRPr>
          </a:p>
        </p:txBody>
      </p:sp>
      <p:sp>
        <p:nvSpPr>
          <p:cNvPr id="19" name="Espace réservé du texte 4"/>
          <p:cNvSpPr>
            <a:spLocks noGrp="1"/>
          </p:cNvSpPr>
          <p:nvPr>
            <p:ph type="body" sz="quarter" idx="10" hasCustomPrompt="1"/>
          </p:nvPr>
        </p:nvSpPr>
        <p:spPr>
          <a:xfrm>
            <a:off x="4845635" y="3274377"/>
            <a:ext cx="3839006" cy="211448"/>
          </a:xfrm>
          <a:prstGeom prst="rect">
            <a:avLst/>
          </a:prstGeom>
        </p:spPr>
        <p:txBody>
          <a:bodyPr lIns="0" tIns="0" rIns="0" bIns="0">
            <a:noAutofit/>
          </a:bodyPr>
          <a:lstStyle>
            <a:lvl1pPr marL="0" indent="0">
              <a:buNone/>
              <a:defRPr sz="1600" b="1" baseline="0">
                <a:solidFill>
                  <a:srgbClr val="005587"/>
                </a:solidFill>
                <a:latin typeface="NimbusSan" pitchFamily="2" charset="77"/>
                <a:ea typeface="NimbusSan" pitchFamily="2" charset="77"/>
                <a:cs typeface="NimbusSan" pitchFamily="2" charset="77"/>
              </a:defRPr>
            </a:lvl1pPr>
          </a:lstStyle>
          <a:p>
            <a:pPr lvl="0"/>
            <a:r>
              <a:rPr lang="en-GB" noProof="0" dirty="0">
                <a:latin typeface="+mn-lt"/>
                <a:ea typeface="Helvetica" charset="0"/>
                <a:cs typeface="Helvetica" charset="0"/>
              </a:rPr>
              <a:t>Author’s name</a:t>
            </a:r>
            <a:endParaRPr lang="en-GB" noProof="0" dirty="0"/>
          </a:p>
        </p:txBody>
      </p:sp>
      <p:sp>
        <p:nvSpPr>
          <p:cNvPr id="20" name="Espace réservé du texte 4"/>
          <p:cNvSpPr>
            <a:spLocks noGrp="1"/>
          </p:cNvSpPr>
          <p:nvPr>
            <p:ph type="body" sz="quarter" idx="11" hasCustomPrompt="1"/>
          </p:nvPr>
        </p:nvSpPr>
        <p:spPr>
          <a:xfrm>
            <a:off x="4842043" y="3500636"/>
            <a:ext cx="3842598" cy="211448"/>
          </a:xfrm>
          <a:prstGeom prst="rect">
            <a:avLst/>
          </a:prstGeom>
        </p:spPr>
        <p:txBody>
          <a:bodyPr lIns="0" tIns="0" rIns="0" bIns="0">
            <a:noAutofit/>
          </a:bodyPr>
          <a:lstStyle>
            <a:lvl1pPr marL="0" indent="0">
              <a:buNone/>
              <a:defRPr sz="1600" b="0" baseline="0">
                <a:solidFill>
                  <a:srgbClr val="005587"/>
                </a:solidFill>
                <a:latin typeface="NimbusSan" pitchFamily="2" charset="77"/>
                <a:ea typeface="NimbusSan" pitchFamily="2" charset="77"/>
                <a:cs typeface="NimbusSan" pitchFamily="2" charset="77"/>
              </a:defRPr>
            </a:lvl1pPr>
          </a:lstStyle>
          <a:p>
            <a:pPr lvl="0"/>
            <a:r>
              <a:rPr lang="en-GB" noProof="0" dirty="0"/>
              <a:t>Author’s email</a:t>
            </a:r>
          </a:p>
        </p:txBody>
      </p:sp>
      <p:sp>
        <p:nvSpPr>
          <p:cNvPr id="21" name="ZoneTexte 20"/>
          <p:cNvSpPr txBox="1"/>
          <p:nvPr userDrawn="1"/>
        </p:nvSpPr>
        <p:spPr>
          <a:xfrm>
            <a:off x="4842043" y="1668613"/>
            <a:ext cx="3143250" cy="215444"/>
          </a:xfrm>
          <a:prstGeom prst="rect">
            <a:avLst/>
          </a:prstGeom>
          <a:noFill/>
        </p:spPr>
        <p:txBody>
          <a:bodyPr wrap="square" lIns="0" tIns="0" rIns="0" bIns="0" rtlCol="0">
            <a:spAutoFit/>
          </a:bodyPr>
          <a:lstStyle/>
          <a:p>
            <a:r>
              <a:rPr lang="en-GB" sz="1400" b="1" noProof="0" dirty="0" err="1">
                <a:solidFill>
                  <a:srgbClr val="005587"/>
                </a:solidFill>
                <a:latin typeface="NimbusSan" pitchFamily="2" charset="77"/>
                <a:ea typeface="Helvetica" charset="0"/>
                <a:cs typeface="Helvetica" charset="0"/>
              </a:rPr>
              <a:t>www.concawe.eu</a:t>
            </a:r>
            <a:endParaRPr lang="en-GB" sz="1400" b="1" noProof="0" dirty="0">
              <a:solidFill>
                <a:srgbClr val="005587"/>
              </a:solidFill>
              <a:latin typeface="NimbusSan" pitchFamily="2" charset="77"/>
              <a:ea typeface="Helvetica" charset="0"/>
              <a:cs typeface="Helvetica" charset="0"/>
            </a:endParaRPr>
          </a:p>
        </p:txBody>
      </p:sp>
      <p:pic>
        <p:nvPicPr>
          <p:cNvPr id="6" name="Image 5" descr="Une image contenant texte, Police, Graphique, logo&#10;&#10;Description générée automatiquement">
            <a:extLst>
              <a:ext uri="{FF2B5EF4-FFF2-40B4-BE49-F238E27FC236}">
                <a16:creationId xmlns:a16="http://schemas.microsoft.com/office/drawing/2014/main" id="{5970C332-2DF0-079A-591B-9809CACA25DC}"/>
              </a:ext>
            </a:extLst>
          </p:cNvPr>
          <p:cNvPicPr>
            <a:picLocks noChangeAspect="1"/>
          </p:cNvPicPr>
          <p:nvPr userDrawn="1"/>
        </p:nvPicPr>
        <p:blipFill>
          <a:blip r:embed="rId2"/>
          <a:stretch>
            <a:fillRect/>
          </a:stretch>
        </p:blipFill>
        <p:spPr>
          <a:xfrm>
            <a:off x="320358" y="1846698"/>
            <a:ext cx="2831581" cy="1411178"/>
          </a:xfrm>
          <a:prstGeom prst="rect">
            <a:avLst/>
          </a:prstGeom>
        </p:spPr>
      </p:pic>
    </p:spTree>
    <p:extLst>
      <p:ext uri="{BB962C8B-B14F-4D97-AF65-F5344CB8AC3E}">
        <p14:creationId xmlns:p14="http://schemas.microsoft.com/office/powerpoint/2010/main" val="20201255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26" userDrawn="1">
          <p15:clr>
            <a:srgbClr val="FBAE40"/>
          </p15:clr>
        </p15:guide>
        <p15:guide id="3" orient="horz" pos="1807" userDrawn="1">
          <p15:clr>
            <a:srgbClr val="FBAE40"/>
          </p15:clr>
        </p15:guide>
        <p15:guide id="4" orient="horz" pos="1416" userDrawn="1">
          <p15:clr>
            <a:srgbClr val="FBAE40"/>
          </p15:clr>
        </p15:guide>
        <p15:guide id="5" pos="1950" userDrawn="1">
          <p15:clr>
            <a:srgbClr val="FBAE40"/>
          </p15:clr>
        </p15:guide>
        <p15:guide id="6" pos="215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08019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5" r:id="rId3"/>
    <p:sldLayoutId id="2147483726" r:id="rId4"/>
    <p:sldLayoutId id="2147483728" r:id="rId5"/>
  </p:sldLayoutIdLst>
  <p:hf hdr="0" ftr="0" dt="0"/>
  <p:txStyles>
    <p:titleStyle>
      <a:lvl1pPr algn="ctr" defTabSz="342446" rtl="0" eaLnBrk="1" latinLnBrk="0" hangingPunct="1">
        <a:spcBef>
          <a:spcPct val="0"/>
        </a:spcBef>
        <a:buNone/>
        <a:defRPr sz="3296" kern="1200">
          <a:solidFill>
            <a:schemeClr val="tx1"/>
          </a:solidFill>
          <a:latin typeface="+mj-lt"/>
          <a:ea typeface="+mj-ea"/>
          <a:cs typeface="+mj-cs"/>
        </a:defRPr>
      </a:lvl1pPr>
    </p:titleStyle>
    <p:bodyStyle>
      <a:lvl1pPr marL="256834" indent="-256834" algn="l" defTabSz="342446" rtl="0" eaLnBrk="1" latinLnBrk="0" hangingPunct="1">
        <a:spcBef>
          <a:spcPct val="20000"/>
        </a:spcBef>
        <a:buFont typeface="Arial"/>
        <a:buChar char="•"/>
        <a:defRPr sz="2396" kern="1200">
          <a:solidFill>
            <a:schemeClr val="tx1"/>
          </a:solidFill>
          <a:latin typeface="+mn-lt"/>
          <a:ea typeface="+mn-ea"/>
          <a:cs typeface="+mn-cs"/>
        </a:defRPr>
      </a:lvl1pPr>
      <a:lvl2pPr marL="556474" indent="-214028" algn="l" defTabSz="342446" rtl="0" eaLnBrk="1" latinLnBrk="0" hangingPunct="1">
        <a:spcBef>
          <a:spcPct val="20000"/>
        </a:spcBef>
        <a:buFont typeface="Arial"/>
        <a:buChar char="–"/>
        <a:defRPr sz="2097" kern="1200">
          <a:solidFill>
            <a:schemeClr val="tx1"/>
          </a:solidFill>
          <a:latin typeface="+mn-lt"/>
          <a:ea typeface="+mn-ea"/>
          <a:cs typeface="+mn-cs"/>
        </a:defRPr>
      </a:lvl2pPr>
      <a:lvl3pPr marL="856114" indent="-171223" algn="l" defTabSz="342446" rtl="0" eaLnBrk="1" latinLnBrk="0" hangingPunct="1">
        <a:spcBef>
          <a:spcPct val="20000"/>
        </a:spcBef>
        <a:buFont typeface="Arial"/>
        <a:buChar char="•"/>
        <a:defRPr sz="1798" kern="1200">
          <a:solidFill>
            <a:schemeClr val="tx1"/>
          </a:solidFill>
          <a:latin typeface="+mn-lt"/>
          <a:ea typeface="+mn-ea"/>
          <a:cs typeface="+mn-cs"/>
        </a:defRPr>
      </a:lvl3pPr>
      <a:lvl4pPr marL="1198559" indent="-171223" algn="l" defTabSz="342446" rtl="0" eaLnBrk="1" latinLnBrk="0" hangingPunct="1">
        <a:spcBef>
          <a:spcPct val="20000"/>
        </a:spcBef>
        <a:buFont typeface="Arial"/>
        <a:buChar char="–"/>
        <a:defRPr sz="1499" kern="1200">
          <a:solidFill>
            <a:schemeClr val="tx1"/>
          </a:solidFill>
          <a:latin typeface="+mn-lt"/>
          <a:ea typeface="+mn-ea"/>
          <a:cs typeface="+mn-cs"/>
        </a:defRPr>
      </a:lvl4pPr>
      <a:lvl5pPr marL="1541006" indent="-171223" algn="l" defTabSz="342446" rtl="0" eaLnBrk="1" latinLnBrk="0" hangingPunct="1">
        <a:spcBef>
          <a:spcPct val="20000"/>
        </a:spcBef>
        <a:buFont typeface="Arial"/>
        <a:buChar char="»"/>
        <a:defRPr sz="1499" kern="1200">
          <a:solidFill>
            <a:schemeClr val="tx1"/>
          </a:solidFill>
          <a:latin typeface="+mn-lt"/>
          <a:ea typeface="+mn-ea"/>
          <a:cs typeface="+mn-cs"/>
        </a:defRPr>
      </a:lvl5pPr>
      <a:lvl6pPr marL="1883450" indent="-171223" algn="l" defTabSz="342446" rtl="0" eaLnBrk="1" latinLnBrk="0" hangingPunct="1">
        <a:spcBef>
          <a:spcPct val="20000"/>
        </a:spcBef>
        <a:buFont typeface="Arial"/>
        <a:buChar char="•"/>
        <a:defRPr sz="1499" kern="1200">
          <a:solidFill>
            <a:schemeClr val="tx1"/>
          </a:solidFill>
          <a:latin typeface="+mn-lt"/>
          <a:ea typeface="+mn-ea"/>
          <a:cs typeface="+mn-cs"/>
        </a:defRPr>
      </a:lvl6pPr>
      <a:lvl7pPr marL="2225897" indent="-171223" algn="l" defTabSz="342446" rtl="0" eaLnBrk="1" latinLnBrk="0" hangingPunct="1">
        <a:spcBef>
          <a:spcPct val="20000"/>
        </a:spcBef>
        <a:buFont typeface="Arial"/>
        <a:buChar char="•"/>
        <a:defRPr sz="1499" kern="1200">
          <a:solidFill>
            <a:schemeClr val="tx1"/>
          </a:solidFill>
          <a:latin typeface="+mn-lt"/>
          <a:ea typeface="+mn-ea"/>
          <a:cs typeface="+mn-cs"/>
        </a:defRPr>
      </a:lvl7pPr>
      <a:lvl8pPr marL="2568341" indent="-171223" algn="l" defTabSz="342446" rtl="0" eaLnBrk="1" latinLnBrk="0" hangingPunct="1">
        <a:spcBef>
          <a:spcPct val="20000"/>
        </a:spcBef>
        <a:buFont typeface="Arial"/>
        <a:buChar char="•"/>
        <a:defRPr sz="1499" kern="1200">
          <a:solidFill>
            <a:schemeClr val="tx1"/>
          </a:solidFill>
          <a:latin typeface="+mn-lt"/>
          <a:ea typeface="+mn-ea"/>
          <a:cs typeface="+mn-cs"/>
        </a:defRPr>
      </a:lvl8pPr>
      <a:lvl9pPr marL="2910788" indent="-171223" algn="l" defTabSz="342446" rtl="0" eaLnBrk="1" latinLnBrk="0" hangingPunct="1">
        <a:spcBef>
          <a:spcPct val="20000"/>
        </a:spcBef>
        <a:buFont typeface="Arial"/>
        <a:buChar char="•"/>
        <a:defRPr sz="1499" kern="1200">
          <a:solidFill>
            <a:schemeClr val="tx1"/>
          </a:solidFill>
          <a:latin typeface="+mn-lt"/>
          <a:ea typeface="+mn-ea"/>
          <a:cs typeface="+mn-cs"/>
        </a:defRPr>
      </a:lvl9pPr>
    </p:bodyStyle>
    <p:otherStyle>
      <a:defPPr>
        <a:defRPr lang="fr-FR"/>
      </a:defPPr>
      <a:lvl1pPr marL="0" algn="l" defTabSz="342446" rtl="0" eaLnBrk="1" latinLnBrk="0" hangingPunct="1">
        <a:defRPr sz="1349" kern="1200">
          <a:solidFill>
            <a:schemeClr val="tx1"/>
          </a:solidFill>
          <a:latin typeface="+mn-lt"/>
          <a:ea typeface="+mn-ea"/>
          <a:cs typeface="+mn-cs"/>
        </a:defRPr>
      </a:lvl1pPr>
      <a:lvl2pPr marL="342446" algn="l" defTabSz="342446" rtl="0" eaLnBrk="1" latinLnBrk="0" hangingPunct="1">
        <a:defRPr sz="1349" kern="1200">
          <a:solidFill>
            <a:schemeClr val="tx1"/>
          </a:solidFill>
          <a:latin typeface="+mn-lt"/>
          <a:ea typeface="+mn-ea"/>
          <a:cs typeface="+mn-cs"/>
        </a:defRPr>
      </a:lvl2pPr>
      <a:lvl3pPr marL="684891" algn="l" defTabSz="342446" rtl="0" eaLnBrk="1" latinLnBrk="0" hangingPunct="1">
        <a:defRPr sz="1349" kern="1200">
          <a:solidFill>
            <a:schemeClr val="tx1"/>
          </a:solidFill>
          <a:latin typeface="+mn-lt"/>
          <a:ea typeface="+mn-ea"/>
          <a:cs typeface="+mn-cs"/>
        </a:defRPr>
      </a:lvl3pPr>
      <a:lvl4pPr marL="1027337" algn="l" defTabSz="342446" rtl="0" eaLnBrk="1" latinLnBrk="0" hangingPunct="1">
        <a:defRPr sz="1349" kern="1200">
          <a:solidFill>
            <a:schemeClr val="tx1"/>
          </a:solidFill>
          <a:latin typeface="+mn-lt"/>
          <a:ea typeface="+mn-ea"/>
          <a:cs typeface="+mn-cs"/>
        </a:defRPr>
      </a:lvl4pPr>
      <a:lvl5pPr marL="1369782" algn="l" defTabSz="342446" rtl="0" eaLnBrk="1" latinLnBrk="0" hangingPunct="1">
        <a:defRPr sz="1349" kern="1200">
          <a:solidFill>
            <a:schemeClr val="tx1"/>
          </a:solidFill>
          <a:latin typeface="+mn-lt"/>
          <a:ea typeface="+mn-ea"/>
          <a:cs typeface="+mn-cs"/>
        </a:defRPr>
      </a:lvl5pPr>
      <a:lvl6pPr marL="1712228" algn="l" defTabSz="342446" rtl="0" eaLnBrk="1" latinLnBrk="0" hangingPunct="1">
        <a:defRPr sz="1349" kern="1200">
          <a:solidFill>
            <a:schemeClr val="tx1"/>
          </a:solidFill>
          <a:latin typeface="+mn-lt"/>
          <a:ea typeface="+mn-ea"/>
          <a:cs typeface="+mn-cs"/>
        </a:defRPr>
      </a:lvl6pPr>
      <a:lvl7pPr marL="2054673" algn="l" defTabSz="342446" rtl="0" eaLnBrk="1" latinLnBrk="0" hangingPunct="1">
        <a:defRPr sz="1349" kern="1200">
          <a:solidFill>
            <a:schemeClr val="tx1"/>
          </a:solidFill>
          <a:latin typeface="+mn-lt"/>
          <a:ea typeface="+mn-ea"/>
          <a:cs typeface="+mn-cs"/>
        </a:defRPr>
      </a:lvl7pPr>
      <a:lvl8pPr marL="2397119" algn="l" defTabSz="342446" rtl="0" eaLnBrk="1" latinLnBrk="0" hangingPunct="1">
        <a:defRPr sz="1349" kern="1200">
          <a:solidFill>
            <a:schemeClr val="tx1"/>
          </a:solidFill>
          <a:latin typeface="+mn-lt"/>
          <a:ea typeface="+mn-ea"/>
          <a:cs typeface="+mn-cs"/>
        </a:defRPr>
      </a:lvl8pPr>
      <a:lvl9pPr marL="2739564" algn="l" defTabSz="34244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wmf"/><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w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21199" y="2010940"/>
            <a:ext cx="4264026" cy="1121621"/>
          </a:xfrm>
        </p:spPr>
        <p:txBody>
          <a:bodyPr/>
          <a:lstStyle/>
          <a:p>
            <a:r>
              <a:rPr lang="en-GB" sz="2800" dirty="0"/>
              <a:t>Challenges faced by petroleum UVCB substances in meeting the requirements for analytical data in REACH substance hazard assessment</a:t>
            </a:r>
          </a:p>
        </p:txBody>
      </p:sp>
      <p:sp>
        <p:nvSpPr>
          <p:cNvPr id="3" name="Espace réservé du texte 2"/>
          <p:cNvSpPr>
            <a:spLocks noGrp="1"/>
          </p:cNvSpPr>
          <p:nvPr>
            <p:ph type="body" sz="quarter" idx="18"/>
          </p:nvPr>
        </p:nvSpPr>
        <p:spPr>
          <a:xfrm>
            <a:off x="4521200" y="3973408"/>
            <a:ext cx="4264025" cy="299375"/>
          </a:xfrm>
        </p:spPr>
        <p:txBody>
          <a:bodyPr/>
          <a:lstStyle/>
          <a:p>
            <a:r>
              <a:rPr lang="en-GB" dirty="0"/>
              <a:t>Concawe UVCB workshop – 8</a:t>
            </a:r>
            <a:r>
              <a:rPr lang="en-GB" baseline="30000" dirty="0"/>
              <a:t>th</a:t>
            </a:r>
            <a:r>
              <a:rPr lang="en-GB" dirty="0"/>
              <a:t> November 2023 - Helsinki</a:t>
            </a:r>
          </a:p>
        </p:txBody>
      </p:sp>
      <p:sp>
        <p:nvSpPr>
          <p:cNvPr id="4" name="Espace réservé du texte 3"/>
          <p:cNvSpPr>
            <a:spLocks noGrp="1"/>
          </p:cNvSpPr>
          <p:nvPr>
            <p:ph type="body" sz="quarter" idx="20"/>
          </p:nvPr>
        </p:nvSpPr>
        <p:spPr>
          <a:xfrm>
            <a:off x="4521198" y="4362592"/>
            <a:ext cx="4264026" cy="269855"/>
          </a:xfrm>
        </p:spPr>
        <p:txBody>
          <a:bodyPr/>
          <a:lstStyle/>
          <a:p>
            <a:r>
              <a:rPr lang="en-GB" dirty="0"/>
              <a:t>Carol Banner</a:t>
            </a:r>
          </a:p>
        </p:txBody>
      </p:sp>
    </p:spTree>
    <p:extLst>
      <p:ext uri="{BB962C8B-B14F-4D97-AF65-F5344CB8AC3E}">
        <p14:creationId xmlns:p14="http://schemas.microsoft.com/office/powerpoint/2010/main" val="174168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395289" y="178332"/>
            <a:ext cx="8389935" cy="535909"/>
          </a:xfrm>
        </p:spPr>
        <p:txBody>
          <a:bodyPr/>
          <a:lstStyle/>
          <a:p>
            <a:r>
              <a:rPr lang="en-GB" sz="2800" dirty="0"/>
              <a:t>Demonstrating petroleum substance structural similarity to support read across</a:t>
            </a:r>
          </a:p>
          <a:p>
            <a:endParaRPr lang="en-GB" dirty="0"/>
          </a:p>
        </p:txBody>
      </p:sp>
      <p:grpSp>
        <p:nvGrpSpPr>
          <p:cNvPr id="39" name="Group 38">
            <a:extLst>
              <a:ext uri="{FF2B5EF4-FFF2-40B4-BE49-F238E27FC236}">
                <a16:creationId xmlns:a16="http://schemas.microsoft.com/office/drawing/2014/main" id="{980128D0-5513-4179-97B5-0DD0E56E1B02}"/>
              </a:ext>
            </a:extLst>
          </p:cNvPr>
          <p:cNvGrpSpPr/>
          <p:nvPr/>
        </p:nvGrpSpPr>
        <p:grpSpPr>
          <a:xfrm>
            <a:off x="301557" y="1217521"/>
            <a:ext cx="3582832" cy="3850589"/>
            <a:chOff x="767628" y="615242"/>
            <a:chExt cx="3600841" cy="4047562"/>
          </a:xfrm>
        </p:grpSpPr>
        <p:sp>
          <p:nvSpPr>
            <p:cNvPr id="10" name="Rounded Rectangle 6">
              <a:extLst>
                <a:ext uri="{FF2B5EF4-FFF2-40B4-BE49-F238E27FC236}">
                  <a16:creationId xmlns:a16="http://schemas.microsoft.com/office/drawing/2014/main" id="{AA7B2CEE-E1CA-4065-A785-A08F15C1C02C}"/>
                </a:ext>
              </a:extLst>
            </p:cNvPr>
            <p:cNvSpPr/>
            <p:nvPr/>
          </p:nvSpPr>
          <p:spPr bwMode="auto">
            <a:xfrm>
              <a:off x="2215801" y="671813"/>
              <a:ext cx="862283" cy="217899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1" name="TextBox 10">
              <a:extLst>
                <a:ext uri="{FF2B5EF4-FFF2-40B4-BE49-F238E27FC236}">
                  <a16:creationId xmlns:a16="http://schemas.microsoft.com/office/drawing/2014/main" id="{AAF1C961-9372-4EA4-BBF0-BBA39307290A}"/>
                </a:ext>
              </a:extLst>
            </p:cNvPr>
            <p:cNvSpPr txBox="1"/>
            <p:nvPr/>
          </p:nvSpPr>
          <p:spPr>
            <a:xfrm>
              <a:off x="2431317" y="658063"/>
              <a:ext cx="365806" cy="300082"/>
            </a:xfrm>
            <a:prstGeom prst="rect">
              <a:avLst/>
            </a:prstGeom>
            <a:noFill/>
          </p:spPr>
          <p:txBody>
            <a:bodyPr wrap="none" rtlCol="0">
              <a:spAutoFit/>
            </a:bodyPr>
            <a:lstStyle/>
            <a:p>
              <a:r>
                <a:rPr lang="en-US" sz="1350" dirty="0">
                  <a:solidFill>
                    <a:srgbClr val="000000"/>
                  </a:solidFill>
                </a:rPr>
                <a:t>C1</a:t>
              </a:r>
            </a:p>
          </p:txBody>
        </p:sp>
        <p:sp>
          <p:nvSpPr>
            <p:cNvPr id="12" name="TextBox 11">
              <a:extLst>
                <a:ext uri="{FF2B5EF4-FFF2-40B4-BE49-F238E27FC236}">
                  <a16:creationId xmlns:a16="http://schemas.microsoft.com/office/drawing/2014/main" id="{6958AFC6-F6BB-4199-973B-69B1E1E2E6A0}"/>
                </a:ext>
              </a:extLst>
            </p:cNvPr>
            <p:cNvSpPr txBox="1"/>
            <p:nvPr/>
          </p:nvSpPr>
          <p:spPr>
            <a:xfrm>
              <a:off x="2431317" y="1047277"/>
              <a:ext cx="453970" cy="300082"/>
            </a:xfrm>
            <a:prstGeom prst="rect">
              <a:avLst/>
            </a:prstGeom>
            <a:noFill/>
          </p:spPr>
          <p:txBody>
            <a:bodyPr wrap="none" rtlCol="0">
              <a:spAutoFit/>
            </a:bodyPr>
            <a:lstStyle/>
            <a:p>
              <a:r>
                <a:rPr lang="en-US" sz="1350" dirty="0">
                  <a:solidFill>
                    <a:srgbClr val="000000"/>
                  </a:solidFill>
                </a:rPr>
                <a:t>C10</a:t>
              </a:r>
            </a:p>
          </p:txBody>
        </p:sp>
        <p:sp>
          <p:nvSpPr>
            <p:cNvPr id="13" name="TextBox 12">
              <a:extLst>
                <a:ext uri="{FF2B5EF4-FFF2-40B4-BE49-F238E27FC236}">
                  <a16:creationId xmlns:a16="http://schemas.microsoft.com/office/drawing/2014/main" id="{DBF83474-54BE-4218-A86E-03AA5E350D26}"/>
                </a:ext>
              </a:extLst>
            </p:cNvPr>
            <p:cNvSpPr txBox="1"/>
            <p:nvPr/>
          </p:nvSpPr>
          <p:spPr>
            <a:xfrm>
              <a:off x="2431318" y="1415608"/>
              <a:ext cx="453970" cy="300082"/>
            </a:xfrm>
            <a:prstGeom prst="rect">
              <a:avLst/>
            </a:prstGeom>
            <a:noFill/>
          </p:spPr>
          <p:txBody>
            <a:bodyPr wrap="none" rtlCol="0">
              <a:spAutoFit/>
            </a:bodyPr>
            <a:lstStyle/>
            <a:p>
              <a:r>
                <a:rPr lang="en-US" sz="1350" dirty="0">
                  <a:solidFill>
                    <a:srgbClr val="000000"/>
                  </a:solidFill>
                </a:rPr>
                <a:t>C20</a:t>
              </a:r>
            </a:p>
          </p:txBody>
        </p:sp>
        <p:sp>
          <p:nvSpPr>
            <p:cNvPr id="14" name="TextBox 13">
              <a:extLst>
                <a:ext uri="{FF2B5EF4-FFF2-40B4-BE49-F238E27FC236}">
                  <a16:creationId xmlns:a16="http://schemas.microsoft.com/office/drawing/2014/main" id="{BAFEEA85-1AAD-4326-BAE8-C7C348A3DF73}"/>
                </a:ext>
              </a:extLst>
            </p:cNvPr>
            <p:cNvSpPr txBox="1"/>
            <p:nvPr/>
          </p:nvSpPr>
          <p:spPr>
            <a:xfrm>
              <a:off x="2432506" y="1804822"/>
              <a:ext cx="453970" cy="300082"/>
            </a:xfrm>
            <a:prstGeom prst="rect">
              <a:avLst/>
            </a:prstGeom>
            <a:noFill/>
          </p:spPr>
          <p:txBody>
            <a:bodyPr wrap="none" rtlCol="0">
              <a:spAutoFit/>
            </a:bodyPr>
            <a:lstStyle/>
            <a:p>
              <a:r>
                <a:rPr lang="en-US" sz="1350" dirty="0">
                  <a:solidFill>
                    <a:srgbClr val="000000"/>
                  </a:solidFill>
                </a:rPr>
                <a:t>C30</a:t>
              </a:r>
            </a:p>
          </p:txBody>
        </p:sp>
        <p:sp>
          <p:nvSpPr>
            <p:cNvPr id="15" name="TextBox 14">
              <a:extLst>
                <a:ext uri="{FF2B5EF4-FFF2-40B4-BE49-F238E27FC236}">
                  <a16:creationId xmlns:a16="http://schemas.microsoft.com/office/drawing/2014/main" id="{6B210AC5-521C-4ACC-B0E0-30A60752132E}"/>
                </a:ext>
              </a:extLst>
            </p:cNvPr>
            <p:cNvSpPr txBox="1"/>
            <p:nvPr/>
          </p:nvSpPr>
          <p:spPr>
            <a:xfrm>
              <a:off x="2432506" y="2194036"/>
              <a:ext cx="453970" cy="300082"/>
            </a:xfrm>
            <a:prstGeom prst="rect">
              <a:avLst/>
            </a:prstGeom>
            <a:noFill/>
          </p:spPr>
          <p:txBody>
            <a:bodyPr wrap="none" rtlCol="0">
              <a:spAutoFit/>
            </a:bodyPr>
            <a:lstStyle/>
            <a:p>
              <a:r>
                <a:rPr lang="en-US" sz="1350" dirty="0">
                  <a:solidFill>
                    <a:srgbClr val="000000"/>
                  </a:solidFill>
                </a:rPr>
                <a:t>C40</a:t>
              </a:r>
            </a:p>
          </p:txBody>
        </p:sp>
        <p:sp>
          <p:nvSpPr>
            <p:cNvPr id="16" name="TextBox 15">
              <a:extLst>
                <a:ext uri="{FF2B5EF4-FFF2-40B4-BE49-F238E27FC236}">
                  <a16:creationId xmlns:a16="http://schemas.microsoft.com/office/drawing/2014/main" id="{0990264C-234B-48D8-8B11-146CB1B9162C}"/>
                </a:ext>
              </a:extLst>
            </p:cNvPr>
            <p:cNvSpPr txBox="1"/>
            <p:nvPr/>
          </p:nvSpPr>
          <p:spPr>
            <a:xfrm>
              <a:off x="2432506" y="2555750"/>
              <a:ext cx="453970" cy="300082"/>
            </a:xfrm>
            <a:prstGeom prst="rect">
              <a:avLst/>
            </a:prstGeom>
            <a:noFill/>
          </p:spPr>
          <p:txBody>
            <a:bodyPr wrap="none" rtlCol="0">
              <a:spAutoFit/>
            </a:bodyPr>
            <a:lstStyle/>
            <a:p>
              <a:r>
                <a:rPr lang="en-US" sz="1350" dirty="0">
                  <a:solidFill>
                    <a:srgbClr val="000000"/>
                  </a:solidFill>
                </a:rPr>
                <a:t>C50</a:t>
              </a:r>
            </a:p>
          </p:txBody>
        </p:sp>
        <p:grpSp>
          <p:nvGrpSpPr>
            <p:cNvPr id="17" name="Group 16">
              <a:extLst>
                <a:ext uri="{FF2B5EF4-FFF2-40B4-BE49-F238E27FC236}">
                  <a16:creationId xmlns:a16="http://schemas.microsoft.com/office/drawing/2014/main" id="{314AFF76-6D5C-48B7-A2AA-A9CD74FF888F}"/>
                </a:ext>
              </a:extLst>
            </p:cNvPr>
            <p:cNvGrpSpPr/>
            <p:nvPr/>
          </p:nvGrpSpPr>
          <p:grpSpPr>
            <a:xfrm>
              <a:off x="2227160" y="3990682"/>
              <a:ext cx="862283" cy="672122"/>
              <a:chOff x="2119357" y="5601776"/>
              <a:chExt cx="1162228" cy="479331"/>
            </a:xfrm>
          </p:grpSpPr>
          <p:sp>
            <p:nvSpPr>
              <p:cNvPr id="18" name="Rounded Rectangle 14">
                <a:extLst>
                  <a:ext uri="{FF2B5EF4-FFF2-40B4-BE49-F238E27FC236}">
                    <a16:creationId xmlns:a16="http://schemas.microsoft.com/office/drawing/2014/main" id="{13D74A53-1BE7-42BC-A69B-2AED1C51661A}"/>
                  </a:ext>
                </a:extLst>
              </p:cNvPr>
              <p:cNvSpPr/>
              <p:nvPr/>
            </p:nvSpPr>
            <p:spPr bwMode="auto">
              <a:xfrm>
                <a:off x="2119357" y="5601776"/>
                <a:ext cx="1162228" cy="371735"/>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9" name="TextBox 18">
                <a:extLst>
                  <a:ext uri="{FF2B5EF4-FFF2-40B4-BE49-F238E27FC236}">
                    <a16:creationId xmlns:a16="http://schemas.microsoft.com/office/drawing/2014/main" id="{B1C7B774-CECF-4306-88C1-AAF0B2777BE2}"/>
                  </a:ext>
                </a:extLst>
              </p:cNvPr>
              <p:cNvSpPr txBox="1"/>
              <p:nvPr/>
            </p:nvSpPr>
            <p:spPr>
              <a:xfrm>
                <a:off x="2202577" y="5680997"/>
                <a:ext cx="906659" cy="400110"/>
              </a:xfrm>
              <a:prstGeom prst="rect">
                <a:avLst/>
              </a:prstGeom>
              <a:noFill/>
            </p:spPr>
            <p:txBody>
              <a:bodyPr wrap="none" rtlCol="0">
                <a:spAutoFit/>
              </a:bodyPr>
              <a:lstStyle/>
              <a:p>
                <a:pPr>
                  <a:defRPr/>
                </a:pPr>
                <a:r>
                  <a:rPr lang="en-US" sz="1350" kern="0" dirty="0">
                    <a:solidFill>
                      <a:srgbClr val="000000"/>
                    </a:solidFill>
                  </a:rPr>
                  <a:t>-&gt;C50+</a:t>
                </a:r>
              </a:p>
            </p:txBody>
          </p:sp>
        </p:grpSp>
        <p:grpSp>
          <p:nvGrpSpPr>
            <p:cNvPr id="20" name="Group 19">
              <a:extLst>
                <a:ext uri="{FF2B5EF4-FFF2-40B4-BE49-F238E27FC236}">
                  <a16:creationId xmlns:a16="http://schemas.microsoft.com/office/drawing/2014/main" id="{63879A40-D857-40B8-A015-FF02564ACABE}"/>
                </a:ext>
              </a:extLst>
            </p:cNvPr>
            <p:cNvGrpSpPr/>
            <p:nvPr/>
          </p:nvGrpSpPr>
          <p:grpSpPr>
            <a:xfrm>
              <a:off x="767628" y="2129500"/>
              <a:ext cx="648037" cy="1125602"/>
              <a:chOff x="192535" y="3308151"/>
              <a:chExt cx="794759" cy="842517"/>
            </a:xfrm>
          </p:grpSpPr>
          <p:sp>
            <p:nvSpPr>
              <p:cNvPr id="21" name="Rounded Rectangle 17">
                <a:extLst>
                  <a:ext uri="{FF2B5EF4-FFF2-40B4-BE49-F238E27FC236}">
                    <a16:creationId xmlns:a16="http://schemas.microsoft.com/office/drawing/2014/main" id="{388134DA-C84E-48C3-A6BB-F18DC7935601}"/>
                  </a:ext>
                </a:extLst>
              </p:cNvPr>
              <p:cNvSpPr/>
              <p:nvPr/>
            </p:nvSpPr>
            <p:spPr bwMode="auto">
              <a:xfrm>
                <a:off x="218829" y="3308151"/>
                <a:ext cx="721719" cy="84251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22" name="TextBox 21">
                <a:extLst>
                  <a:ext uri="{FF2B5EF4-FFF2-40B4-BE49-F238E27FC236}">
                    <a16:creationId xmlns:a16="http://schemas.microsoft.com/office/drawing/2014/main" id="{E4A77E0E-104A-4B0B-A420-3C937C87B119}"/>
                  </a:ext>
                </a:extLst>
              </p:cNvPr>
              <p:cNvSpPr txBox="1"/>
              <p:nvPr/>
            </p:nvSpPr>
            <p:spPr>
              <a:xfrm>
                <a:off x="192535" y="3557816"/>
                <a:ext cx="794759" cy="380114"/>
              </a:xfrm>
              <a:prstGeom prst="rect">
                <a:avLst/>
              </a:prstGeom>
              <a:noFill/>
            </p:spPr>
            <p:txBody>
              <a:bodyPr wrap="square" rtlCol="0">
                <a:spAutoFit/>
              </a:bodyPr>
              <a:lstStyle/>
              <a:p>
                <a:pPr algn="ctr">
                  <a:defRPr/>
                </a:pPr>
                <a:r>
                  <a:rPr lang="en-US" sz="1350" kern="0" dirty="0">
                    <a:solidFill>
                      <a:srgbClr val="000000"/>
                    </a:solidFill>
                  </a:rPr>
                  <a:t>Crude Oil</a:t>
                </a:r>
              </a:p>
            </p:txBody>
          </p:sp>
        </p:grpSp>
        <p:sp>
          <p:nvSpPr>
            <p:cNvPr id="23" name="Right Arrow 19">
              <a:extLst>
                <a:ext uri="{FF2B5EF4-FFF2-40B4-BE49-F238E27FC236}">
                  <a16:creationId xmlns:a16="http://schemas.microsoft.com/office/drawing/2014/main" id="{EE24092D-7788-481E-9ADC-E2CA609164C8}"/>
                </a:ext>
              </a:extLst>
            </p:cNvPr>
            <p:cNvSpPr/>
            <p:nvPr/>
          </p:nvSpPr>
          <p:spPr bwMode="auto">
            <a:xfrm>
              <a:off x="1453782" y="2459147"/>
              <a:ext cx="716463"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Boiling</a:t>
              </a:r>
            </a:p>
          </p:txBody>
        </p:sp>
        <p:sp>
          <p:nvSpPr>
            <p:cNvPr id="24" name="Right Arrow 20">
              <a:extLst>
                <a:ext uri="{FF2B5EF4-FFF2-40B4-BE49-F238E27FC236}">
                  <a16:creationId xmlns:a16="http://schemas.microsoft.com/office/drawing/2014/main" id="{46A75859-36E3-407B-B671-63CA59BF741D}"/>
                </a:ext>
              </a:extLst>
            </p:cNvPr>
            <p:cNvSpPr/>
            <p:nvPr/>
          </p:nvSpPr>
          <p:spPr bwMode="auto">
            <a:xfrm rot="5400000">
              <a:off x="2187718" y="3200296"/>
              <a:ext cx="919048"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Vac. Dist.</a:t>
              </a:r>
            </a:p>
          </p:txBody>
        </p:sp>
        <p:pic>
          <p:nvPicPr>
            <p:cNvPr id="25" name="Picture 100">
              <a:extLst>
                <a:ext uri="{FF2B5EF4-FFF2-40B4-BE49-F238E27FC236}">
                  <a16:creationId xmlns:a16="http://schemas.microsoft.com/office/drawing/2014/main" id="{6EC78D21-A425-4751-8E37-6735AC986B3E}"/>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rcRect/>
            <a:stretch>
              <a:fillRect/>
            </a:stretch>
          </p:blipFill>
          <p:spPr bwMode="auto">
            <a:xfrm>
              <a:off x="3288631" y="4107073"/>
              <a:ext cx="878681"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Glen.Carty\AppData\Local\Microsoft\Windows\Temporary Internet Files\Content.IE5\1OVZ1NRK\MC900298001[1].wmf">
              <a:extLst>
                <a:ext uri="{FF2B5EF4-FFF2-40B4-BE49-F238E27FC236}">
                  <a16:creationId xmlns:a16="http://schemas.microsoft.com/office/drawing/2014/main" id="{DFC4A90D-6D4B-4790-A66C-BBCAC6D071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7681" y="3319681"/>
              <a:ext cx="432197"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91C001C-AE4B-4F9B-9594-545A0CAD245D}"/>
                </a:ext>
              </a:extLst>
            </p:cNvPr>
            <p:cNvPicPr>
              <a:picLocks noChangeAspect="1"/>
            </p:cNvPicPr>
            <p:nvPr/>
          </p:nvPicPr>
          <p:blipFill>
            <a:blip r:embed="rId4">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72112" y="2645146"/>
              <a:ext cx="1111718" cy="756947"/>
            </a:xfrm>
            <a:prstGeom prst="rect">
              <a:avLst/>
            </a:prstGeom>
          </p:spPr>
        </p:pic>
        <p:pic>
          <p:nvPicPr>
            <p:cNvPr id="28" name="Picture 27">
              <a:extLst>
                <a:ext uri="{FF2B5EF4-FFF2-40B4-BE49-F238E27FC236}">
                  <a16:creationId xmlns:a16="http://schemas.microsoft.com/office/drawing/2014/main" id="{FB8A7AB8-4286-4300-85D3-14320DF1DF54}"/>
                </a:ext>
              </a:extLst>
            </p:cNvPr>
            <p:cNvPicPr>
              <a:picLocks noChangeAspect="1"/>
            </p:cNvPicPr>
            <p:nvPr/>
          </p:nvPicPr>
          <p:blipFill>
            <a:blip r:embed="rId5">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69138" y="1051092"/>
              <a:ext cx="885246" cy="592819"/>
            </a:xfrm>
            <a:prstGeom prst="rect">
              <a:avLst/>
            </a:prstGeom>
          </p:spPr>
        </p:pic>
        <p:pic>
          <p:nvPicPr>
            <p:cNvPr id="29" name="Picture 28">
              <a:extLst>
                <a:ext uri="{FF2B5EF4-FFF2-40B4-BE49-F238E27FC236}">
                  <a16:creationId xmlns:a16="http://schemas.microsoft.com/office/drawing/2014/main" id="{7502E8DA-25EC-4EE3-9638-01332C0B2B7E}"/>
                </a:ext>
              </a:extLst>
            </p:cNvPr>
            <p:cNvPicPr>
              <a:picLocks noChangeAspect="1"/>
            </p:cNvPicPr>
            <p:nvPr/>
          </p:nvPicPr>
          <p:blipFill>
            <a:blip r:embed="rId6">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254632" y="2202121"/>
              <a:ext cx="816428" cy="493462"/>
            </a:xfrm>
            <a:prstGeom prst="rect">
              <a:avLst/>
            </a:prstGeom>
          </p:spPr>
        </p:pic>
        <p:pic>
          <p:nvPicPr>
            <p:cNvPr id="30" name="Picture 29">
              <a:extLst>
                <a:ext uri="{FF2B5EF4-FFF2-40B4-BE49-F238E27FC236}">
                  <a16:creationId xmlns:a16="http://schemas.microsoft.com/office/drawing/2014/main" id="{C8C1DD22-CC37-456D-BCB6-289595F26E0D}"/>
                </a:ext>
              </a:extLst>
            </p:cNvPr>
            <p:cNvPicPr>
              <a:picLocks noChangeAspect="1"/>
            </p:cNvPicPr>
            <p:nvPr/>
          </p:nvPicPr>
          <p:blipFill>
            <a:blip r:embed="rId7">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rot="5400000">
              <a:off x="3312626" y="1460363"/>
              <a:ext cx="717763" cy="765753"/>
            </a:xfrm>
            <a:prstGeom prst="rect">
              <a:avLst/>
            </a:prstGeom>
          </p:spPr>
        </p:pic>
        <p:pic>
          <p:nvPicPr>
            <p:cNvPr id="32" name="Picture 31">
              <a:extLst>
                <a:ext uri="{FF2B5EF4-FFF2-40B4-BE49-F238E27FC236}">
                  <a16:creationId xmlns:a16="http://schemas.microsoft.com/office/drawing/2014/main" id="{1D052E78-D0D1-4344-A941-953E17D5DD38}"/>
                </a:ext>
              </a:extLst>
            </p:cNvPr>
            <p:cNvPicPr>
              <a:picLocks noChangeAspect="1"/>
            </p:cNvPicPr>
            <p:nvPr/>
          </p:nvPicPr>
          <p:blipFill>
            <a:blip r:embed="rId8"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3254635" y="615242"/>
              <a:ext cx="745397" cy="602280"/>
            </a:xfrm>
            <a:prstGeom prst="rect">
              <a:avLst/>
            </a:prstGeom>
          </p:spPr>
        </p:pic>
        <p:grpSp>
          <p:nvGrpSpPr>
            <p:cNvPr id="34" name="Group 33">
              <a:extLst>
                <a:ext uri="{FF2B5EF4-FFF2-40B4-BE49-F238E27FC236}">
                  <a16:creationId xmlns:a16="http://schemas.microsoft.com/office/drawing/2014/main" id="{7E02C7A8-27DB-484C-8862-B288FF956AC9}"/>
                </a:ext>
              </a:extLst>
            </p:cNvPr>
            <p:cNvGrpSpPr/>
            <p:nvPr/>
          </p:nvGrpSpPr>
          <p:grpSpPr>
            <a:xfrm>
              <a:off x="3078084" y="3336672"/>
              <a:ext cx="1290385" cy="545344"/>
              <a:chOff x="3639458" y="4405097"/>
              <a:chExt cx="1720513" cy="727125"/>
            </a:xfrm>
          </p:grpSpPr>
          <p:pic>
            <p:nvPicPr>
              <p:cNvPr id="35" name="Picture 9">
                <a:extLst>
                  <a:ext uri="{FF2B5EF4-FFF2-40B4-BE49-F238E27FC236}">
                    <a16:creationId xmlns:a16="http://schemas.microsoft.com/office/drawing/2014/main" id="{F681852E-F879-4D14-B39E-6A60876FC203}"/>
                  </a:ext>
                </a:extLst>
              </p:cNvPr>
              <p:cNvPicPr>
                <a:picLocks noChangeAspect="1" noChangeArrowheads="1"/>
              </p:cNvPicPr>
              <p:nvPr/>
            </p:nvPicPr>
            <p:blipFill>
              <a:blip r:embed="rId9" cstate="screen">
                <a:duotone>
                  <a:srgbClr val="E6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9458" y="4405097"/>
                <a:ext cx="703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CDE54A5B-4B4A-4E7C-8A22-BE7F748F6CA4}"/>
                  </a:ext>
                </a:extLst>
              </p:cNvPr>
              <p:cNvPicPr>
                <a:picLocks noChangeAspect="1"/>
              </p:cNvPicPr>
              <p:nvPr/>
            </p:nvPicPr>
            <p:blipFill>
              <a:blip r:embed="rId10"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745147" y="4457981"/>
                <a:ext cx="614824" cy="614824"/>
              </a:xfrm>
              <a:prstGeom prst="rect">
                <a:avLst/>
              </a:prstGeom>
            </p:spPr>
          </p:pic>
          <p:pic>
            <p:nvPicPr>
              <p:cNvPr id="37" name="Picture 36">
                <a:extLst>
                  <a:ext uri="{FF2B5EF4-FFF2-40B4-BE49-F238E27FC236}">
                    <a16:creationId xmlns:a16="http://schemas.microsoft.com/office/drawing/2014/main" id="{ABDA7BA2-7B00-4BCB-895A-C8475F3DF74E}"/>
                  </a:ext>
                </a:extLst>
              </p:cNvPr>
              <p:cNvPicPr>
                <a:picLocks noChangeAspect="1"/>
              </p:cNvPicPr>
              <p:nvPr/>
            </p:nvPicPr>
            <p:blipFill>
              <a:blip r:embed="rId11"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249481" y="4642568"/>
                <a:ext cx="489654" cy="489654"/>
              </a:xfrm>
              <a:prstGeom prst="rect">
                <a:avLst/>
              </a:prstGeom>
            </p:spPr>
          </p:pic>
          <p:pic>
            <p:nvPicPr>
              <p:cNvPr id="38" name="Picture 37">
                <a:extLst>
                  <a:ext uri="{FF2B5EF4-FFF2-40B4-BE49-F238E27FC236}">
                    <a16:creationId xmlns:a16="http://schemas.microsoft.com/office/drawing/2014/main" id="{4EBF5F6D-0B7D-41FC-A998-33D21ED16D29}"/>
                  </a:ext>
                </a:extLst>
              </p:cNvPr>
              <p:cNvPicPr>
                <a:picLocks noChangeAspect="1"/>
              </p:cNvPicPr>
              <p:nvPr/>
            </p:nvPicPr>
            <p:blipFill>
              <a:blip r:embed="rId12"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457296" y="4438573"/>
                <a:ext cx="396443" cy="396443"/>
              </a:xfrm>
              <a:prstGeom prst="rect">
                <a:avLst/>
              </a:prstGeom>
            </p:spPr>
          </p:pic>
        </p:grpSp>
      </p:grpSp>
      <p:graphicFrame>
        <p:nvGraphicFramePr>
          <p:cNvPr id="42" name="Table 42">
            <a:extLst>
              <a:ext uri="{FF2B5EF4-FFF2-40B4-BE49-F238E27FC236}">
                <a16:creationId xmlns:a16="http://schemas.microsoft.com/office/drawing/2014/main" id="{BC760365-F575-47B8-A860-B721C557B4F5}"/>
              </a:ext>
            </a:extLst>
          </p:cNvPr>
          <p:cNvGraphicFramePr>
            <a:graphicFrameLocks noGrp="1"/>
          </p:cNvGraphicFramePr>
          <p:nvPr>
            <p:extLst>
              <p:ext uri="{D42A27DB-BD31-4B8C-83A1-F6EECF244321}">
                <p14:modId xmlns:p14="http://schemas.microsoft.com/office/powerpoint/2010/main" val="2135104739"/>
              </p:ext>
            </p:extLst>
          </p:nvPr>
        </p:nvGraphicFramePr>
        <p:xfrm>
          <a:off x="4090138" y="1048087"/>
          <a:ext cx="4419994" cy="3847211"/>
        </p:xfrm>
        <a:graphic>
          <a:graphicData uri="http://schemas.openxmlformats.org/drawingml/2006/table">
            <a:tbl>
              <a:tblPr firstRow="1" bandRow="1">
                <a:tableStyleId>{5C22544A-7EE6-4342-B048-85BDC9FD1C3A}</a:tableStyleId>
              </a:tblPr>
              <a:tblGrid>
                <a:gridCol w="1371994">
                  <a:extLst>
                    <a:ext uri="{9D8B030D-6E8A-4147-A177-3AD203B41FA5}">
                      <a16:colId xmlns:a16="http://schemas.microsoft.com/office/drawing/2014/main" val="3745739675"/>
                    </a:ext>
                  </a:extLst>
                </a:gridCol>
                <a:gridCol w="1524000">
                  <a:extLst>
                    <a:ext uri="{9D8B030D-6E8A-4147-A177-3AD203B41FA5}">
                      <a16:colId xmlns:a16="http://schemas.microsoft.com/office/drawing/2014/main" val="3578728974"/>
                    </a:ext>
                  </a:extLst>
                </a:gridCol>
                <a:gridCol w="1524000">
                  <a:extLst>
                    <a:ext uri="{9D8B030D-6E8A-4147-A177-3AD203B41FA5}">
                      <a16:colId xmlns:a16="http://schemas.microsoft.com/office/drawing/2014/main" val="1615144652"/>
                    </a:ext>
                  </a:extLst>
                </a:gridCol>
              </a:tblGrid>
              <a:tr h="370840">
                <a:tc>
                  <a:txBody>
                    <a:bodyPr/>
                    <a:lstStyle/>
                    <a:p>
                      <a:r>
                        <a:rPr lang="en-GB" dirty="0"/>
                        <a:t>Category</a:t>
                      </a:r>
                    </a:p>
                  </a:txBody>
                  <a:tcPr/>
                </a:tc>
                <a:tc>
                  <a:txBody>
                    <a:bodyPr/>
                    <a:lstStyle/>
                    <a:p>
                      <a:r>
                        <a:rPr lang="en-GB" dirty="0"/>
                        <a:t>Predominant carbon number range</a:t>
                      </a:r>
                    </a:p>
                  </a:txBody>
                  <a:tcPr/>
                </a:tc>
                <a:tc>
                  <a:txBody>
                    <a:bodyPr/>
                    <a:lstStyle/>
                    <a:p>
                      <a:r>
                        <a:rPr lang="en-GB" dirty="0"/>
                        <a:t>Technique / Method to demonstrate structural similarity</a:t>
                      </a:r>
                    </a:p>
                  </a:txBody>
                  <a:tcPr/>
                </a:tc>
                <a:extLst>
                  <a:ext uri="{0D108BD9-81ED-4DB2-BD59-A6C34878D82A}">
                    <a16:rowId xmlns:a16="http://schemas.microsoft.com/office/drawing/2014/main" val="3095774581"/>
                  </a:ext>
                </a:extLst>
              </a:tr>
              <a:tr h="370840">
                <a:tc>
                  <a:txBody>
                    <a:bodyPr/>
                    <a:lstStyle/>
                    <a:p>
                      <a:r>
                        <a:rPr lang="en-GB" dirty="0">
                          <a:solidFill>
                            <a:schemeClr val="bg2">
                              <a:lumMod val="25000"/>
                            </a:schemeClr>
                          </a:solidFill>
                        </a:rPr>
                        <a:t>Naphtha</a:t>
                      </a:r>
                    </a:p>
                  </a:txBody>
                  <a:tcPr/>
                </a:tc>
                <a:tc>
                  <a:txBody>
                    <a:bodyPr/>
                    <a:lstStyle/>
                    <a:p>
                      <a:r>
                        <a:rPr lang="en-GB" dirty="0">
                          <a:solidFill>
                            <a:schemeClr val="bg2">
                              <a:lumMod val="25000"/>
                            </a:schemeClr>
                          </a:solidFill>
                        </a:rPr>
                        <a:t>5-12</a:t>
                      </a:r>
                    </a:p>
                  </a:txBody>
                  <a:tcPr/>
                </a:tc>
                <a:tc>
                  <a:txBody>
                    <a:bodyPr/>
                    <a:lstStyle/>
                    <a:p>
                      <a:r>
                        <a:rPr lang="en-GB" dirty="0">
                          <a:solidFill>
                            <a:schemeClr val="bg2">
                              <a:lumMod val="25000"/>
                            </a:schemeClr>
                          </a:solidFill>
                        </a:rPr>
                        <a:t>PIONA DHA</a:t>
                      </a:r>
                    </a:p>
                  </a:txBody>
                  <a:tcPr/>
                </a:tc>
                <a:extLst>
                  <a:ext uri="{0D108BD9-81ED-4DB2-BD59-A6C34878D82A}">
                    <a16:rowId xmlns:a16="http://schemas.microsoft.com/office/drawing/2014/main" val="2652574578"/>
                  </a:ext>
                </a:extLst>
              </a:tr>
              <a:tr h="370840">
                <a:tc>
                  <a:txBody>
                    <a:bodyPr/>
                    <a:lstStyle/>
                    <a:p>
                      <a:r>
                        <a:rPr lang="en-GB" dirty="0">
                          <a:solidFill>
                            <a:schemeClr val="bg2">
                              <a:lumMod val="25000"/>
                            </a:schemeClr>
                          </a:solidFill>
                        </a:rPr>
                        <a:t>Kerosine</a:t>
                      </a:r>
                    </a:p>
                  </a:txBody>
                  <a:tcPr/>
                </a:tc>
                <a:tc>
                  <a:txBody>
                    <a:bodyPr/>
                    <a:lstStyle/>
                    <a:p>
                      <a:r>
                        <a:rPr lang="en-GB" dirty="0">
                          <a:solidFill>
                            <a:schemeClr val="bg2">
                              <a:lumMod val="25000"/>
                            </a:schemeClr>
                          </a:solidFill>
                        </a:rPr>
                        <a:t>9-16</a:t>
                      </a:r>
                    </a:p>
                  </a:txBody>
                  <a:tcPr/>
                </a:tc>
                <a:tc>
                  <a:txBody>
                    <a:bodyPr/>
                    <a:lstStyle/>
                    <a:p>
                      <a:r>
                        <a:rPr lang="en-GB" dirty="0">
                          <a:solidFill>
                            <a:schemeClr val="bg2">
                              <a:lumMod val="25000"/>
                            </a:schemeClr>
                          </a:solidFill>
                        </a:rPr>
                        <a:t>GC x GC</a:t>
                      </a:r>
                    </a:p>
                  </a:txBody>
                  <a:tcPr/>
                </a:tc>
                <a:extLst>
                  <a:ext uri="{0D108BD9-81ED-4DB2-BD59-A6C34878D82A}">
                    <a16:rowId xmlns:a16="http://schemas.microsoft.com/office/drawing/2014/main" val="3893106942"/>
                  </a:ext>
                </a:extLst>
              </a:tr>
              <a:tr h="370840">
                <a:tc>
                  <a:txBody>
                    <a:bodyPr/>
                    <a:lstStyle/>
                    <a:p>
                      <a:r>
                        <a:rPr lang="en-GB" dirty="0">
                          <a:solidFill>
                            <a:schemeClr val="bg2">
                              <a:lumMod val="25000"/>
                            </a:schemeClr>
                          </a:solidFill>
                        </a:rPr>
                        <a:t>Gas Oils</a:t>
                      </a:r>
                    </a:p>
                  </a:txBody>
                  <a:tcPr/>
                </a:tc>
                <a:tc>
                  <a:txBody>
                    <a:bodyPr/>
                    <a:lstStyle/>
                    <a:p>
                      <a:r>
                        <a:rPr lang="en-GB" dirty="0">
                          <a:solidFill>
                            <a:schemeClr val="bg2">
                              <a:lumMod val="25000"/>
                            </a:schemeClr>
                          </a:solidFill>
                        </a:rPr>
                        <a:t>12-30</a:t>
                      </a:r>
                    </a:p>
                  </a:txBody>
                  <a:tcPr/>
                </a:tc>
                <a:tc>
                  <a:txBody>
                    <a:bodyPr/>
                    <a:lstStyle/>
                    <a:p>
                      <a:r>
                        <a:rPr lang="en-GB" dirty="0">
                          <a:solidFill>
                            <a:schemeClr val="bg2">
                              <a:lumMod val="25000"/>
                            </a:schemeClr>
                          </a:solidFill>
                        </a:rPr>
                        <a:t>GC x GC</a:t>
                      </a:r>
                    </a:p>
                  </a:txBody>
                  <a:tcPr/>
                </a:tc>
                <a:extLst>
                  <a:ext uri="{0D108BD9-81ED-4DB2-BD59-A6C34878D82A}">
                    <a16:rowId xmlns:a16="http://schemas.microsoft.com/office/drawing/2014/main" val="3007407388"/>
                  </a:ext>
                </a:extLst>
              </a:tr>
              <a:tr h="370840">
                <a:tc>
                  <a:txBody>
                    <a:bodyPr/>
                    <a:lstStyle/>
                    <a:p>
                      <a:r>
                        <a:rPr lang="en-GB" dirty="0">
                          <a:solidFill>
                            <a:schemeClr val="bg2">
                              <a:lumMod val="25000"/>
                            </a:schemeClr>
                          </a:solidFill>
                        </a:rPr>
                        <a:t>Paraffin Waxes</a:t>
                      </a:r>
                    </a:p>
                  </a:txBody>
                  <a:tcPr/>
                </a:tc>
                <a:tc>
                  <a:txBody>
                    <a:bodyPr/>
                    <a:lstStyle/>
                    <a:p>
                      <a:r>
                        <a:rPr lang="en-GB" dirty="0">
                          <a:solidFill>
                            <a:schemeClr val="bg2">
                              <a:lumMod val="25000"/>
                            </a:schemeClr>
                          </a:solidFill>
                        </a:rPr>
                        <a:t>20-40</a:t>
                      </a:r>
                    </a:p>
                  </a:txBody>
                  <a:tcPr/>
                </a:tc>
                <a:tc>
                  <a:txBody>
                    <a:bodyPr/>
                    <a:lstStyle/>
                    <a:p>
                      <a:r>
                        <a:rPr lang="en-GB" dirty="0">
                          <a:solidFill>
                            <a:schemeClr val="bg2">
                              <a:lumMod val="25000"/>
                            </a:schemeClr>
                          </a:solidFill>
                        </a:rPr>
                        <a:t>?</a:t>
                      </a:r>
                    </a:p>
                  </a:txBody>
                  <a:tcPr/>
                </a:tc>
                <a:extLst>
                  <a:ext uri="{0D108BD9-81ED-4DB2-BD59-A6C34878D82A}">
                    <a16:rowId xmlns:a16="http://schemas.microsoft.com/office/drawing/2014/main" val="2082025259"/>
                  </a:ext>
                </a:extLst>
              </a:tr>
              <a:tr h="370840">
                <a:tc>
                  <a:txBody>
                    <a:bodyPr/>
                    <a:lstStyle/>
                    <a:p>
                      <a:r>
                        <a:rPr lang="en-GB" dirty="0">
                          <a:solidFill>
                            <a:schemeClr val="bg2">
                              <a:lumMod val="25000"/>
                            </a:schemeClr>
                          </a:solidFill>
                        </a:rPr>
                        <a:t>Heavy Fuel Oils</a:t>
                      </a:r>
                    </a:p>
                  </a:txBody>
                  <a:tcPr/>
                </a:tc>
                <a:tc>
                  <a:txBody>
                    <a:bodyPr/>
                    <a:lstStyle/>
                    <a:p>
                      <a:r>
                        <a:rPr lang="en-GB" dirty="0">
                          <a:solidFill>
                            <a:schemeClr val="bg2">
                              <a:lumMod val="25000"/>
                            </a:schemeClr>
                          </a:solidFill>
                        </a:rPr>
                        <a:t>20-50</a:t>
                      </a:r>
                    </a:p>
                  </a:txBody>
                  <a:tcPr/>
                </a:tc>
                <a:tc>
                  <a:txBody>
                    <a:bodyPr/>
                    <a:lstStyle/>
                    <a:p>
                      <a:r>
                        <a:rPr lang="en-GB" dirty="0">
                          <a:solidFill>
                            <a:schemeClr val="bg2">
                              <a:lumMod val="25000"/>
                            </a:schemeClr>
                          </a:solidFill>
                        </a:rPr>
                        <a:t>?</a:t>
                      </a:r>
                    </a:p>
                  </a:txBody>
                  <a:tcPr/>
                </a:tc>
                <a:extLst>
                  <a:ext uri="{0D108BD9-81ED-4DB2-BD59-A6C34878D82A}">
                    <a16:rowId xmlns:a16="http://schemas.microsoft.com/office/drawing/2014/main" val="1698371253"/>
                  </a:ext>
                </a:extLst>
              </a:tr>
              <a:tr h="370840">
                <a:tc>
                  <a:txBody>
                    <a:bodyPr/>
                    <a:lstStyle/>
                    <a:p>
                      <a:r>
                        <a:rPr lang="en-GB" dirty="0">
                          <a:solidFill>
                            <a:schemeClr val="bg2">
                              <a:lumMod val="25000"/>
                            </a:schemeClr>
                          </a:solidFill>
                        </a:rPr>
                        <a:t>Lubricant Base Oils</a:t>
                      </a:r>
                    </a:p>
                  </a:txBody>
                  <a:tcPr/>
                </a:tc>
                <a:tc>
                  <a:txBody>
                    <a:bodyPr/>
                    <a:lstStyle/>
                    <a:p>
                      <a:r>
                        <a:rPr lang="en-GB" dirty="0">
                          <a:solidFill>
                            <a:schemeClr val="bg2">
                              <a:lumMod val="25000"/>
                            </a:schemeClr>
                          </a:solidFill>
                        </a:rPr>
                        <a:t>20-40</a:t>
                      </a:r>
                    </a:p>
                  </a:txBody>
                  <a:tcPr/>
                </a:tc>
                <a:tc>
                  <a:txBody>
                    <a:bodyPr/>
                    <a:lstStyle/>
                    <a:p>
                      <a:r>
                        <a:rPr lang="en-GB" dirty="0">
                          <a:solidFill>
                            <a:schemeClr val="bg2">
                              <a:lumMod val="25000"/>
                            </a:schemeClr>
                          </a:solidFill>
                        </a:rPr>
                        <a:t>?</a:t>
                      </a:r>
                    </a:p>
                  </a:txBody>
                  <a:tcPr/>
                </a:tc>
                <a:extLst>
                  <a:ext uri="{0D108BD9-81ED-4DB2-BD59-A6C34878D82A}">
                    <a16:rowId xmlns:a16="http://schemas.microsoft.com/office/drawing/2014/main" val="2782845715"/>
                  </a:ext>
                </a:extLst>
              </a:tr>
              <a:tr h="370840">
                <a:tc>
                  <a:txBody>
                    <a:bodyPr/>
                    <a:lstStyle/>
                    <a:p>
                      <a:r>
                        <a:rPr lang="en-GB" dirty="0">
                          <a:solidFill>
                            <a:schemeClr val="bg2">
                              <a:lumMod val="25000"/>
                            </a:schemeClr>
                          </a:solidFill>
                        </a:rPr>
                        <a:t>Bitumen</a:t>
                      </a:r>
                    </a:p>
                  </a:txBody>
                  <a:tcPr/>
                </a:tc>
                <a:tc>
                  <a:txBody>
                    <a:bodyPr/>
                    <a:lstStyle/>
                    <a:p>
                      <a:r>
                        <a:rPr lang="en-GB" dirty="0">
                          <a:solidFill>
                            <a:schemeClr val="bg2">
                              <a:lumMod val="25000"/>
                            </a:schemeClr>
                          </a:solidFill>
                        </a:rPr>
                        <a:t>30-&gt;100</a:t>
                      </a:r>
                    </a:p>
                  </a:txBody>
                  <a:tcPr/>
                </a:tc>
                <a:tc>
                  <a:txBody>
                    <a:bodyPr/>
                    <a:lstStyle/>
                    <a:p>
                      <a:r>
                        <a:rPr lang="en-GB" dirty="0">
                          <a:solidFill>
                            <a:schemeClr val="bg2">
                              <a:lumMod val="25000"/>
                            </a:schemeClr>
                          </a:solidFill>
                        </a:rPr>
                        <a:t>?</a:t>
                      </a:r>
                    </a:p>
                  </a:txBody>
                  <a:tcPr/>
                </a:tc>
                <a:extLst>
                  <a:ext uri="{0D108BD9-81ED-4DB2-BD59-A6C34878D82A}">
                    <a16:rowId xmlns:a16="http://schemas.microsoft.com/office/drawing/2014/main" val="559378150"/>
                  </a:ext>
                </a:extLst>
              </a:tr>
            </a:tbl>
          </a:graphicData>
        </a:graphic>
      </p:graphicFrame>
    </p:spTree>
    <p:extLst>
      <p:ext uri="{BB962C8B-B14F-4D97-AF65-F5344CB8AC3E}">
        <p14:creationId xmlns:p14="http://schemas.microsoft.com/office/powerpoint/2010/main" val="226253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229C7-9FDD-4902-9D76-481E04CB8FFA}"/>
              </a:ext>
            </a:extLst>
          </p:cNvPr>
          <p:cNvSpPr>
            <a:spLocks noGrp="1"/>
          </p:cNvSpPr>
          <p:nvPr>
            <p:ph sz="quarter" idx="12"/>
          </p:nvPr>
        </p:nvSpPr>
        <p:spPr/>
        <p:txBody>
          <a:bodyPr/>
          <a:lstStyle/>
          <a:p>
            <a:r>
              <a:rPr lang="en-GB" dirty="0"/>
              <a:t>Example: Hydrocarbon space map of gas oils</a:t>
            </a:r>
          </a:p>
        </p:txBody>
      </p:sp>
      <p:sp>
        <p:nvSpPr>
          <p:cNvPr id="4" name="Content Placeholder 3">
            <a:extLst>
              <a:ext uri="{FF2B5EF4-FFF2-40B4-BE49-F238E27FC236}">
                <a16:creationId xmlns:a16="http://schemas.microsoft.com/office/drawing/2014/main" id="{AC11E9E1-1F04-471E-973D-DBF30EBA9962}"/>
              </a:ext>
            </a:extLst>
          </p:cNvPr>
          <p:cNvSpPr>
            <a:spLocks noGrp="1"/>
          </p:cNvSpPr>
          <p:nvPr>
            <p:ph sz="quarter" idx="14"/>
          </p:nvPr>
        </p:nvSpPr>
        <p:spPr/>
        <p:txBody>
          <a:bodyPr/>
          <a:lstStyle/>
          <a:p>
            <a:r>
              <a:rPr lang="en-GB" dirty="0"/>
              <a:t>Mapping of applicability domain – all samples</a:t>
            </a:r>
          </a:p>
        </p:txBody>
      </p:sp>
      <p:sp>
        <p:nvSpPr>
          <p:cNvPr id="5" name="Text Placeholder 4">
            <a:extLst>
              <a:ext uri="{FF2B5EF4-FFF2-40B4-BE49-F238E27FC236}">
                <a16:creationId xmlns:a16="http://schemas.microsoft.com/office/drawing/2014/main" id="{909C08BA-F692-4A92-B1C5-183CF4413BDA}"/>
              </a:ext>
            </a:extLst>
          </p:cNvPr>
          <p:cNvSpPr>
            <a:spLocks noGrp="1"/>
          </p:cNvSpPr>
          <p:nvPr>
            <p:ph type="body" sz="quarter" idx="15"/>
          </p:nvPr>
        </p:nvSpPr>
        <p:spPr/>
        <p:txBody>
          <a:bodyPr/>
          <a:lstStyle/>
          <a:p>
            <a:endParaRPr lang="en-GB"/>
          </a:p>
        </p:txBody>
      </p:sp>
      <p:pic>
        <p:nvPicPr>
          <p:cNvPr id="6" name="Content Placeholder 5">
            <a:extLst>
              <a:ext uri="{FF2B5EF4-FFF2-40B4-BE49-F238E27FC236}">
                <a16:creationId xmlns:a16="http://schemas.microsoft.com/office/drawing/2014/main" id="{C11828F4-BE58-4FAE-89FA-FD8F4678437A}"/>
              </a:ext>
            </a:extLst>
          </p:cNvPr>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569108" y="1163638"/>
            <a:ext cx="8042296" cy="3198812"/>
          </a:xfrm>
          <a:prstGeom prst="rect">
            <a:avLst/>
          </a:prstGeom>
          <a:noFill/>
          <a:ln>
            <a:noFill/>
          </a:ln>
        </p:spPr>
      </p:pic>
    </p:spTree>
    <p:extLst>
      <p:ext uri="{BB962C8B-B14F-4D97-AF65-F5344CB8AC3E}">
        <p14:creationId xmlns:p14="http://schemas.microsoft.com/office/powerpoint/2010/main" val="131276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229C7-9FDD-4902-9D76-481E04CB8FFA}"/>
              </a:ext>
            </a:extLst>
          </p:cNvPr>
          <p:cNvSpPr>
            <a:spLocks noGrp="1"/>
          </p:cNvSpPr>
          <p:nvPr>
            <p:ph sz="quarter" idx="12"/>
          </p:nvPr>
        </p:nvSpPr>
        <p:spPr/>
        <p:txBody>
          <a:bodyPr/>
          <a:lstStyle/>
          <a:p>
            <a:r>
              <a:rPr lang="en-GB" dirty="0"/>
              <a:t>Example: Hydrocarbon space map of gas oils</a:t>
            </a:r>
          </a:p>
        </p:txBody>
      </p:sp>
      <p:sp>
        <p:nvSpPr>
          <p:cNvPr id="4" name="Content Placeholder 3">
            <a:extLst>
              <a:ext uri="{FF2B5EF4-FFF2-40B4-BE49-F238E27FC236}">
                <a16:creationId xmlns:a16="http://schemas.microsoft.com/office/drawing/2014/main" id="{AC11E9E1-1F04-471E-973D-DBF30EBA9962}"/>
              </a:ext>
            </a:extLst>
          </p:cNvPr>
          <p:cNvSpPr>
            <a:spLocks noGrp="1"/>
          </p:cNvSpPr>
          <p:nvPr>
            <p:ph sz="quarter" idx="14"/>
          </p:nvPr>
        </p:nvSpPr>
        <p:spPr>
          <a:xfrm>
            <a:off x="395289" y="1080051"/>
            <a:ext cx="2063411" cy="355274"/>
          </a:xfrm>
        </p:spPr>
        <p:txBody>
          <a:bodyPr>
            <a:noAutofit/>
          </a:bodyPr>
          <a:lstStyle/>
          <a:p>
            <a:pPr marL="0" indent="0"/>
            <a:r>
              <a:rPr lang="en-GB" sz="1800" dirty="0"/>
              <a:t>Selection of representative samples for biological similarity assessment (human health)</a:t>
            </a:r>
          </a:p>
        </p:txBody>
      </p:sp>
      <p:pic>
        <p:nvPicPr>
          <p:cNvPr id="6" name="Content Placeholder 5" descr="A screenshot of a game&#10;&#10;Description automatically generated with low confidence">
            <a:extLst>
              <a:ext uri="{FF2B5EF4-FFF2-40B4-BE49-F238E27FC236}">
                <a16:creationId xmlns:a16="http://schemas.microsoft.com/office/drawing/2014/main" id="{BAE856AB-2B00-4C66-84DE-9E7AFC2E5D16}"/>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27305" y="738626"/>
            <a:ext cx="5004440" cy="4429259"/>
          </a:xfrm>
          <a:prstGeom prst="rect">
            <a:avLst/>
          </a:prstGeom>
          <a:noFill/>
        </p:spPr>
      </p:pic>
    </p:spTree>
    <p:extLst>
      <p:ext uri="{BB962C8B-B14F-4D97-AF65-F5344CB8AC3E}">
        <p14:creationId xmlns:p14="http://schemas.microsoft.com/office/powerpoint/2010/main" val="244280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94E39-031C-4CA2-90AD-BD24E2CA2988}"/>
              </a:ext>
            </a:extLst>
          </p:cNvPr>
          <p:cNvSpPr>
            <a:spLocks noGrp="1"/>
          </p:cNvSpPr>
          <p:nvPr>
            <p:ph sz="quarter" idx="12"/>
          </p:nvPr>
        </p:nvSpPr>
        <p:spPr/>
        <p:txBody>
          <a:bodyPr/>
          <a:lstStyle/>
          <a:p>
            <a:r>
              <a:rPr lang="en-US" sz="3200" dirty="0"/>
              <a:t>Example: </a:t>
            </a:r>
            <a:r>
              <a:rPr lang="en-US" dirty="0"/>
              <a:t>P</a:t>
            </a:r>
            <a:r>
              <a:rPr lang="en-US" sz="3200" dirty="0"/>
              <a:t>redictions of environmental toxicity</a:t>
            </a:r>
            <a:endParaRPr lang="en-GB" sz="3200" dirty="0"/>
          </a:p>
          <a:p>
            <a:endParaRPr lang="en-GB" dirty="0"/>
          </a:p>
        </p:txBody>
      </p:sp>
      <p:sp>
        <p:nvSpPr>
          <p:cNvPr id="4" name="Content Placeholder 3">
            <a:extLst>
              <a:ext uri="{FF2B5EF4-FFF2-40B4-BE49-F238E27FC236}">
                <a16:creationId xmlns:a16="http://schemas.microsoft.com/office/drawing/2014/main" id="{217FD7D9-76BC-46F8-9D92-52EAFE8D5A19}"/>
              </a:ext>
            </a:extLst>
          </p:cNvPr>
          <p:cNvSpPr>
            <a:spLocks noGrp="1"/>
          </p:cNvSpPr>
          <p:nvPr>
            <p:ph sz="quarter" idx="14"/>
          </p:nvPr>
        </p:nvSpPr>
        <p:spPr/>
        <p:txBody>
          <a:bodyPr>
            <a:normAutofit/>
          </a:bodyPr>
          <a:lstStyle/>
          <a:p>
            <a:r>
              <a:rPr lang="en-US" sz="2000" i="1" dirty="0"/>
              <a:t>Selecting samples for testing by using analytical data to predict the most toxic</a:t>
            </a:r>
            <a:endParaRPr lang="en-GB" dirty="0"/>
          </a:p>
        </p:txBody>
      </p:sp>
      <p:sp>
        <p:nvSpPr>
          <p:cNvPr id="5" name="Content Placeholder 4">
            <a:extLst>
              <a:ext uri="{FF2B5EF4-FFF2-40B4-BE49-F238E27FC236}">
                <a16:creationId xmlns:a16="http://schemas.microsoft.com/office/drawing/2014/main" id="{65BF3A21-53F7-49AE-9676-25984A827218}"/>
              </a:ext>
            </a:extLst>
          </p:cNvPr>
          <p:cNvSpPr>
            <a:spLocks noGrp="1"/>
          </p:cNvSpPr>
          <p:nvPr>
            <p:ph sz="quarter" idx="13"/>
          </p:nvPr>
        </p:nvSpPr>
        <p:spPr>
          <a:xfrm>
            <a:off x="395289" y="1164336"/>
            <a:ext cx="8218624" cy="3197716"/>
          </a:xfrm>
        </p:spPr>
        <p:txBody>
          <a:bodyPr/>
          <a:lstStyle/>
          <a:p>
            <a:r>
              <a:rPr lang="en-US" sz="1400" dirty="0" err="1"/>
              <a:t>GCxGC</a:t>
            </a:r>
            <a:r>
              <a:rPr lang="en-US" sz="1400" dirty="0"/>
              <a:t> analysis provides compositional information on a substance by dividing up the chemical space into hydrocarbon blocks, and then allocating percent concentration to each block.</a:t>
            </a:r>
          </a:p>
          <a:p>
            <a:endParaRPr lang="en-US" sz="1400" dirty="0"/>
          </a:p>
          <a:p>
            <a:r>
              <a:rPr lang="en-US" sz="1400" dirty="0"/>
              <a:t>Using the target lipid model to predict the toxicity of each hydrocarbon block, it is possible to sum up the toxic units per block to predict the toxicity of the whole substance. </a:t>
            </a:r>
          </a:p>
          <a:p>
            <a:endParaRPr lang="en-US" sz="1400" dirty="0"/>
          </a:p>
          <a:p>
            <a:endParaRPr lang="en-US" sz="1400" dirty="0"/>
          </a:p>
        </p:txBody>
      </p:sp>
      <p:pic>
        <p:nvPicPr>
          <p:cNvPr id="7" name="Picture 6">
            <a:extLst>
              <a:ext uri="{FF2B5EF4-FFF2-40B4-BE49-F238E27FC236}">
                <a16:creationId xmlns:a16="http://schemas.microsoft.com/office/drawing/2014/main" id="{A50EC03A-0E03-4712-A335-CBEF2BE199C2}"/>
              </a:ext>
            </a:extLst>
          </p:cNvPr>
          <p:cNvPicPr>
            <a:picLocks noChangeAspect="1"/>
          </p:cNvPicPr>
          <p:nvPr/>
        </p:nvPicPr>
        <p:blipFill>
          <a:blip r:embed="rId2"/>
          <a:stretch>
            <a:fillRect/>
          </a:stretch>
        </p:blipFill>
        <p:spPr>
          <a:xfrm>
            <a:off x="69949" y="2452747"/>
            <a:ext cx="6700824" cy="2278279"/>
          </a:xfrm>
          <a:prstGeom prst="rect">
            <a:avLst/>
          </a:prstGeom>
        </p:spPr>
      </p:pic>
      <p:sp>
        <p:nvSpPr>
          <p:cNvPr id="2" name="Arrow: Right 1">
            <a:extLst>
              <a:ext uri="{FF2B5EF4-FFF2-40B4-BE49-F238E27FC236}">
                <a16:creationId xmlns:a16="http://schemas.microsoft.com/office/drawing/2014/main" id="{95845848-CCD1-4AA9-AE14-17F78EE6B5F8}"/>
              </a:ext>
            </a:extLst>
          </p:cNvPr>
          <p:cNvSpPr/>
          <p:nvPr/>
        </p:nvSpPr>
        <p:spPr>
          <a:xfrm>
            <a:off x="5565340" y="3691277"/>
            <a:ext cx="1104730" cy="440288"/>
          </a:xfrm>
          <a:prstGeom prst="rightArrow">
            <a:avLst>
              <a:gd name="adj1" fmla="val 100000"/>
              <a:gd name="adj2" fmla="val 45409"/>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050" dirty="0"/>
              <a:t>Toxicity predictions</a:t>
            </a:r>
          </a:p>
        </p:txBody>
      </p:sp>
      <p:sp>
        <p:nvSpPr>
          <p:cNvPr id="6" name="Rectangle 5">
            <a:extLst>
              <a:ext uri="{FF2B5EF4-FFF2-40B4-BE49-F238E27FC236}">
                <a16:creationId xmlns:a16="http://schemas.microsoft.com/office/drawing/2014/main" id="{6652F88A-515B-486C-98E5-98FE993A6806}"/>
              </a:ext>
            </a:extLst>
          </p:cNvPr>
          <p:cNvSpPr/>
          <p:nvPr/>
        </p:nvSpPr>
        <p:spPr>
          <a:xfrm>
            <a:off x="7009190" y="2997694"/>
            <a:ext cx="1584061" cy="1434794"/>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6742CE-7845-49F6-AB77-F686103DB68C}"/>
              </a:ext>
            </a:extLst>
          </p:cNvPr>
          <p:cNvSpPr txBox="1"/>
          <p:nvPr/>
        </p:nvSpPr>
        <p:spPr>
          <a:xfrm>
            <a:off x="7540604" y="4432488"/>
            <a:ext cx="714298" cy="230832"/>
          </a:xfrm>
          <a:prstGeom prst="rect">
            <a:avLst/>
          </a:prstGeom>
          <a:noFill/>
        </p:spPr>
        <p:txBody>
          <a:bodyPr wrap="none" lIns="0" tIns="0"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1200" dirty="0">
                <a:solidFill>
                  <a:schemeClr val="bg2">
                    <a:lumMod val="25000"/>
                  </a:schemeClr>
                </a:solidFill>
              </a:rPr>
              <a:t>Sample #</a:t>
            </a:r>
          </a:p>
        </p:txBody>
      </p:sp>
      <p:sp>
        <p:nvSpPr>
          <p:cNvPr id="10" name="TextBox 9">
            <a:extLst>
              <a:ext uri="{FF2B5EF4-FFF2-40B4-BE49-F238E27FC236}">
                <a16:creationId xmlns:a16="http://schemas.microsoft.com/office/drawing/2014/main" id="{A0829844-D83B-485D-9329-578BE42E8309}"/>
              </a:ext>
            </a:extLst>
          </p:cNvPr>
          <p:cNvSpPr txBox="1"/>
          <p:nvPr/>
        </p:nvSpPr>
        <p:spPr>
          <a:xfrm rot="16200000">
            <a:off x="6567948" y="3513549"/>
            <a:ext cx="622991" cy="230832"/>
          </a:xfrm>
          <a:prstGeom prst="rect">
            <a:avLst/>
          </a:prstGeom>
          <a:noFill/>
        </p:spPr>
        <p:txBody>
          <a:bodyPr wrap="none" lIns="0" tIns="0"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1200" dirty="0">
                <a:solidFill>
                  <a:schemeClr val="bg2">
                    <a:lumMod val="25000"/>
                  </a:schemeClr>
                </a:solidFill>
              </a:rPr>
              <a:t>Toxicity</a:t>
            </a:r>
          </a:p>
        </p:txBody>
      </p:sp>
      <p:sp>
        <p:nvSpPr>
          <p:cNvPr id="11" name="Oval 10">
            <a:extLst>
              <a:ext uri="{FF2B5EF4-FFF2-40B4-BE49-F238E27FC236}">
                <a16:creationId xmlns:a16="http://schemas.microsoft.com/office/drawing/2014/main" id="{9EC6C2A3-164C-4AFD-AFE1-EDFD241633E3}"/>
              </a:ext>
            </a:extLst>
          </p:cNvPr>
          <p:cNvSpPr/>
          <p:nvPr/>
        </p:nvSpPr>
        <p:spPr>
          <a:xfrm>
            <a:off x="7219908" y="3465079"/>
            <a:ext cx="45719" cy="45719"/>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910112-C5ED-452C-9EB7-259B82AF4D5E}"/>
              </a:ext>
            </a:extLst>
          </p:cNvPr>
          <p:cNvSpPr/>
          <p:nvPr/>
        </p:nvSpPr>
        <p:spPr>
          <a:xfrm>
            <a:off x="7545369" y="3917601"/>
            <a:ext cx="45719" cy="45719"/>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FA50D6A-172C-4480-BF06-401082871F6E}"/>
              </a:ext>
            </a:extLst>
          </p:cNvPr>
          <p:cNvSpPr/>
          <p:nvPr/>
        </p:nvSpPr>
        <p:spPr>
          <a:xfrm>
            <a:off x="7989197" y="4046329"/>
            <a:ext cx="45719" cy="45719"/>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D2EB17-88A7-4EA6-BF9C-44A4F6689267}"/>
              </a:ext>
            </a:extLst>
          </p:cNvPr>
          <p:cNvSpPr/>
          <p:nvPr/>
        </p:nvSpPr>
        <p:spPr>
          <a:xfrm>
            <a:off x="8360259" y="3780150"/>
            <a:ext cx="45719" cy="45719"/>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allout: Down Arrow 16">
            <a:extLst>
              <a:ext uri="{FF2B5EF4-FFF2-40B4-BE49-F238E27FC236}">
                <a16:creationId xmlns:a16="http://schemas.microsoft.com/office/drawing/2014/main" id="{3F1B8459-46F0-4DC2-8210-E3D90EA379AC}"/>
              </a:ext>
            </a:extLst>
          </p:cNvPr>
          <p:cNvSpPr/>
          <p:nvPr/>
        </p:nvSpPr>
        <p:spPr>
          <a:xfrm>
            <a:off x="6785567" y="2737038"/>
            <a:ext cx="914400" cy="692823"/>
          </a:xfrm>
          <a:prstGeom prst="downArrowCallout">
            <a:avLst>
              <a:gd name="adj1" fmla="val 8132"/>
              <a:gd name="adj2" fmla="val 9702"/>
              <a:gd name="adj3" fmla="val 25000"/>
              <a:gd name="adj4" fmla="val 64977"/>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Select this sample for testing</a:t>
            </a:r>
          </a:p>
        </p:txBody>
      </p:sp>
    </p:spTree>
    <p:extLst>
      <p:ext uri="{BB962C8B-B14F-4D97-AF65-F5344CB8AC3E}">
        <p14:creationId xmlns:p14="http://schemas.microsoft.com/office/powerpoint/2010/main" val="60436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395289" y="178332"/>
            <a:ext cx="8389935" cy="535909"/>
          </a:xfrm>
        </p:spPr>
        <p:txBody>
          <a:bodyPr/>
          <a:lstStyle/>
          <a:p>
            <a:r>
              <a:rPr lang="en-GB" sz="2800" dirty="0"/>
              <a:t>Comprehensive and quantitative compositional data on heavier petroleum substances remains a challenge</a:t>
            </a:r>
          </a:p>
          <a:p>
            <a:endParaRPr lang="en-GB" dirty="0"/>
          </a:p>
        </p:txBody>
      </p:sp>
      <p:grpSp>
        <p:nvGrpSpPr>
          <p:cNvPr id="39" name="Group 38">
            <a:extLst>
              <a:ext uri="{FF2B5EF4-FFF2-40B4-BE49-F238E27FC236}">
                <a16:creationId xmlns:a16="http://schemas.microsoft.com/office/drawing/2014/main" id="{980128D0-5513-4179-97B5-0DD0E56E1B02}"/>
              </a:ext>
            </a:extLst>
          </p:cNvPr>
          <p:cNvGrpSpPr/>
          <p:nvPr/>
        </p:nvGrpSpPr>
        <p:grpSpPr>
          <a:xfrm>
            <a:off x="301557" y="1217521"/>
            <a:ext cx="3582832" cy="3850589"/>
            <a:chOff x="767628" y="615242"/>
            <a:chExt cx="3600841" cy="4047562"/>
          </a:xfrm>
        </p:grpSpPr>
        <p:sp>
          <p:nvSpPr>
            <p:cNvPr id="10" name="Rounded Rectangle 6">
              <a:extLst>
                <a:ext uri="{FF2B5EF4-FFF2-40B4-BE49-F238E27FC236}">
                  <a16:creationId xmlns:a16="http://schemas.microsoft.com/office/drawing/2014/main" id="{AA7B2CEE-E1CA-4065-A785-A08F15C1C02C}"/>
                </a:ext>
              </a:extLst>
            </p:cNvPr>
            <p:cNvSpPr/>
            <p:nvPr/>
          </p:nvSpPr>
          <p:spPr bwMode="auto">
            <a:xfrm>
              <a:off x="2215801" y="671813"/>
              <a:ext cx="862283" cy="217899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1" name="TextBox 10">
              <a:extLst>
                <a:ext uri="{FF2B5EF4-FFF2-40B4-BE49-F238E27FC236}">
                  <a16:creationId xmlns:a16="http://schemas.microsoft.com/office/drawing/2014/main" id="{AAF1C961-9372-4EA4-BBF0-BBA39307290A}"/>
                </a:ext>
              </a:extLst>
            </p:cNvPr>
            <p:cNvSpPr txBox="1"/>
            <p:nvPr/>
          </p:nvSpPr>
          <p:spPr>
            <a:xfrm>
              <a:off x="2431317" y="658063"/>
              <a:ext cx="365806" cy="300082"/>
            </a:xfrm>
            <a:prstGeom prst="rect">
              <a:avLst/>
            </a:prstGeom>
            <a:noFill/>
          </p:spPr>
          <p:txBody>
            <a:bodyPr wrap="none" rtlCol="0">
              <a:spAutoFit/>
            </a:bodyPr>
            <a:lstStyle/>
            <a:p>
              <a:r>
                <a:rPr lang="en-US" sz="1350" dirty="0">
                  <a:solidFill>
                    <a:srgbClr val="000000"/>
                  </a:solidFill>
                </a:rPr>
                <a:t>C1</a:t>
              </a:r>
            </a:p>
          </p:txBody>
        </p:sp>
        <p:sp>
          <p:nvSpPr>
            <p:cNvPr id="12" name="TextBox 11">
              <a:extLst>
                <a:ext uri="{FF2B5EF4-FFF2-40B4-BE49-F238E27FC236}">
                  <a16:creationId xmlns:a16="http://schemas.microsoft.com/office/drawing/2014/main" id="{6958AFC6-F6BB-4199-973B-69B1E1E2E6A0}"/>
                </a:ext>
              </a:extLst>
            </p:cNvPr>
            <p:cNvSpPr txBox="1"/>
            <p:nvPr/>
          </p:nvSpPr>
          <p:spPr>
            <a:xfrm>
              <a:off x="2431317" y="1047277"/>
              <a:ext cx="453970" cy="300082"/>
            </a:xfrm>
            <a:prstGeom prst="rect">
              <a:avLst/>
            </a:prstGeom>
            <a:noFill/>
          </p:spPr>
          <p:txBody>
            <a:bodyPr wrap="none" rtlCol="0">
              <a:spAutoFit/>
            </a:bodyPr>
            <a:lstStyle/>
            <a:p>
              <a:r>
                <a:rPr lang="en-US" sz="1350" dirty="0">
                  <a:solidFill>
                    <a:srgbClr val="000000"/>
                  </a:solidFill>
                </a:rPr>
                <a:t>C10</a:t>
              </a:r>
            </a:p>
          </p:txBody>
        </p:sp>
        <p:sp>
          <p:nvSpPr>
            <p:cNvPr id="13" name="TextBox 12">
              <a:extLst>
                <a:ext uri="{FF2B5EF4-FFF2-40B4-BE49-F238E27FC236}">
                  <a16:creationId xmlns:a16="http://schemas.microsoft.com/office/drawing/2014/main" id="{DBF83474-54BE-4218-A86E-03AA5E350D26}"/>
                </a:ext>
              </a:extLst>
            </p:cNvPr>
            <p:cNvSpPr txBox="1"/>
            <p:nvPr/>
          </p:nvSpPr>
          <p:spPr>
            <a:xfrm>
              <a:off x="2431318" y="1415608"/>
              <a:ext cx="453970" cy="300082"/>
            </a:xfrm>
            <a:prstGeom prst="rect">
              <a:avLst/>
            </a:prstGeom>
            <a:noFill/>
          </p:spPr>
          <p:txBody>
            <a:bodyPr wrap="none" rtlCol="0">
              <a:spAutoFit/>
            </a:bodyPr>
            <a:lstStyle/>
            <a:p>
              <a:r>
                <a:rPr lang="en-US" sz="1350" dirty="0">
                  <a:solidFill>
                    <a:srgbClr val="000000"/>
                  </a:solidFill>
                </a:rPr>
                <a:t>C20</a:t>
              </a:r>
            </a:p>
          </p:txBody>
        </p:sp>
        <p:sp>
          <p:nvSpPr>
            <p:cNvPr id="14" name="TextBox 13">
              <a:extLst>
                <a:ext uri="{FF2B5EF4-FFF2-40B4-BE49-F238E27FC236}">
                  <a16:creationId xmlns:a16="http://schemas.microsoft.com/office/drawing/2014/main" id="{BAFEEA85-1AAD-4326-BAE8-C7C348A3DF73}"/>
                </a:ext>
              </a:extLst>
            </p:cNvPr>
            <p:cNvSpPr txBox="1"/>
            <p:nvPr/>
          </p:nvSpPr>
          <p:spPr>
            <a:xfrm>
              <a:off x="2432506" y="1804822"/>
              <a:ext cx="453970" cy="300082"/>
            </a:xfrm>
            <a:prstGeom prst="rect">
              <a:avLst/>
            </a:prstGeom>
            <a:noFill/>
          </p:spPr>
          <p:txBody>
            <a:bodyPr wrap="none" rtlCol="0">
              <a:spAutoFit/>
            </a:bodyPr>
            <a:lstStyle/>
            <a:p>
              <a:r>
                <a:rPr lang="en-US" sz="1350" dirty="0">
                  <a:solidFill>
                    <a:srgbClr val="000000"/>
                  </a:solidFill>
                </a:rPr>
                <a:t>C30</a:t>
              </a:r>
            </a:p>
          </p:txBody>
        </p:sp>
        <p:sp>
          <p:nvSpPr>
            <p:cNvPr id="15" name="TextBox 14">
              <a:extLst>
                <a:ext uri="{FF2B5EF4-FFF2-40B4-BE49-F238E27FC236}">
                  <a16:creationId xmlns:a16="http://schemas.microsoft.com/office/drawing/2014/main" id="{6B210AC5-521C-4ACC-B0E0-30A60752132E}"/>
                </a:ext>
              </a:extLst>
            </p:cNvPr>
            <p:cNvSpPr txBox="1"/>
            <p:nvPr/>
          </p:nvSpPr>
          <p:spPr>
            <a:xfrm>
              <a:off x="2432506" y="2194036"/>
              <a:ext cx="453970" cy="300082"/>
            </a:xfrm>
            <a:prstGeom prst="rect">
              <a:avLst/>
            </a:prstGeom>
            <a:noFill/>
          </p:spPr>
          <p:txBody>
            <a:bodyPr wrap="none" rtlCol="0">
              <a:spAutoFit/>
            </a:bodyPr>
            <a:lstStyle/>
            <a:p>
              <a:r>
                <a:rPr lang="en-US" sz="1350" dirty="0">
                  <a:solidFill>
                    <a:srgbClr val="000000"/>
                  </a:solidFill>
                </a:rPr>
                <a:t>C40</a:t>
              </a:r>
            </a:p>
          </p:txBody>
        </p:sp>
        <p:sp>
          <p:nvSpPr>
            <p:cNvPr id="16" name="TextBox 15">
              <a:extLst>
                <a:ext uri="{FF2B5EF4-FFF2-40B4-BE49-F238E27FC236}">
                  <a16:creationId xmlns:a16="http://schemas.microsoft.com/office/drawing/2014/main" id="{0990264C-234B-48D8-8B11-146CB1B9162C}"/>
                </a:ext>
              </a:extLst>
            </p:cNvPr>
            <p:cNvSpPr txBox="1"/>
            <p:nvPr/>
          </p:nvSpPr>
          <p:spPr>
            <a:xfrm>
              <a:off x="2432506" y="2555750"/>
              <a:ext cx="453970" cy="300082"/>
            </a:xfrm>
            <a:prstGeom prst="rect">
              <a:avLst/>
            </a:prstGeom>
            <a:noFill/>
          </p:spPr>
          <p:txBody>
            <a:bodyPr wrap="none" rtlCol="0">
              <a:spAutoFit/>
            </a:bodyPr>
            <a:lstStyle/>
            <a:p>
              <a:r>
                <a:rPr lang="en-US" sz="1350" dirty="0">
                  <a:solidFill>
                    <a:srgbClr val="000000"/>
                  </a:solidFill>
                </a:rPr>
                <a:t>C50</a:t>
              </a:r>
            </a:p>
          </p:txBody>
        </p:sp>
        <p:grpSp>
          <p:nvGrpSpPr>
            <p:cNvPr id="17" name="Group 16">
              <a:extLst>
                <a:ext uri="{FF2B5EF4-FFF2-40B4-BE49-F238E27FC236}">
                  <a16:creationId xmlns:a16="http://schemas.microsoft.com/office/drawing/2014/main" id="{314AFF76-6D5C-48B7-A2AA-A9CD74FF888F}"/>
                </a:ext>
              </a:extLst>
            </p:cNvPr>
            <p:cNvGrpSpPr/>
            <p:nvPr/>
          </p:nvGrpSpPr>
          <p:grpSpPr>
            <a:xfrm>
              <a:off x="2227160" y="3990682"/>
              <a:ext cx="862283" cy="672122"/>
              <a:chOff x="2119357" y="5601776"/>
              <a:chExt cx="1162228" cy="479331"/>
            </a:xfrm>
          </p:grpSpPr>
          <p:sp>
            <p:nvSpPr>
              <p:cNvPr id="18" name="Rounded Rectangle 14">
                <a:extLst>
                  <a:ext uri="{FF2B5EF4-FFF2-40B4-BE49-F238E27FC236}">
                    <a16:creationId xmlns:a16="http://schemas.microsoft.com/office/drawing/2014/main" id="{13D74A53-1BE7-42BC-A69B-2AED1C51661A}"/>
                  </a:ext>
                </a:extLst>
              </p:cNvPr>
              <p:cNvSpPr/>
              <p:nvPr/>
            </p:nvSpPr>
            <p:spPr bwMode="auto">
              <a:xfrm>
                <a:off x="2119357" y="5601776"/>
                <a:ext cx="1162228" cy="371735"/>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9" name="TextBox 18">
                <a:extLst>
                  <a:ext uri="{FF2B5EF4-FFF2-40B4-BE49-F238E27FC236}">
                    <a16:creationId xmlns:a16="http://schemas.microsoft.com/office/drawing/2014/main" id="{B1C7B774-CECF-4306-88C1-AAF0B2777BE2}"/>
                  </a:ext>
                </a:extLst>
              </p:cNvPr>
              <p:cNvSpPr txBox="1"/>
              <p:nvPr/>
            </p:nvSpPr>
            <p:spPr>
              <a:xfrm>
                <a:off x="2202577" y="5680997"/>
                <a:ext cx="906659" cy="400110"/>
              </a:xfrm>
              <a:prstGeom prst="rect">
                <a:avLst/>
              </a:prstGeom>
              <a:noFill/>
            </p:spPr>
            <p:txBody>
              <a:bodyPr wrap="none" rtlCol="0">
                <a:spAutoFit/>
              </a:bodyPr>
              <a:lstStyle/>
              <a:p>
                <a:pPr>
                  <a:defRPr/>
                </a:pPr>
                <a:r>
                  <a:rPr lang="en-US" sz="1350" kern="0" dirty="0">
                    <a:solidFill>
                      <a:srgbClr val="000000"/>
                    </a:solidFill>
                  </a:rPr>
                  <a:t>-&gt;C50+</a:t>
                </a:r>
              </a:p>
            </p:txBody>
          </p:sp>
        </p:grpSp>
        <p:grpSp>
          <p:nvGrpSpPr>
            <p:cNvPr id="20" name="Group 19">
              <a:extLst>
                <a:ext uri="{FF2B5EF4-FFF2-40B4-BE49-F238E27FC236}">
                  <a16:creationId xmlns:a16="http://schemas.microsoft.com/office/drawing/2014/main" id="{63879A40-D857-40B8-A015-FF02564ACABE}"/>
                </a:ext>
              </a:extLst>
            </p:cNvPr>
            <p:cNvGrpSpPr/>
            <p:nvPr/>
          </p:nvGrpSpPr>
          <p:grpSpPr>
            <a:xfrm>
              <a:off x="767628" y="2129500"/>
              <a:ext cx="648037" cy="1125602"/>
              <a:chOff x="192535" y="3308151"/>
              <a:chExt cx="794759" cy="842517"/>
            </a:xfrm>
          </p:grpSpPr>
          <p:sp>
            <p:nvSpPr>
              <p:cNvPr id="21" name="Rounded Rectangle 17">
                <a:extLst>
                  <a:ext uri="{FF2B5EF4-FFF2-40B4-BE49-F238E27FC236}">
                    <a16:creationId xmlns:a16="http://schemas.microsoft.com/office/drawing/2014/main" id="{388134DA-C84E-48C3-A6BB-F18DC7935601}"/>
                  </a:ext>
                </a:extLst>
              </p:cNvPr>
              <p:cNvSpPr/>
              <p:nvPr/>
            </p:nvSpPr>
            <p:spPr bwMode="auto">
              <a:xfrm>
                <a:off x="218829" y="3308151"/>
                <a:ext cx="721719" cy="84251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22" name="TextBox 21">
                <a:extLst>
                  <a:ext uri="{FF2B5EF4-FFF2-40B4-BE49-F238E27FC236}">
                    <a16:creationId xmlns:a16="http://schemas.microsoft.com/office/drawing/2014/main" id="{E4A77E0E-104A-4B0B-A420-3C937C87B119}"/>
                  </a:ext>
                </a:extLst>
              </p:cNvPr>
              <p:cNvSpPr txBox="1"/>
              <p:nvPr/>
            </p:nvSpPr>
            <p:spPr>
              <a:xfrm>
                <a:off x="192535" y="3557816"/>
                <a:ext cx="794759" cy="380114"/>
              </a:xfrm>
              <a:prstGeom prst="rect">
                <a:avLst/>
              </a:prstGeom>
              <a:noFill/>
            </p:spPr>
            <p:txBody>
              <a:bodyPr wrap="square" rtlCol="0">
                <a:spAutoFit/>
              </a:bodyPr>
              <a:lstStyle/>
              <a:p>
                <a:pPr algn="ctr">
                  <a:defRPr/>
                </a:pPr>
                <a:r>
                  <a:rPr lang="en-US" sz="1350" kern="0" dirty="0">
                    <a:solidFill>
                      <a:srgbClr val="000000"/>
                    </a:solidFill>
                  </a:rPr>
                  <a:t>Crude Oil</a:t>
                </a:r>
              </a:p>
            </p:txBody>
          </p:sp>
        </p:grpSp>
        <p:sp>
          <p:nvSpPr>
            <p:cNvPr id="23" name="Right Arrow 19">
              <a:extLst>
                <a:ext uri="{FF2B5EF4-FFF2-40B4-BE49-F238E27FC236}">
                  <a16:creationId xmlns:a16="http://schemas.microsoft.com/office/drawing/2014/main" id="{EE24092D-7788-481E-9ADC-E2CA609164C8}"/>
                </a:ext>
              </a:extLst>
            </p:cNvPr>
            <p:cNvSpPr/>
            <p:nvPr/>
          </p:nvSpPr>
          <p:spPr bwMode="auto">
            <a:xfrm>
              <a:off x="1453782" y="2459147"/>
              <a:ext cx="716463"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Boiling</a:t>
              </a:r>
            </a:p>
          </p:txBody>
        </p:sp>
        <p:sp>
          <p:nvSpPr>
            <p:cNvPr id="24" name="Right Arrow 20">
              <a:extLst>
                <a:ext uri="{FF2B5EF4-FFF2-40B4-BE49-F238E27FC236}">
                  <a16:creationId xmlns:a16="http://schemas.microsoft.com/office/drawing/2014/main" id="{46A75859-36E3-407B-B671-63CA59BF741D}"/>
                </a:ext>
              </a:extLst>
            </p:cNvPr>
            <p:cNvSpPr/>
            <p:nvPr/>
          </p:nvSpPr>
          <p:spPr bwMode="auto">
            <a:xfrm rot="5400000">
              <a:off x="2187718" y="3200296"/>
              <a:ext cx="919048"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Vac. Dist.</a:t>
              </a:r>
            </a:p>
          </p:txBody>
        </p:sp>
        <p:pic>
          <p:nvPicPr>
            <p:cNvPr id="25" name="Picture 100">
              <a:extLst>
                <a:ext uri="{FF2B5EF4-FFF2-40B4-BE49-F238E27FC236}">
                  <a16:creationId xmlns:a16="http://schemas.microsoft.com/office/drawing/2014/main" id="{6EC78D21-A425-4751-8E37-6735AC986B3E}"/>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rcRect/>
            <a:stretch>
              <a:fillRect/>
            </a:stretch>
          </p:blipFill>
          <p:spPr bwMode="auto">
            <a:xfrm>
              <a:off x="3288631" y="4107073"/>
              <a:ext cx="878681"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Glen.Carty\AppData\Local\Microsoft\Windows\Temporary Internet Files\Content.IE5\1OVZ1NRK\MC900298001[1].wmf">
              <a:extLst>
                <a:ext uri="{FF2B5EF4-FFF2-40B4-BE49-F238E27FC236}">
                  <a16:creationId xmlns:a16="http://schemas.microsoft.com/office/drawing/2014/main" id="{DFC4A90D-6D4B-4790-A66C-BBCAC6D071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7681" y="3319681"/>
              <a:ext cx="432197"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91C001C-AE4B-4F9B-9594-545A0CAD245D}"/>
                </a:ext>
              </a:extLst>
            </p:cNvPr>
            <p:cNvPicPr>
              <a:picLocks noChangeAspect="1"/>
            </p:cNvPicPr>
            <p:nvPr/>
          </p:nvPicPr>
          <p:blipFill>
            <a:blip r:embed="rId4">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72112" y="2645146"/>
              <a:ext cx="1111718" cy="756947"/>
            </a:xfrm>
            <a:prstGeom prst="rect">
              <a:avLst/>
            </a:prstGeom>
          </p:spPr>
        </p:pic>
        <p:pic>
          <p:nvPicPr>
            <p:cNvPr id="28" name="Picture 27">
              <a:extLst>
                <a:ext uri="{FF2B5EF4-FFF2-40B4-BE49-F238E27FC236}">
                  <a16:creationId xmlns:a16="http://schemas.microsoft.com/office/drawing/2014/main" id="{FB8A7AB8-4286-4300-85D3-14320DF1DF54}"/>
                </a:ext>
              </a:extLst>
            </p:cNvPr>
            <p:cNvPicPr>
              <a:picLocks noChangeAspect="1"/>
            </p:cNvPicPr>
            <p:nvPr/>
          </p:nvPicPr>
          <p:blipFill>
            <a:blip r:embed="rId5">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69138" y="1051092"/>
              <a:ext cx="885246" cy="592819"/>
            </a:xfrm>
            <a:prstGeom prst="rect">
              <a:avLst/>
            </a:prstGeom>
          </p:spPr>
        </p:pic>
        <p:pic>
          <p:nvPicPr>
            <p:cNvPr id="29" name="Picture 28">
              <a:extLst>
                <a:ext uri="{FF2B5EF4-FFF2-40B4-BE49-F238E27FC236}">
                  <a16:creationId xmlns:a16="http://schemas.microsoft.com/office/drawing/2014/main" id="{7502E8DA-25EC-4EE3-9638-01332C0B2B7E}"/>
                </a:ext>
              </a:extLst>
            </p:cNvPr>
            <p:cNvPicPr>
              <a:picLocks noChangeAspect="1"/>
            </p:cNvPicPr>
            <p:nvPr/>
          </p:nvPicPr>
          <p:blipFill>
            <a:blip r:embed="rId6">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254632" y="2202121"/>
              <a:ext cx="816428" cy="493462"/>
            </a:xfrm>
            <a:prstGeom prst="rect">
              <a:avLst/>
            </a:prstGeom>
          </p:spPr>
        </p:pic>
        <p:pic>
          <p:nvPicPr>
            <p:cNvPr id="30" name="Picture 29">
              <a:extLst>
                <a:ext uri="{FF2B5EF4-FFF2-40B4-BE49-F238E27FC236}">
                  <a16:creationId xmlns:a16="http://schemas.microsoft.com/office/drawing/2014/main" id="{C8C1DD22-CC37-456D-BCB6-289595F26E0D}"/>
                </a:ext>
              </a:extLst>
            </p:cNvPr>
            <p:cNvPicPr>
              <a:picLocks noChangeAspect="1"/>
            </p:cNvPicPr>
            <p:nvPr/>
          </p:nvPicPr>
          <p:blipFill>
            <a:blip r:embed="rId7">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rot="5400000">
              <a:off x="3312626" y="1460363"/>
              <a:ext cx="717763" cy="765753"/>
            </a:xfrm>
            <a:prstGeom prst="rect">
              <a:avLst/>
            </a:prstGeom>
          </p:spPr>
        </p:pic>
        <p:pic>
          <p:nvPicPr>
            <p:cNvPr id="32" name="Picture 31">
              <a:extLst>
                <a:ext uri="{FF2B5EF4-FFF2-40B4-BE49-F238E27FC236}">
                  <a16:creationId xmlns:a16="http://schemas.microsoft.com/office/drawing/2014/main" id="{1D052E78-D0D1-4344-A941-953E17D5DD38}"/>
                </a:ext>
              </a:extLst>
            </p:cNvPr>
            <p:cNvPicPr>
              <a:picLocks noChangeAspect="1"/>
            </p:cNvPicPr>
            <p:nvPr/>
          </p:nvPicPr>
          <p:blipFill>
            <a:blip r:embed="rId8"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3254635" y="615242"/>
              <a:ext cx="745397" cy="602280"/>
            </a:xfrm>
            <a:prstGeom prst="rect">
              <a:avLst/>
            </a:prstGeom>
          </p:spPr>
        </p:pic>
        <p:grpSp>
          <p:nvGrpSpPr>
            <p:cNvPr id="34" name="Group 33">
              <a:extLst>
                <a:ext uri="{FF2B5EF4-FFF2-40B4-BE49-F238E27FC236}">
                  <a16:creationId xmlns:a16="http://schemas.microsoft.com/office/drawing/2014/main" id="{7E02C7A8-27DB-484C-8862-B288FF956AC9}"/>
                </a:ext>
              </a:extLst>
            </p:cNvPr>
            <p:cNvGrpSpPr/>
            <p:nvPr/>
          </p:nvGrpSpPr>
          <p:grpSpPr>
            <a:xfrm>
              <a:off x="3078084" y="3336672"/>
              <a:ext cx="1290385" cy="545344"/>
              <a:chOff x="3639458" y="4405097"/>
              <a:chExt cx="1720513" cy="727125"/>
            </a:xfrm>
          </p:grpSpPr>
          <p:pic>
            <p:nvPicPr>
              <p:cNvPr id="35" name="Picture 9">
                <a:extLst>
                  <a:ext uri="{FF2B5EF4-FFF2-40B4-BE49-F238E27FC236}">
                    <a16:creationId xmlns:a16="http://schemas.microsoft.com/office/drawing/2014/main" id="{F681852E-F879-4D14-B39E-6A60876FC203}"/>
                  </a:ext>
                </a:extLst>
              </p:cNvPr>
              <p:cNvPicPr>
                <a:picLocks noChangeAspect="1" noChangeArrowheads="1"/>
              </p:cNvPicPr>
              <p:nvPr/>
            </p:nvPicPr>
            <p:blipFill>
              <a:blip r:embed="rId9" cstate="screen">
                <a:duotone>
                  <a:srgbClr val="E6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9458" y="4405097"/>
                <a:ext cx="703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CDE54A5B-4B4A-4E7C-8A22-BE7F748F6CA4}"/>
                  </a:ext>
                </a:extLst>
              </p:cNvPr>
              <p:cNvPicPr>
                <a:picLocks noChangeAspect="1"/>
              </p:cNvPicPr>
              <p:nvPr/>
            </p:nvPicPr>
            <p:blipFill>
              <a:blip r:embed="rId10"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745147" y="4457981"/>
                <a:ext cx="614824" cy="614824"/>
              </a:xfrm>
              <a:prstGeom prst="rect">
                <a:avLst/>
              </a:prstGeom>
            </p:spPr>
          </p:pic>
          <p:pic>
            <p:nvPicPr>
              <p:cNvPr id="37" name="Picture 36">
                <a:extLst>
                  <a:ext uri="{FF2B5EF4-FFF2-40B4-BE49-F238E27FC236}">
                    <a16:creationId xmlns:a16="http://schemas.microsoft.com/office/drawing/2014/main" id="{ABDA7BA2-7B00-4BCB-895A-C8475F3DF74E}"/>
                  </a:ext>
                </a:extLst>
              </p:cNvPr>
              <p:cNvPicPr>
                <a:picLocks noChangeAspect="1"/>
              </p:cNvPicPr>
              <p:nvPr/>
            </p:nvPicPr>
            <p:blipFill>
              <a:blip r:embed="rId11"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249481" y="4642568"/>
                <a:ext cx="489654" cy="489654"/>
              </a:xfrm>
              <a:prstGeom prst="rect">
                <a:avLst/>
              </a:prstGeom>
            </p:spPr>
          </p:pic>
          <p:pic>
            <p:nvPicPr>
              <p:cNvPr id="38" name="Picture 37">
                <a:extLst>
                  <a:ext uri="{FF2B5EF4-FFF2-40B4-BE49-F238E27FC236}">
                    <a16:creationId xmlns:a16="http://schemas.microsoft.com/office/drawing/2014/main" id="{4EBF5F6D-0B7D-41FC-A998-33D21ED16D29}"/>
                  </a:ext>
                </a:extLst>
              </p:cNvPr>
              <p:cNvPicPr>
                <a:picLocks noChangeAspect="1"/>
              </p:cNvPicPr>
              <p:nvPr/>
            </p:nvPicPr>
            <p:blipFill>
              <a:blip r:embed="rId12"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457296" y="4438573"/>
                <a:ext cx="396443" cy="396443"/>
              </a:xfrm>
              <a:prstGeom prst="rect">
                <a:avLst/>
              </a:prstGeom>
            </p:spPr>
          </p:pic>
        </p:grpSp>
      </p:grpSp>
      <p:graphicFrame>
        <p:nvGraphicFramePr>
          <p:cNvPr id="42" name="Table 42">
            <a:extLst>
              <a:ext uri="{FF2B5EF4-FFF2-40B4-BE49-F238E27FC236}">
                <a16:creationId xmlns:a16="http://schemas.microsoft.com/office/drawing/2014/main" id="{BC760365-F575-47B8-A860-B721C557B4F5}"/>
              </a:ext>
            </a:extLst>
          </p:cNvPr>
          <p:cNvGraphicFramePr>
            <a:graphicFrameLocks noGrp="1"/>
          </p:cNvGraphicFramePr>
          <p:nvPr>
            <p:extLst>
              <p:ext uri="{D42A27DB-BD31-4B8C-83A1-F6EECF244321}">
                <p14:modId xmlns:p14="http://schemas.microsoft.com/office/powerpoint/2010/main" val="3139488251"/>
              </p:ext>
            </p:extLst>
          </p:nvPr>
        </p:nvGraphicFramePr>
        <p:xfrm>
          <a:off x="4090138" y="1048087"/>
          <a:ext cx="4419994" cy="2323465"/>
        </p:xfrm>
        <a:graphic>
          <a:graphicData uri="http://schemas.openxmlformats.org/drawingml/2006/table">
            <a:tbl>
              <a:tblPr firstRow="1" bandRow="1">
                <a:tableStyleId>{5C22544A-7EE6-4342-B048-85BDC9FD1C3A}</a:tableStyleId>
              </a:tblPr>
              <a:tblGrid>
                <a:gridCol w="1371994">
                  <a:extLst>
                    <a:ext uri="{9D8B030D-6E8A-4147-A177-3AD203B41FA5}">
                      <a16:colId xmlns:a16="http://schemas.microsoft.com/office/drawing/2014/main" val="3745739675"/>
                    </a:ext>
                  </a:extLst>
                </a:gridCol>
                <a:gridCol w="1524000">
                  <a:extLst>
                    <a:ext uri="{9D8B030D-6E8A-4147-A177-3AD203B41FA5}">
                      <a16:colId xmlns:a16="http://schemas.microsoft.com/office/drawing/2014/main" val="3578728974"/>
                    </a:ext>
                  </a:extLst>
                </a:gridCol>
                <a:gridCol w="1524000">
                  <a:extLst>
                    <a:ext uri="{9D8B030D-6E8A-4147-A177-3AD203B41FA5}">
                      <a16:colId xmlns:a16="http://schemas.microsoft.com/office/drawing/2014/main" val="1615144652"/>
                    </a:ext>
                  </a:extLst>
                </a:gridCol>
              </a:tblGrid>
              <a:tr h="370840">
                <a:tc>
                  <a:txBody>
                    <a:bodyPr/>
                    <a:lstStyle/>
                    <a:p>
                      <a:r>
                        <a:rPr lang="en-GB" dirty="0"/>
                        <a:t>Category</a:t>
                      </a:r>
                    </a:p>
                  </a:txBody>
                  <a:tcPr/>
                </a:tc>
                <a:tc>
                  <a:txBody>
                    <a:bodyPr/>
                    <a:lstStyle/>
                    <a:p>
                      <a:r>
                        <a:rPr lang="en-GB" dirty="0"/>
                        <a:t>Predominant carbon number range</a:t>
                      </a:r>
                    </a:p>
                  </a:txBody>
                  <a:tcPr/>
                </a:tc>
                <a:tc>
                  <a:txBody>
                    <a:bodyPr/>
                    <a:lstStyle/>
                    <a:p>
                      <a:r>
                        <a:rPr lang="en-GB" dirty="0"/>
                        <a:t>Technique / Method</a:t>
                      </a:r>
                    </a:p>
                  </a:txBody>
                  <a:tcPr/>
                </a:tc>
                <a:extLst>
                  <a:ext uri="{0D108BD9-81ED-4DB2-BD59-A6C34878D82A}">
                    <a16:rowId xmlns:a16="http://schemas.microsoft.com/office/drawing/2014/main" val="3095774581"/>
                  </a:ext>
                </a:extLst>
              </a:tr>
              <a:tr h="370840">
                <a:tc>
                  <a:txBody>
                    <a:bodyPr/>
                    <a:lstStyle/>
                    <a:p>
                      <a:r>
                        <a:rPr lang="en-GB" dirty="0">
                          <a:solidFill>
                            <a:schemeClr val="bg2">
                              <a:lumMod val="25000"/>
                            </a:schemeClr>
                          </a:solidFill>
                          <a:highlight>
                            <a:srgbClr val="FFFF00"/>
                          </a:highlight>
                        </a:rPr>
                        <a:t>Paraffin Waxes</a:t>
                      </a:r>
                    </a:p>
                  </a:txBody>
                  <a:tcPr/>
                </a:tc>
                <a:tc>
                  <a:txBody>
                    <a:bodyPr/>
                    <a:lstStyle/>
                    <a:p>
                      <a:r>
                        <a:rPr lang="en-GB" dirty="0">
                          <a:solidFill>
                            <a:schemeClr val="bg2">
                              <a:lumMod val="25000"/>
                            </a:schemeClr>
                          </a:solidFill>
                          <a:highlight>
                            <a:srgbClr val="FFFF00"/>
                          </a:highlight>
                        </a:rPr>
                        <a:t>20-40</a:t>
                      </a:r>
                    </a:p>
                  </a:txBody>
                  <a:tcPr/>
                </a:tc>
                <a:tc>
                  <a:txBody>
                    <a:bodyPr/>
                    <a:lstStyle/>
                    <a:p>
                      <a:r>
                        <a:rPr lang="en-GB" dirty="0">
                          <a:solidFill>
                            <a:schemeClr val="bg2">
                              <a:lumMod val="25000"/>
                            </a:schemeClr>
                          </a:solidFill>
                          <a:highlight>
                            <a:srgbClr val="FFFF00"/>
                          </a:highlight>
                        </a:rPr>
                        <a:t>?</a:t>
                      </a:r>
                    </a:p>
                  </a:txBody>
                  <a:tcPr/>
                </a:tc>
                <a:extLst>
                  <a:ext uri="{0D108BD9-81ED-4DB2-BD59-A6C34878D82A}">
                    <a16:rowId xmlns:a16="http://schemas.microsoft.com/office/drawing/2014/main" val="2082025259"/>
                  </a:ext>
                </a:extLst>
              </a:tr>
              <a:tr h="370840">
                <a:tc>
                  <a:txBody>
                    <a:bodyPr/>
                    <a:lstStyle/>
                    <a:p>
                      <a:r>
                        <a:rPr lang="en-GB" dirty="0">
                          <a:solidFill>
                            <a:schemeClr val="bg2">
                              <a:lumMod val="25000"/>
                            </a:schemeClr>
                          </a:solidFill>
                          <a:highlight>
                            <a:srgbClr val="FFFF00"/>
                          </a:highlight>
                        </a:rPr>
                        <a:t>Heavy Fuel Oils</a:t>
                      </a:r>
                    </a:p>
                  </a:txBody>
                  <a:tcPr/>
                </a:tc>
                <a:tc>
                  <a:txBody>
                    <a:bodyPr/>
                    <a:lstStyle/>
                    <a:p>
                      <a:r>
                        <a:rPr lang="en-GB" dirty="0">
                          <a:solidFill>
                            <a:schemeClr val="bg2">
                              <a:lumMod val="25000"/>
                            </a:schemeClr>
                          </a:solidFill>
                          <a:highlight>
                            <a:srgbClr val="FFFF00"/>
                          </a:highlight>
                        </a:rPr>
                        <a:t>20-50</a:t>
                      </a:r>
                    </a:p>
                  </a:txBody>
                  <a:tcPr/>
                </a:tc>
                <a:tc>
                  <a:txBody>
                    <a:bodyPr/>
                    <a:lstStyle/>
                    <a:p>
                      <a:r>
                        <a:rPr lang="en-GB" dirty="0">
                          <a:solidFill>
                            <a:schemeClr val="bg2">
                              <a:lumMod val="25000"/>
                            </a:schemeClr>
                          </a:solidFill>
                          <a:highlight>
                            <a:srgbClr val="FFFF00"/>
                          </a:highlight>
                        </a:rPr>
                        <a:t>?</a:t>
                      </a:r>
                    </a:p>
                  </a:txBody>
                  <a:tcPr/>
                </a:tc>
                <a:extLst>
                  <a:ext uri="{0D108BD9-81ED-4DB2-BD59-A6C34878D82A}">
                    <a16:rowId xmlns:a16="http://schemas.microsoft.com/office/drawing/2014/main" val="1698371253"/>
                  </a:ext>
                </a:extLst>
              </a:tr>
              <a:tr h="370840">
                <a:tc>
                  <a:txBody>
                    <a:bodyPr/>
                    <a:lstStyle/>
                    <a:p>
                      <a:r>
                        <a:rPr lang="en-GB" dirty="0">
                          <a:solidFill>
                            <a:schemeClr val="bg2">
                              <a:lumMod val="25000"/>
                            </a:schemeClr>
                          </a:solidFill>
                          <a:highlight>
                            <a:srgbClr val="FFFF00"/>
                          </a:highlight>
                        </a:rPr>
                        <a:t>Lubricant Base Oils</a:t>
                      </a:r>
                    </a:p>
                  </a:txBody>
                  <a:tcPr/>
                </a:tc>
                <a:tc>
                  <a:txBody>
                    <a:bodyPr/>
                    <a:lstStyle/>
                    <a:p>
                      <a:r>
                        <a:rPr lang="en-GB" dirty="0">
                          <a:solidFill>
                            <a:schemeClr val="bg2">
                              <a:lumMod val="25000"/>
                            </a:schemeClr>
                          </a:solidFill>
                          <a:highlight>
                            <a:srgbClr val="FFFF00"/>
                          </a:highlight>
                        </a:rPr>
                        <a:t>20-40</a:t>
                      </a:r>
                    </a:p>
                  </a:txBody>
                  <a:tcPr/>
                </a:tc>
                <a:tc>
                  <a:txBody>
                    <a:bodyPr/>
                    <a:lstStyle/>
                    <a:p>
                      <a:r>
                        <a:rPr lang="en-GB" dirty="0">
                          <a:solidFill>
                            <a:schemeClr val="bg2">
                              <a:lumMod val="25000"/>
                            </a:schemeClr>
                          </a:solidFill>
                          <a:highlight>
                            <a:srgbClr val="FFFF00"/>
                          </a:highlight>
                        </a:rPr>
                        <a:t>?</a:t>
                      </a:r>
                    </a:p>
                  </a:txBody>
                  <a:tcPr/>
                </a:tc>
                <a:extLst>
                  <a:ext uri="{0D108BD9-81ED-4DB2-BD59-A6C34878D82A}">
                    <a16:rowId xmlns:a16="http://schemas.microsoft.com/office/drawing/2014/main" val="2782845715"/>
                  </a:ext>
                </a:extLst>
              </a:tr>
              <a:tr h="370840">
                <a:tc>
                  <a:txBody>
                    <a:bodyPr/>
                    <a:lstStyle/>
                    <a:p>
                      <a:r>
                        <a:rPr lang="en-GB" dirty="0">
                          <a:solidFill>
                            <a:schemeClr val="bg2">
                              <a:lumMod val="25000"/>
                            </a:schemeClr>
                          </a:solidFill>
                          <a:highlight>
                            <a:srgbClr val="FFFF00"/>
                          </a:highlight>
                        </a:rPr>
                        <a:t>Bitumen</a:t>
                      </a:r>
                    </a:p>
                  </a:txBody>
                  <a:tcPr/>
                </a:tc>
                <a:tc>
                  <a:txBody>
                    <a:bodyPr/>
                    <a:lstStyle/>
                    <a:p>
                      <a:r>
                        <a:rPr lang="en-GB" dirty="0">
                          <a:solidFill>
                            <a:schemeClr val="bg2">
                              <a:lumMod val="25000"/>
                            </a:schemeClr>
                          </a:solidFill>
                          <a:highlight>
                            <a:srgbClr val="FFFF00"/>
                          </a:highlight>
                        </a:rPr>
                        <a:t>30-&gt;100</a:t>
                      </a:r>
                    </a:p>
                  </a:txBody>
                  <a:tcPr/>
                </a:tc>
                <a:tc>
                  <a:txBody>
                    <a:bodyPr/>
                    <a:lstStyle/>
                    <a:p>
                      <a:r>
                        <a:rPr lang="en-GB" dirty="0">
                          <a:solidFill>
                            <a:schemeClr val="bg2">
                              <a:lumMod val="25000"/>
                            </a:schemeClr>
                          </a:solidFill>
                          <a:highlight>
                            <a:srgbClr val="FFFF00"/>
                          </a:highlight>
                        </a:rPr>
                        <a:t>?</a:t>
                      </a:r>
                    </a:p>
                  </a:txBody>
                  <a:tcPr/>
                </a:tc>
                <a:extLst>
                  <a:ext uri="{0D108BD9-81ED-4DB2-BD59-A6C34878D82A}">
                    <a16:rowId xmlns:a16="http://schemas.microsoft.com/office/drawing/2014/main" val="559378150"/>
                  </a:ext>
                </a:extLst>
              </a:tr>
            </a:tbl>
          </a:graphicData>
        </a:graphic>
      </p:graphicFrame>
      <p:sp>
        <p:nvSpPr>
          <p:cNvPr id="2" name="TextBox 1">
            <a:extLst>
              <a:ext uri="{FF2B5EF4-FFF2-40B4-BE49-F238E27FC236}">
                <a16:creationId xmlns:a16="http://schemas.microsoft.com/office/drawing/2014/main" id="{0F8484EE-DFCF-4DB2-94CF-3B2AB3BDB595}"/>
              </a:ext>
            </a:extLst>
          </p:cNvPr>
          <p:cNvSpPr txBox="1"/>
          <p:nvPr/>
        </p:nvSpPr>
        <p:spPr>
          <a:xfrm>
            <a:off x="4326782" y="3550470"/>
            <a:ext cx="2442105" cy="600164"/>
          </a:xfrm>
          <a:prstGeom prst="rect">
            <a:avLst/>
          </a:prstGeom>
          <a:noFill/>
          <a:ln>
            <a:solidFill>
              <a:srgbClr val="0070C0"/>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dirty="0">
                <a:solidFill>
                  <a:schemeClr val="bg2">
                    <a:lumMod val="25000"/>
                  </a:schemeClr>
                </a:solidFill>
              </a:rPr>
              <a:t>Structural similarity as basis for read across</a:t>
            </a:r>
          </a:p>
        </p:txBody>
      </p:sp>
      <p:sp>
        <p:nvSpPr>
          <p:cNvPr id="33" name="TextBox 32">
            <a:extLst>
              <a:ext uri="{FF2B5EF4-FFF2-40B4-BE49-F238E27FC236}">
                <a16:creationId xmlns:a16="http://schemas.microsoft.com/office/drawing/2014/main" id="{8F4BC2D3-35D2-4C6B-9B17-E0A52CB7AABF}"/>
              </a:ext>
            </a:extLst>
          </p:cNvPr>
          <p:cNvSpPr txBox="1"/>
          <p:nvPr/>
        </p:nvSpPr>
        <p:spPr>
          <a:xfrm>
            <a:off x="5459764" y="4324416"/>
            <a:ext cx="2442105" cy="600164"/>
          </a:xfrm>
          <a:prstGeom prst="rect">
            <a:avLst/>
          </a:prstGeom>
          <a:noFill/>
          <a:ln>
            <a:solidFill>
              <a:srgbClr val="005587"/>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dirty="0">
                <a:solidFill>
                  <a:schemeClr val="bg2">
                    <a:lumMod val="25000"/>
                  </a:schemeClr>
                </a:solidFill>
              </a:rPr>
              <a:t>Predicted environmental toxicity</a:t>
            </a:r>
          </a:p>
        </p:txBody>
      </p:sp>
      <p:cxnSp>
        <p:nvCxnSpPr>
          <p:cNvPr id="5" name="Straight Connector 4">
            <a:extLst>
              <a:ext uri="{FF2B5EF4-FFF2-40B4-BE49-F238E27FC236}">
                <a16:creationId xmlns:a16="http://schemas.microsoft.com/office/drawing/2014/main" id="{4E7C2FFF-D52B-49B7-B2FF-831319963E95}"/>
              </a:ext>
            </a:extLst>
          </p:cNvPr>
          <p:cNvCxnSpPr/>
          <p:nvPr/>
        </p:nvCxnSpPr>
        <p:spPr>
          <a:xfrm>
            <a:off x="4472848" y="3447907"/>
            <a:ext cx="2059395" cy="8350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53A32F4-8184-4283-A567-6D5528D1555B}"/>
              </a:ext>
            </a:extLst>
          </p:cNvPr>
          <p:cNvCxnSpPr>
            <a:endCxn id="42" idx="2"/>
          </p:cNvCxnSpPr>
          <p:nvPr/>
        </p:nvCxnSpPr>
        <p:spPr>
          <a:xfrm flipV="1">
            <a:off x="4797029" y="3371552"/>
            <a:ext cx="1503106" cy="9537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FA0585FC-ED5C-4971-8F22-F184FC4AA563}"/>
              </a:ext>
            </a:extLst>
          </p:cNvPr>
          <p:cNvCxnSpPr/>
          <p:nvPr/>
        </p:nvCxnSpPr>
        <p:spPr>
          <a:xfrm>
            <a:off x="5734796" y="4138894"/>
            <a:ext cx="2059395" cy="8350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70BBD4B-B27D-4C13-AE25-4F8102BC0318}"/>
              </a:ext>
            </a:extLst>
          </p:cNvPr>
          <p:cNvCxnSpPr/>
          <p:nvPr/>
        </p:nvCxnSpPr>
        <p:spPr>
          <a:xfrm flipV="1">
            <a:off x="6058977" y="4062539"/>
            <a:ext cx="1503106" cy="9537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37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1D864-1EF0-4CC1-92A0-D8FF3D9ADB48}"/>
              </a:ext>
            </a:extLst>
          </p:cNvPr>
          <p:cNvSpPr>
            <a:spLocks noGrp="1"/>
          </p:cNvSpPr>
          <p:nvPr>
            <p:ph sz="quarter" idx="13"/>
          </p:nvPr>
        </p:nvSpPr>
        <p:spPr>
          <a:xfrm>
            <a:off x="395289" y="953963"/>
            <a:ext cx="4865824" cy="3358062"/>
          </a:xfrm>
        </p:spPr>
        <p:txBody>
          <a:bodyPr/>
          <a:lstStyle/>
          <a:p>
            <a:r>
              <a:rPr lang="en-GB" sz="1400" dirty="0"/>
              <a:t>REACH requires identification of constituents which are Persistent, </a:t>
            </a:r>
            <a:r>
              <a:rPr lang="en-GB" sz="1400" dirty="0" err="1"/>
              <a:t>Bioaccumulative</a:t>
            </a:r>
            <a:r>
              <a:rPr lang="en-GB" sz="1400" dirty="0"/>
              <a:t> &amp; Toxic (PBT) or very Persistent &amp; very </a:t>
            </a:r>
            <a:r>
              <a:rPr lang="en-GB" sz="1400" dirty="0" err="1"/>
              <a:t>Bioaccumulative</a:t>
            </a:r>
            <a:r>
              <a:rPr lang="en-GB" sz="1400" dirty="0"/>
              <a:t> (</a:t>
            </a:r>
            <a:r>
              <a:rPr lang="en-GB" sz="1400" dirty="0" err="1"/>
              <a:t>vPvB</a:t>
            </a:r>
            <a:r>
              <a:rPr lang="en-GB" sz="1400" dirty="0"/>
              <a:t>)</a:t>
            </a:r>
          </a:p>
          <a:p>
            <a:endParaRPr lang="en-GB" sz="1400" dirty="0"/>
          </a:p>
          <a:p>
            <a:r>
              <a:rPr lang="en-GB" sz="1400" dirty="0"/>
              <a:t>This requires an understanding of the constituents and the types of (sub)structures present in the </a:t>
            </a:r>
            <a:r>
              <a:rPr lang="en-GB" sz="1400"/>
              <a:t>petroleum UVCB substances</a:t>
            </a:r>
            <a:endParaRPr lang="en-GB" sz="1400" dirty="0"/>
          </a:p>
          <a:p>
            <a:endParaRPr lang="en-GB" sz="1400" dirty="0"/>
          </a:p>
          <a:p>
            <a:r>
              <a:rPr lang="en-GB" sz="1400" dirty="0"/>
              <a:t>Improved understanding of the diversity of available substructural features can aid in linking properties, like biodegradability, to specific constituents/hydrocarbon blocks </a:t>
            </a:r>
          </a:p>
          <a:p>
            <a:endParaRPr lang="en-GB" sz="1400" dirty="0"/>
          </a:p>
          <a:p>
            <a:endParaRPr lang="en-GB" sz="1400" dirty="0"/>
          </a:p>
          <a:p>
            <a:endParaRPr lang="en-GB" sz="1400" dirty="0"/>
          </a:p>
        </p:txBody>
      </p:sp>
      <p:sp>
        <p:nvSpPr>
          <p:cNvPr id="3" name="Content Placeholder 2">
            <a:extLst>
              <a:ext uri="{FF2B5EF4-FFF2-40B4-BE49-F238E27FC236}">
                <a16:creationId xmlns:a16="http://schemas.microsoft.com/office/drawing/2014/main" id="{EE095D97-81B1-4CBE-8FC4-33EFA6988889}"/>
              </a:ext>
            </a:extLst>
          </p:cNvPr>
          <p:cNvSpPr>
            <a:spLocks noGrp="1"/>
          </p:cNvSpPr>
          <p:nvPr>
            <p:ph sz="quarter" idx="12"/>
          </p:nvPr>
        </p:nvSpPr>
        <p:spPr/>
        <p:txBody>
          <a:bodyPr/>
          <a:lstStyle/>
          <a:p>
            <a:r>
              <a:rPr lang="en-GB" sz="2800" dirty="0"/>
              <a:t>Identification of specific constituent (sub)structures</a:t>
            </a:r>
          </a:p>
        </p:txBody>
      </p:sp>
      <p:pic>
        <p:nvPicPr>
          <p:cNvPr id="8" name="Content Placeholder 6">
            <a:extLst>
              <a:ext uri="{FF2B5EF4-FFF2-40B4-BE49-F238E27FC236}">
                <a16:creationId xmlns:a16="http://schemas.microsoft.com/office/drawing/2014/main" id="{480C2ABB-3CF1-4409-AADC-EA2A72226885}"/>
              </a:ext>
            </a:extLst>
          </p:cNvPr>
          <p:cNvPicPr>
            <a:picLocks noChangeAspect="1"/>
          </p:cNvPicPr>
          <p:nvPr/>
        </p:nvPicPr>
        <p:blipFill rotWithShape="1">
          <a:blip r:embed="rId2"/>
          <a:srcRect l="27352" r="24959"/>
          <a:stretch/>
        </p:blipFill>
        <p:spPr>
          <a:xfrm>
            <a:off x="5799719" y="953963"/>
            <a:ext cx="2743200" cy="3235572"/>
          </a:xfrm>
          <a:prstGeom prst="rect">
            <a:avLst/>
          </a:prstGeom>
        </p:spPr>
      </p:pic>
    </p:spTree>
    <p:extLst>
      <p:ext uri="{BB962C8B-B14F-4D97-AF65-F5344CB8AC3E}">
        <p14:creationId xmlns:p14="http://schemas.microsoft.com/office/powerpoint/2010/main" val="190523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845635" y="3274377"/>
            <a:ext cx="3839006" cy="211448"/>
          </a:xfrm>
        </p:spPr>
        <p:txBody>
          <a:bodyPr/>
          <a:lstStyle/>
          <a:p>
            <a:r>
              <a:rPr lang="en-GB" dirty="0"/>
              <a:t>Carol Banner</a:t>
            </a:r>
          </a:p>
        </p:txBody>
      </p:sp>
      <p:sp>
        <p:nvSpPr>
          <p:cNvPr id="3" name="Espace réservé du texte 2"/>
          <p:cNvSpPr>
            <a:spLocks noGrp="1"/>
          </p:cNvSpPr>
          <p:nvPr>
            <p:ph type="body" sz="quarter" idx="11"/>
          </p:nvPr>
        </p:nvSpPr>
        <p:spPr>
          <a:xfrm>
            <a:off x="4842043" y="3500636"/>
            <a:ext cx="3842598" cy="211448"/>
          </a:xfrm>
        </p:spPr>
        <p:txBody>
          <a:bodyPr/>
          <a:lstStyle/>
          <a:p>
            <a:r>
              <a:rPr lang="en-GB" dirty="0"/>
              <a:t>carol.banner@concawe.eu</a:t>
            </a:r>
          </a:p>
        </p:txBody>
      </p:sp>
    </p:spTree>
    <p:extLst>
      <p:ext uri="{BB962C8B-B14F-4D97-AF65-F5344CB8AC3E}">
        <p14:creationId xmlns:p14="http://schemas.microsoft.com/office/powerpoint/2010/main" val="10481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a:xfrm>
            <a:off x="406701" y="178834"/>
            <a:ext cx="8029574" cy="516110"/>
          </a:xfrm>
        </p:spPr>
        <p:txBody>
          <a:bodyPr/>
          <a:lstStyle/>
          <a:p>
            <a:r>
              <a:rPr lang="en-GB" dirty="0"/>
              <a:t>Agenda</a:t>
            </a:r>
          </a:p>
        </p:txBody>
      </p:sp>
      <p:sp>
        <p:nvSpPr>
          <p:cNvPr id="3" name="Espace réservé du texte 2"/>
          <p:cNvSpPr>
            <a:spLocks noGrp="1"/>
          </p:cNvSpPr>
          <p:nvPr>
            <p:ph type="body" sz="quarter" idx="13"/>
          </p:nvPr>
        </p:nvSpPr>
        <p:spPr>
          <a:xfrm>
            <a:off x="770115" y="916643"/>
            <a:ext cx="324000" cy="324000"/>
          </a:xfrm>
        </p:spPr>
        <p:txBody>
          <a:bodyPr/>
          <a:lstStyle/>
          <a:p>
            <a:r>
              <a:rPr lang="en-GB" dirty="0"/>
              <a:t>01</a:t>
            </a:r>
          </a:p>
        </p:txBody>
      </p:sp>
      <p:sp>
        <p:nvSpPr>
          <p:cNvPr id="5" name="Espace réservé du texte 4"/>
          <p:cNvSpPr>
            <a:spLocks noGrp="1"/>
          </p:cNvSpPr>
          <p:nvPr>
            <p:ph type="body" sz="quarter" idx="20"/>
          </p:nvPr>
        </p:nvSpPr>
        <p:spPr>
          <a:xfrm>
            <a:off x="770115" y="1415584"/>
            <a:ext cx="324000" cy="324000"/>
          </a:xfrm>
        </p:spPr>
        <p:txBody>
          <a:bodyPr/>
          <a:lstStyle/>
          <a:p>
            <a:r>
              <a:rPr lang="en-GB" dirty="0"/>
              <a:t>02</a:t>
            </a:r>
          </a:p>
        </p:txBody>
      </p:sp>
      <p:sp>
        <p:nvSpPr>
          <p:cNvPr id="10" name="Espace réservé du texte 9"/>
          <p:cNvSpPr>
            <a:spLocks noGrp="1"/>
          </p:cNvSpPr>
          <p:nvPr>
            <p:ph type="body" sz="quarter" idx="26"/>
          </p:nvPr>
        </p:nvSpPr>
        <p:spPr>
          <a:xfrm>
            <a:off x="1337561" y="920341"/>
            <a:ext cx="7072781" cy="316605"/>
          </a:xfrm>
        </p:spPr>
        <p:txBody>
          <a:bodyPr/>
          <a:lstStyle/>
          <a:p>
            <a:r>
              <a:rPr lang="en-GB" sz="1800" dirty="0"/>
              <a:t>Petroleum UVCB substance characteristics</a:t>
            </a:r>
          </a:p>
        </p:txBody>
      </p:sp>
      <p:sp>
        <p:nvSpPr>
          <p:cNvPr id="16" name="Espace réservé du texte 15"/>
          <p:cNvSpPr>
            <a:spLocks noGrp="1"/>
          </p:cNvSpPr>
          <p:nvPr>
            <p:ph type="body" sz="quarter" idx="34"/>
          </p:nvPr>
        </p:nvSpPr>
        <p:spPr>
          <a:xfrm>
            <a:off x="1337561" y="1419282"/>
            <a:ext cx="7072781" cy="316605"/>
          </a:xfrm>
        </p:spPr>
        <p:txBody>
          <a:bodyPr/>
          <a:lstStyle/>
          <a:p>
            <a:r>
              <a:rPr lang="en-GB" sz="1800" dirty="0"/>
              <a:t>Progress to date and challenges ahead</a:t>
            </a:r>
          </a:p>
        </p:txBody>
      </p:sp>
    </p:spTree>
    <p:extLst>
      <p:ext uri="{BB962C8B-B14F-4D97-AF65-F5344CB8AC3E}">
        <p14:creationId xmlns:p14="http://schemas.microsoft.com/office/powerpoint/2010/main" val="184401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1928" y="1983087"/>
            <a:ext cx="5524699" cy="1247480"/>
          </a:xfrm>
        </p:spPr>
        <p:txBody>
          <a:bodyPr/>
          <a:lstStyle/>
          <a:p>
            <a:r>
              <a:rPr lang="en-GB" dirty="0"/>
              <a:t>Petroleum UVCB substance characteristics</a:t>
            </a:r>
          </a:p>
        </p:txBody>
      </p:sp>
      <p:sp>
        <p:nvSpPr>
          <p:cNvPr id="4" name="Espace réservé du texte 3"/>
          <p:cNvSpPr>
            <a:spLocks noGrp="1"/>
          </p:cNvSpPr>
          <p:nvPr>
            <p:ph type="body" sz="quarter" idx="15"/>
          </p:nvPr>
        </p:nvSpPr>
        <p:spPr>
          <a:xfrm>
            <a:off x="1167742" y="1985827"/>
            <a:ext cx="1241999" cy="1242000"/>
          </a:xfrm>
        </p:spPr>
        <p:txBody>
          <a:bodyPr/>
          <a:lstStyle/>
          <a:p>
            <a:r>
              <a:rPr lang="en-GB" dirty="0"/>
              <a:t>01</a:t>
            </a:r>
          </a:p>
        </p:txBody>
      </p:sp>
    </p:spTree>
    <p:extLst>
      <p:ext uri="{BB962C8B-B14F-4D97-AF65-F5344CB8AC3E}">
        <p14:creationId xmlns:p14="http://schemas.microsoft.com/office/powerpoint/2010/main" val="202769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316220" y="249859"/>
            <a:ext cx="8511560" cy="535909"/>
          </a:xfrm>
        </p:spPr>
        <p:txBody>
          <a:bodyPr/>
          <a:lstStyle/>
          <a:p>
            <a:r>
              <a:rPr lang="en-GB" sz="2800" dirty="0">
                <a:latin typeface="+mn-lt"/>
              </a:rPr>
              <a:t>Petroleum UVCB Substances</a:t>
            </a:r>
            <a:endParaRPr lang="nl-NL" sz="2800" dirty="0">
              <a:latin typeface="+mn-lt"/>
            </a:endParaRPr>
          </a:p>
        </p:txBody>
      </p:sp>
      <p:grpSp>
        <p:nvGrpSpPr>
          <p:cNvPr id="2" name="Group 1">
            <a:extLst>
              <a:ext uri="{FF2B5EF4-FFF2-40B4-BE49-F238E27FC236}">
                <a16:creationId xmlns:a16="http://schemas.microsoft.com/office/drawing/2014/main" id="{5D446EC6-F0AF-460E-BBC6-51B7154DAB78}"/>
              </a:ext>
            </a:extLst>
          </p:cNvPr>
          <p:cNvGrpSpPr/>
          <p:nvPr/>
        </p:nvGrpSpPr>
        <p:grpSpPr>
          <a:xfrm>
            <a:off x="1142677" y="935940"/>
            <a:ext cx="4291908" cy="4047562"/>
            <a:chOff x="767628" y="615242"/>
            <a:chExt cx="4291908" cy="4047562"/>
          </a:xfrm>
        </p:grpSpPr>
        <p:sp>
          <p:nvSpPr>
            <p:cNvPr id="7" name="Rounded Rectangle 6"/>
            <p:cNvSpPr/>
            <p:nvPr/>
          </p:nvSpPr>
          <p:spPr bwMode="auto">
            <a:xfrm>
              <a:off x="2215801" y="671813"/>
              <a:ext cx="862283" cy="217899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8" name="TextBox 7"/>
            <p:cNvSpPr txBox="1"/>
            <p:nvPr/>
          </p:nvSpPr>
          <p:spPr>
            <a:xfrm>
              <a:off x="2431317" y="658063"/>
              <a:ext cx="365806" cy="300082"/>
            </a:xfrm>
            <a:prstGeom prst="rect">
              <a:avLst/>
            </a:prstGeom>
            <a:noFill/>
          </p:spPr>
          <p:txBody>
            <a:bodyPr wrap="none" rtlCol="0">
              <a:spAutoFit/>
            </a:bodyPr>
            <a:lstStyle/>
            <a:p>
              <a:r>
                <a:rPr lang="en-US" sz="1350" dirty="0">
                  <a:solidFill>
                    <a:srgbClr val="000000"/>
                  </a:solidFill>
                </a:rPr>
                <a:t>C1</a:t>
              </a:r>
            </a:p>
          </p:txBody>
        </p:sp>
        <p:sp>
          <p:nvSpPr>
            <p:cNvPr id="9" name="TextBox 8"/>
            <p:cNvSpPr txBox="1"/>
            <p:nvPr/>
          </p:nvSpPr>
          <p:spPr>
            <a:xfrm>
              <a:off x="2431317" y="1047277"/>
              <a:ext cx="453970" cy="300082"/>
            </a:xfrm>
            <a:prstGeom prst="rect">
              <a:avLst/>
            </a:prstGeom>
            <a:noFill/>
          </p:spPr>
          <p:txBody>
            <a:bodyPr wrap="none" rtlCol="0">
              <a:spAutoFit/>
            </a:bodyPr>
            <a:lstStyle/>
            <a:p>
              <a:r>
                <a:rPr lang="en-US" sz="1350" dirty="0">
                  <a:solidFill>
                    <a:srgbClr val="000000"/>
                  </a:solidFill>
                </a:rPr>
                <a:t>C10</a:t>
              </a:r>
            </a:p>
          </p:txBody>
        </p:sp>
        <p:sp>
          <p:nvSpPr>
            <p:cNvPr id="10" name="TextBox 9"/>
            <p:cNvSpPr txBox="1"/>
            <p:nvPr/>
          </p:nvSpPr>
          <p:spPr>
            <a:xfrm>
              <a:off x="2431318" y="1415608"/>
              <a:ext cx="453970" cy="300082"/>
            </a:xfrm>
            <a:prstGeom prst="rect">
              <a:avLst/>
            </a:prstGeom>
            <a:noFill/>
          </p:spPr>
          <p:txBody>
            <a:bodyPr wrap="none" rtlCol="0">
              <a:spAutoFit/>
            </a:bodyPr>
            <a:lstStyle/>
            <a:p>
              <a:r>
                <a:rPr lang="en-US" sz="1350" dirty="0">
                  <a:solidFill>
                    <a:srgbClr val="000000"/>
                  </a:solidFill>
                </a:rPr>
                <a:t>C20</a:t>
              </a:r>
            </a:p>
          </p:txBody>
        </p:sp>
        <p:sp>
          <p:nvSpPr>
            <p:cNvPr id="11" name="TextBox 10"/>
            <p:cNvSpPr txBox="1"/>
            <p:nvPr/>
          </p:nvSpPr>
          <p:spPr>
            <a:xfrm>
              <a:off x="2432506" y="1804822"/>
              <a:ext cx="453970" cy="300082"/>
            </a:xfrm>
            <a:prstGeom prst="rect">
              <a:avLst/>
            </a:prstGeom>
            <a:noFill/>
          </p:spPr>
          <p:txBody>
            <a:bodyPr wrap="none" rtlCol="0">
              <a:spAutoFit/>
            </a:bodyPr>
            <a:lstStyle/>
            <a:p>
              <a:r>
                <a:rPr lang="en-US" sz="1350" dirty="0">
                  <a:solidFill>
                    <a:srgbClr val="000000"/>
                  </a:solidFill>
                </a:rPr>
                <a:t>C30</a:t>
              </a:r>
            </a:p>
          </p:txBody>
        </p:sp>
        <p:sp>
          <p:nvSpPr>
            <p:cNvPr id="12" name="TextBox 11"/>
            <p:cNvSpPr txBox="1"/>
            <p:nvPr/>
          </p:nvSpPr>
          <p:spPr>
            <a:xfrm>
              <a:off x="2432506" y="2194036"/>
              <a:ext cx="453970" cy="300082"/>
            </a:xfrm>
            <a:prstGeom prst="rect">
              <a:avLst/>
            </a:prstGeom>
            <a:noFill/>
          </p:spPr>
          <p:txBody>
            <a:bodyPr wrap="none" rtlCol="0">
              <a:spAutoFit/>
            </a:bodyPr>
            <a:lstStyle/>
            <a:p>
              <a:r>
                <a:rPr lang="en-US" sz="1350" dirty="0">
                  <a:solidFill>
                    <a:srgbClr val="000000"/>
                  </a:solidFill>
                </a:rPr>
                <a:t>C40</a:t>
              </a:r>
            </a:p>
          </p:txBody>
        </p:sp>
        <p:sp>
          <p:nvSpPr>
            <p:cNvPr id="13" name="TextBox 12"/>
            <p:cNvSpPr txBox="1"/>
            <p:nvPr/>
          </p:nvSpPr>
          <p:spPr>
            <a:xfrm>
              <a:off x="2432506" y="2555750"/>
              <a:ext cx="453970" cy="300082"/>
            </a:xfrm>
            <a:prstGeom prst="rect">
              <a:avLst/>
            </a:prstGeom>
            <a:noFill/>
          </p:spPr>
          <p:txBody>
            <a:bodyPr wrap="none" rtlCol="0">
              <a:spAutoFit/>
            </a:bodyPr>
            <a:lstStyle/>
            <a:p>
              <a:r>
                <a:rPr lang="en-US" sz="1350" dirty="0">
                  <a:solidFill>
                    <a:srgbClr val="000000"/>
                  </a:solidFill>
                </a:rPr>
                <a:t>C50</a:t>
              </a:r>
            </a:p>
          </p:txBody>
        </p:sp>
        <p:grpSp>
          <p:nvGrpSpPr>
            <p:cNvPr id="14" name="Group 13"/>
            <p:cNvGrpSpPr/>
            <p:nvPr/>
          </p:nvGrpSpPr>
          <p:grpSpPr>
            <a:xfrm>
              <a:off x="2227160" y="3990682"/>
              <a:ext cx="862283" cy="672122"/>
              <a:chOff x="2119357" y="5601776"/>
              <a:chExt cx="1162228" cy="479331"/>
            </a:xfrm>
          </p:grpSpPr>
          <p:sp>
            <p:nvSpPr>
              <p:cNvPr id="15" name="Rounded Rectangle 14"/>
              <p:cNvSpPr/>
              <p:nvPr/>
            </p:nvSpPr>
            <p:spPr bwMode="auto">
              <a:xfrm>
                <a:off x="2119357" y="5601776"/>
                <a:ext cx="1162228" cy="371735"/>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6" name="TextBox 15"/>
              <p:cNvSpPr txBox="1"/>
              <p:nvPr/>
            </p:nvSpPr>
            <p:spPr>
              <a:xfrm>
                <a:off x="2202577" y="5680997"/>
                <a:ext cx="906659" cy="400110"/>
              </a:xfrm>
              <a:prstGeom prst="rect">
                <a:avLst/>
              </a:prstGeom>
              <a:noFill/>
            </p:spPr>
            <p:txBody>
              <a:bodyPr wrap="none" rtlCol="0">
                <a:spAutoFit/>
              </a:bodyPr>
              <a:lstStyle/>
              <a:p>
                <a:pPr>
                  <a:defRPr/>
                </a:pPr>
                <a:r>
                  <a:rPr lang="en-US" sz="1350" kern="0" dirty="0">
                    <a:solidFill>
                      <a:srgbClr val="000000"/>
                    </a:solidFill>
                  </a:rPr>
                  <a:t>-&gt;C50+</a:t>
                </a:r>
              </a:p>
            </p:txBody>
          </p:sp>
        </p:grpSp>
        <p:grpSp>
          <p:nvGrpSpPr>
            <p:cNvPr id="17" name="Group 16"/>
            <p:cNvGrpSpPr/>
            <p:nvPr/>
          </p:nvGrpSpPr>
          <p:grpSpPr>
            <a:xfrm>
              <a:off x="767628" y="2129500"/>
              <a:ext cx="648037" cy="1125602"/>
              <a:chOff x="192535" y="3308151"/>
              <a:chExt cx="794759" cy="842517"/>
            </a:xfrm>
          </p:grpSpPr>
          <p:sp>
            <p:nvSpPr>
              <p:cNvPr id="18" name="Rounded Rectangle 17"/>
              <p:cNvSpPr/>
              <p:nvPr/>
            </p:nvSpPr>
            <p:spPr bwMode="auto">
              <a:xfrm>
                <a:off x="218829" y="3308151"/>
                <a:ext cx="721719" cy="84251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9" name="TextBox 18"/>
              <p:cNvSpPr txBox="1"/>
              <p:nvPr/>
            </p:nvSpPr>
            <p:spPr>
              <a:xfrm>
                <a:off x="192535" y="3557816"/>
                <a:ext cx="794759" cy="380114"/>
              </a:xfrm>
              <a:prstGeom prst="rect">
                <a:avLst/>
              </a:prstGeom>
              <a:noFill/>
            </p:spPr>
            <p:txBody>
              <a:bodyPr wrap="square" rtlCol="0">
                <a:spAutoFit/>
              </a:bodyPr>
              <a:lstStyle/>
              <a:p>
                <a:pPr algn="ctr">
                  <a:defRPr/>
                </a:pPr>
                <a:r>
                  <a:rPr lang="en-US" sz="1350" kern="0" dirty="0">
                    <a:solidFill>
                      <a:srgbClr val="000000"/>
                    </a:solidFill>
                  </a:rPr>
                  <a:t>Crude Oil</a:t>
                </a:r>
              </a:p>
            </p:txBody>
          </p:sp>
        </p:grpSp>
        <p:sp>
          <p:nvSpPr>
            <p:cNvPr id="20" name="Right Arrow 19"/>
            <p:cNvSpPr/>
            <p:nvPr/>
          </p:nvSpPr>
          <p:spPr bwMode="auto">
            <a:xfrm>
              <a:off x="1453782" y="2459147"/>
              <a:ext cx="716463"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Boiling</a:t>
              </a:r>
            </a:p>
          </p:txBody>
        </p:sp>
        <p:sp>
          <p:nvSpPr>
            <p:cNvPr id="21" name="Right Arrow 20"/>
            <p:cNvSpPr/>
            <p:nvPr/>
          </p:nvSpPr>
          <p:spPr bwMode="auto">
            <a:xfrm rot="5400000">
              <a:off x="2187718" y="3200296"/>
              <a:ext cx="919048"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Vac. Dist.</a:t>
              </a:r>
            </a:p>
          </p:txBody>
        </p:sp>
        <p:pic>
          <p:nvPicPr>
            <p:cNvPr id="22" name="Picture 100"/>
            <p:cNvPicPr>
              <a:picLocks noChangeAspect="1" noChangeArrowheads="1"/>
            </p:cNvPicPr>
            <p:nvPr/>
          </p:nvPicPr>
          <p:blipFill>
            <a:blip r:embed="rId3" cstate="print">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rcRect/>
            <a:stretch>
              <a:fillRect/>
            </a:stretch>
          </p:blipFill>
          <p:spPr bwMode="auto">
            <a:xfrm>
              <a:off x="3288631" y="4107073"/>
              <a:ext cx="878681"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Glen.Carty\AppData\Local\Microsoft\Windows\Temporary Internet Files\Content.IE5\1OVZ1NRK\MC900298001[1].wm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87681" y="3319681"/>
              <a:ext cx="432197"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72112" y="2645146"/>
              <a:ext cx="1111718" cy="756947"/>
            </a:xfrm>
            <a:prstGeom prst="rect">
              <a:avLst/>
            </a:prstGeom>
          </p:spPr>
        </p:pic>
        <p:pic>
          <p:nvPicPr>
            <p:cNvPr id="25" name="Picture 24"/>
            <p:cNvPicPr>
              <a:picLocks noChangeAspect="1"/>
            </p:cNvPicPr>
            <p:nvPr/>
          </p:nvPicPr>
          <p:blipFill>
            <a:blip r:embed="rId6">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69138" y="1051092"/>
              <a:ext cx="885246" cy="592819"/>
            </a:xfrm>
            <a:prstGeom prst="rect">
              <a:avLst/>
            </a:prstGeom>
          </p:spPr>
        </p:pic>
        <p:pic>
          <p:nvPicPr>
            <p:cNvPr id="26" name="Picture 25"/>
            <p:cNvPicPr>
              <a:picLocks noChangeAspect="1"/>
            </p:cNvPicPr>
            <p:nvPr/>
          </p:nvPicPr>
          <p:blipFill>
            <a:blip r:embed="rId7">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254632" y="2202121"/>
              <a:ext cx="816428" cy="493462"/>
            </a:xfrm>
            <a:prstGeom prst="rect">
              <a:avLst/>
            </a:prstGeom>
          </p:spPr>
        </p:pic>
        <p:pic>
          <p:nvPicPr>
            <p:cNvPr id="27" name="Picture 26"/>
            <p:cNvPicPr>
              <a:picLocks noChangeAspect="1"/>
            </p:cNvPicPr>
            <p:nvPr/>
          </p:nvPicPr>
          <p:blipFill>
            <a:blip r:embed="rId8">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rot="5400000">
              <a:off x="3312626" y="1460363"/>
              <a:ext cx="717763" cy="765753"/>
            </a:xfrm>
            <a:prstGeom prst="rect">
              <a:avLst/>
            </a:prstGeom>
          </p:spPr>
        </p:pic>
        <p:grpSp>
          <p:nvGrpSpPr>
            <p:cNvPr id="28" name="Group 27"/>
            <p:cNvGrpSpPr/>
            <p:nvPr/>
          </p:nvGrpSpPr>
          <p:grpSpPr>
            <a:xfrm>
              <a:off x="3254635" y="615242"/>
              <a:ext cx="1804901" cy="602280"/>
              <a:chOff x="5316489" y="776524"/>
              <a:chExt cx="2406533" cy="803040"/>
            </a:xfrm>
          </p:grpSpPr>
          <p:pic>
            <p:nvPicPr>
              <p:cNvPr id="29" name="Picture 28"/>
              <p:cNvPicPr>
                <a:picLocks noChangeAspect="1"/>
              </p:cNvPicPr>
              <p:nvPr/>
            </p:nvPicPr>
            <p:blipFill>
              <a:blip r:embed="rId9"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5316489" y="776524"/>
                <a:ext cx="993862" cy="803040"/>
              </a:xfrm>
              <a:prstGeom prst="rect">
                <a:avLst/>
              </a:prstGeom>
            </p:spPr>
          </p:pic>
          <p:sp>
            <p:nvSpPr>
              <p:cNvPr id="30" name="TextBox 29"/>
              <p:cNvSpPr txBox="1"/>
              <p:nvPr/>
            </p:nvSpPr>
            <p:spPr>
              <a:xfrm>
                <a:off x="6211497" y="928973"/>
                <a:ext cx="1511525" cy="307776"/>
              </a:xfrm>
              <a:prstGeom prst="rect">
                <a:avLst/>
              </a:prstGeom>
              <a:noFill/>
            </p:spPr>
            <p:txBody>
              <a:bodyPr wrap="none" rtlCol="0">
                <a:spAutoFit/>
              </a:bodyPr>
              <a:lstStyle/>
              <a:p>
                <a:pPr>
                  <a:defRPr/>
                </a:pPr>
                <a:r>
                  <a:rPr lang="en-US" sz="900" kern="0" dirty="0">
                    <a:solidFill>
                      <a:prstClr val="white">
                        <a:lumMod val="65000"/>
                      </a:prstClr>
                    </a:solidFill>
                  </a:rPr>
                  <a:t>-&gt; Chemicals (CEFIC)</a:t>
                </a:r>
                <a:endParaRPr lang="en-GB" sz="900" kern="0" dirty="0">
                  <a:solidFill>
                    <a:prstClr val="white">
                      <a:lumMod val="65000"/>
                    </a:prstClr>
                  </a:solidFill>
                </a:endParaRPr>
              </a:p>
            </p:txBody>
          </p:sp>
        </p:grpSp>
        <p:grpSp>
          <p:nvGrpSpPr>
            <p:cNvPr id="31" name="Group 30"/>
            <p:cNvGrpSpPr/>
            <p:nvPr/>
          </p:nvGrpSpPr>
          <p:grpSpPr>
            <a:xfrm>
              <a:off x="3078084" y="3336672"/>
              <a:ext cx="1290385" cy="545344"/>
              <a:chOff x="3639458" y="4405097"/>
              <a:chExt cx="1720513" cy="727125"/>
            </a:xfrm>
          </p:grpSpPr>
          <p:pic>
            <p:nvPicPr>
              <p:cNvPr id="32" name="Picture 9"/>
              <p:cNvPicPr>
                <a:picLocks noChangeAspect="1" noChangeArrowheads="1"/>
              </p:cNvPicPr>
              <p:nvPr/>
            </p:nvPicPr>
            <p:blipFill>
              <a:blip r:embed="rId10" cstate="screen">
                <a:duotone>
                  <a:srgbClr val="E6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9458" y="4405097"/>
                <a:ext cx="703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1"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745147" y="4457981"/>
                <a:ext cx="614824" cy="614824"/>
              </a:xfrm>
              <a:prstGeom prst="rect">
                <a:avLst/>
              </a:prstGeom>
            </p:spPr>
          </p:pic>
          <p:pic>
            <p:nvPicPr>
              <p:cNvPr id="34" name="Picture 33"/>
              <p:cNvPicPr>
                <a:picLocks noChangeAspect="1"/>
              </p:cNvPicPr>
              <p:nvPr/>
            </p:nvPicPr>
            <p:blipFill>
              <a:blip r:embed="rId12"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249481" y="4642568"/>
                <a:ext cx="489654" cy="489654"/>
              </a:xfrm>
              <a:prstGeom prst="rect">
                <a:avLst/>
              </a:prstGeom>
            </p:spPr>
          </p:pic>
          <p:pic>
            <p:nvPicPr>
              <p:cNvPr id="35" name="Picture 34"/>
              <p:cNvPicPr>
                <a:picLocks noChangeAspect="1"/>
              </p:cNvPicPr>
              <p:nvPr/>
            </p:nvPicPr>
            <p:blipFill>
              <a:blip r:embed="rId13"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457296" y="4438573"/>
                <a:ext cx="396443" cy="396443"/>
              </a:xfrm>
              <a:prstGeom prst="rect">
                <a:avLst/>
              </a:prstGeom>
            </p:spPr>
          </p:pic>
        </p:grpSp>
      </p:grpSp>
      <p:sp>
        <p:nvSpPr>
          <p:cNvPr id="36" name="Content Placeholder 1"/>
          <p:cNvSpPr txBox="1">
            <a:spLocks/>
          </p:cNvSpPr>
          <p:nvPr/>
        </p:nvSpPr>
        <p:spPr>
          <a:xfrm>
            <a:off x="5247696" y="2265006"/>
            <a:ext cx="3090130" cy="1813004"/>
          </a:xfrm>
          <a:prstGeom prst="rect">
            <a:avLst/>
          </a:prstGeom>
        </p:spPr>
        <p:txBody>
          <a:bodyPr vert="horz" lIns="0" tIns="0"/>
          <a:lstStyle>
            <a:lvl1pPr marL="342445" indent="-342445" algn="just" defTabSz="456595" rtl="0" eaLnBrk="1" latinLnBrk="0" hangingPunct="1">
              <a:spcBef>
                <a:spcPct val="20000"/>
              </a:spcBef>
              <a:buClr>
                <a:srgbClr val="F9953F"/>
              </a:buClr>
              <a:buSzPct val="100000"/>
              <a:buFont typeface="Arial"/>
              <a:buChar char="•"/>
              <a:defRPr sz="1600" kern="1200">
                <a:solidFill>
                  <a:srgbClr val="F9953F"/>
                </a:solidFill>
                <a:latin typeface="Arial" charset="0"/>
                <a:ea typeface="Arial" charset="0"/>
                <a:cs typeface="Arial" charset="0"/>
              </a:defRPr>
            </a:lvl1pPr>
            <a:lvl2pPr marL="741965" indent="-285371" algn="just" defTabSz="456595" rtl="0" eaLnBrk="1" latinLnBrk="0" hangingPunct="1">
              <a:spcBef>
                <a:spcPct val="20000"/>
              </a:spcBef>
              <a:buClr>
                <a:srgbClr val="00456B"/>
              </a:buClr>
              <a:buFont typeface="Arial"/>
              <a:buChar char="•"/>
              <a:defRPr sz="1400" b="0" i="0" kern="1200">
                <a:solidFill>
                  <a:srgbClr val="00456B"/>
                </a:solidFill>
                <a:latin typeface="Arial" charset="0"/>
                <a:ea typeface="Arial" charset="0"/>
                <a:cs typeface="Arial" charset="0"/>
              </a:defRPr>
            </a:lvl2pPr>
            <a:lvl3pPr marL="913188" indent="0" algn="just" defTabSz="456595" rtl="0" eaLnBrk="1" latinLnBrk="0" hangingPunct="1">
              <a:spcBef>
                <a:spcPct val="20000"/>
              </a:spcBef>
              <a:buClr>
                <a:srgbClr val="00456B"/>
              </a:buClr>
              <a:buFont typeface="Arial"/>
              <a:buNone/>
              <a:defRPr sz="1199" b="0" i="1" kern="1200">
                <a:solidFill>
                  <a:schemeClr val="tx2">
                    <a:lumMod val="75000"/>
                    <a:lumOff val="25000"/>
                  </a:schemeClr>
                </a:solidFill>
                <a:latin typeface="Arial" charset="0"/>
                <a:ea typeface="Arial" charset="0"/>
                <a:cs typeface="Arial" charset="0"/>
              </a:defRPr>
            </a:lvl3pPr>
            <a:lvl4pPr marL="1598079" indent="-228297" algn="l" defTabSz="456595" rtl="0" eaLnBrk="1" latinLnBrk="0" hangingPunct="1">
              <a:spcBef>
                <a:spcPct val="20000"/>
              </a:spcBef>
              <a:buFont typeface="Arial"/>
              <a:buChar char="–"/>
              <a:defRPr sz="1998" kern="1200">
                <a:solidFill>
                  <a:schemeClr val="tx1"/>
                </a:solidFill>
                <a:latin typeface="+mn-lt"/>
                <a:ea typeface="+mn-ea"/>
                <a:cs typeface="+mn-cs"/>
              </a:defRPr>
            </a:lvl4pPr>
            <a:lvl5pPr marL="2054674" indent="-228297" algn="l" defTabSz="456595" rtl="0" eaLnBrk="1" latinLnBrk="0" hangingPunct="1">
              <a:spcBef>
                <a:spcPct val="20000"/>
              </a:spcBef>
              <a:buFont typeface="Arial"/>
              <a:buChar char="»"/>
              <a:defRPr sz="1998" kern="1200">
                <a:solidFill>
                  <a:schemeClr val="tx1"/>
                </a:solidFill>
                <a:latin typeface="+mn-lt"/>
                <a:ea typeface="+mn-ea"/>
                <a:cs typeface="+mn-cs"/>
              </a:defRPr>
            </a:lvl5pPr>
            <a:lvl6pPr marL="2511267" indent="-228297" algn="l" defTabSz="456595" rtl="0" eaLnBrk="1" latinLnBrk="0" hangingPunct="1">
              <a:spcBef>
                <a:spcPct val="20000"/>
              </a:spcBef>
              <a:buFont typeface="Arial"/>
              <a:buChar char="•"/>
              <a:defRPr sz="1998" kern="1200">
                <a:solidFill>
                  <a:schemeClr val="tx1"/>
                </a:solidFill>
                <a:latin typeface="+mn-lt"/>
                <a:ea typeface="+mn-ea"/>
                <a:cs typeface="+mn-cs"/>
              </a:defRPr>
            </a:lvl6pPr>
            <a:lvl7pPr marL="2967862" indent="-228297" algn="l" defTabSz="456595" rtl="0" eaLnBrk="1" latinLnBrk="0" hangingPunct="1">
              <a:spcBef>
                <a:spcPct val="20000"/>
              </a:spcBef>
              <a:buFont typeface="Arial"/>
              <a:buChar char="•"/>
              <a:defRPr sz="1998" kern="1200">
                <a:solidFill>
                  <a:schemeClr val="tx1"/>
                </a:solidFill>
                <a:latin typeface="+mn-lt"/>
                <a:ea typeface="+mn-ea"/>
                <a:cs typeface="+mn-cs"/>
              </a:defRPr>
            </a:lvl7pPr>
            <a:lvl8pPr marL="3424455" indent="-228297" algn="l" defTabSz="456595" rtl="0" eaLnBrk="1" latinLnBrk="0" hangingPunct="1">
              <a:spcBef>
                <a:spcPct val="20000"/>
              </a:spcBef>
              <a:buFont typeface="Arial"/>
              <a:buChar char="•"/>
              <a:defRPr sz="1998" kern="1200">
                <a:solidFill>
                  <a:schemeClr val="tx1"/>
                </a:solidFill>
                <a:latin typeface="+mn-lt"/>
                <a:ea typeface="+mn-ea"/>
                <a:cs typeface="+mn-cs"/>
              </a:defRPr>
            </a:lvl8pPr>
            <a:lvl9pPr marL="3881050" indent="-228297" algn="l" defTabSz="456595" rtl="0" eaLnBrk="1" latinLnBrk="0" hangingPunct="1">
              <a:spcBef>
                <a:spcPct val="20000"/>
              </a:spcBef>
              <a:buFont typeface="Arial"/>
              <a:buChar char="•"/>
              <a:defRPr sz="1998" kern="1200">
                <a:solidFill>
                  <a:schemeClr val="tx1"/>
                </a:solidFill>
                <a:latin typeface="+mn-lt"/>
                <a:ea typeface="+mn-ea"/>
                <a:cs typeface="+mn-cs"/>
              </a:defRPr>
            </a:lvl9pPr>
          </a:lstStyle>
          <a:p>
            <a:pPr marL="0" marR="0" lvl="0" indent="0" algn="ctr" defTabSz="456595" rtl="0" eaLnBrk="1" fontAlgn="auto" latinLnBrk="0" hangingPunct="1">
              <a:lnSpc>
                <a:spcPct val="100000"/>
              </a:lnSpc>
              <a:spcBef>
                <a:spcPct val="20000"/>
              </a:spcBef>
              <a:spcAft>
                <a:spcPts val="0"/>
              </a:spcAft>
              <a:buClrTx/>
              <a:buSzPct val="100000"/>
              <a:buNone/>
              <a:tabLst/>
              <a:defRPr/>
            </a:pPr>
            <a:r>
              <a:rPr lang="en-US" sz="1400" noProof="0" dirty="0">
                <a:solidFill>
                  <a:srgbClr val="000000"/>
                </a:solidFill>
                <a:latin typeface="Calibri"/>
                <a:ea typeface="+mn-ea"/>
              </a:rPr>
              <a:t>142 </a:t>
            </a:r>
            <a:r>
              <a:rPr kumimoji="0" lang="en-US" sz="1400" b="0" i="0" u="none" strike="noStrike" kern="1200" cap="none" spc="0" normalizeH="0" baseline="0" noProof="0" dirty="0">
                <a:ln>
                  <a:noFill/>
                </a:ln>
                <a:solidFill>
                  <a:srgbClr val="000000"/>
                </a:solidFill>
                <a:effectLst/>
                <a:uLnTx/>
                <a:uFillTx/>
                <a:latin typeface="Calibri"/>
                <a:ea typeface="+mn-ea"/>
                <a:cs typeface="Arial" charset="0"/>
              </a:rPr>
              <a:t>Petroleum Substances (PS) actively</a:t>
            </a:r>
            <a:r>
              <a:rPr kumimoji="0" lang="en-US" sz="1400" b="0" i="0" u="none" strike="noStrike" kern="1200" cap="none" spc="0" normalizeH="0" noProof="0" dirty="0">
                <a:ln>
                  <a:noFill/>
                </a:ln>
                <a:solidFill>
                  <a:srgbClr val="000000"/>
                </a:solidFill>
                <a:effectLst/>
                <a:uLnTx/>
                <a:uFillTx/>
                <a:latin typeface="Calibri"/>
                <a:ea typeface="+mn-ea"/>
                <a:cs typeface="Arial" charset="0"/>
              </a:rPr>
              <a:t> registered and managed by Concawe (&gt;4000 registrations)</a:t>
            </a:r>
            <a:endParaRPr kumimoji="0" lang="en-US" sz="1400" b="0" i="0" u="none" strike="noStrike" kern="1200" cap="none" spc="0" normalizeH="0" baseline="0" noProof="0" dirty="0">
              <a:ln>
                <a:noFill/>
              </a:ln>
              <a:solidFill>
                <a:srgbClr val="000000"/>
              </a:solidFill>
              <a:effectLst/>
              <a:uLnTx/>
              <a:uFillTx/>
              <a:latin typeface="Calibri"/>
              <a:ea typeface="+mn-ea"/>
              <a:cs typeface="Arial" charset="0"/>
            </a:endParaRPr>
          </a:p>
          <a:p>
            <a:pPr marL="342445" marR="0" lvl="0" indent="-342445" algn="ctr" defTabSz="456595" rtl="0" eaLnBrk="1" fontAlgn="auto" latinLnBrk="0" hangingPunct="1">
              <a:lnSpc>
                <a:spcPct val="100000"/>
              </a:lnSpc>
              <a:spcBef>
                <a:spcPct val="20000"/>
              </a:spcBef>
              <a:spcAft>
                <a:spcPts val="0"/>
              </a:spcAft>
              <a:buClr>
                <a:srgbClr val="F9953F"/>
              </a:buClr>
              <a:buSzPct val="100000"/>
              <a:buFont typeface="Arial"/>
              <a:buChar char="•"/>
              <a:tabLst/>
              <a:defRPr/>
            </a:pPr>
            <a:endParaRPr kumimoji="0" lang="en-GB" sz="1400" b="0" i="0" u="none" strike="noStrike" kern="1200" cap="none" spc="0" normalizeH="0" baseline="0" noProof="0" dirty="0">
              <a:ln>
                <a:noFill/>
              </a:ln>
              <a:solidFill>
                <a:srgbClr val="F9953F"/>
              </a:solidFill>
              <a:effectLst/>
              <a:uLnTx/>
              <a:uFillTx/>
              <a:latin typeface="Arial" charset="0"/>
              <a:cs typeface="Arial" charset="0"/>
            </a:endParaRPr>
          </a:p>
        </p:txBody>
      </p:sp>
    </p:spTree>
    <p:extLst>
      <p:ext uri="{BB962C8B-B14F-4D97-AF65-F5344CB8AC3E}">
        <p14:creationId xmlns:p14="http://schemas.microsoft.com/office/powerpoint/2010/main" val="15487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a:spLocks noGrp="1"/>
          </p:cNvSpPr>
          <p:nvPr>
            <p:ph sz="quarter" idx="12"/>
          </p:nvPr>
        </p:nvSpPr>
        <p:spPr>
          <a:xfrm>
            <a:off x="1522605" y="882879"/>
            <a:ext cx="5565286" cy="45719"/>
          </a:xfrm>
        </p:spPr>
        <p:txBody>
          <a:bodyPr/>
          <a:lstStyle/>
          <a:p>
            <a:r>
              <a:rPr lang="en-US" sz="1800" dirty="0">
                <a:solidFill>
                  <a:schemeClr val="accent1"/>
                </a:solidFill>
              </a:rPr>
              <a:t>Examples of </a:t>
            </a:r>
            <a:r>
              <a:rPr lang="en-BE" sz="1800" dirty="0">
                <a:solidFill>
                  <a:schemeClr val="accent1"/>
                </a:solidFill>
              </a:rPr>
              <a:t>p</a:t>
            </a:r>
            <a:r>
              <a:rPr lang="en-US" sz="1800" dirty="0" err="1">
                <a:solidFill>
                  <a:schemeClr val="accent1"/>
                </a:solidFill>
              </a:rPr>
              <a:t>rocesses</a:t>
            </a:r>
            <a:r>
              <a:rPr lang="en-BE" sz="1800" dirty="0">
                <a:solidFill>
                  <a:schemeClr val="accent1"/>
                </a:solidFill>
              </a:rPr>
              <a:t> in refineries</a:t>
            </a:r>
            <a:endParaRPr lang="en-US" sz="1800" dirty="0">
              <a:solidFill>
                <a:schemeClr val="accent1"/>
              </a:solidFill>
            </a:endParaRPr>
          </a:p>
        </p:txBody>
      </p:sp>
      <p:sp>
        <p:nvSpPr>
          <p:cNvPr id="42" name="Content Placeholder 3"/>
          <p:cNvSpPr txBox="1">
            <a:spLocks/>
          </p:cNvSpPr>
          <p:nvPr/>
        </p:nvSpPr>
        <p:spPr>
          <a:xfrm>
            <a:off x="395289" y="198646"/>
            <a:ext cx="8389935" cy="355274"/>
          </a:xfrm>
          <a:prstGeom prst="rect">
            <a:avLst/>
          </a:prstGeom>
        </p:spPr>
        <p:txBody>
          <a:bodyPr vert="horz" lIns="0" tIns="0">
            <a:noAutofit/>
          </a:bodyPr>
          <a:lstStyle>
            <a:lvl1pPr marL="256834" indent="-256834" defTabSz="342446">
              <a:spcBef>
                <a:spcPts val="0"/>
              </a:spcBef>
              <a:buFont typeface="Arial"/>
              <a:buNone/>
              <a:defRPr sz="2000" b="1" baseline="0">
                <a:solidFill>
                  <a:srgbClr val="005587"/>
                </a:solidFill>
                <a:ea typeface="Helvetica" charset="0"/>
                <a:cs typeface="Helvetica" charset="0"/>
              </a:defRPr>
            </a:lvl1pPr>
            <a:lvl2pPr marL="556474" indent="-214028" defTabSz="342446">
              <a:spcBef>
                <a:spcPct val="20000"/>
              </a:spcBef>
              <a:buFont typeface="Arial"/>
              <a:buChar char="–"/>
              <a:defRPr sz="2097"/>
            </a:lvl2pPr>
            <a:lvl3pPr marL="856114" indent="-171223" defTabSz="342446">
              <a:spcBef>
                <a:spcPct val="20000"/>
              </a:spcBef>
              <a:buFont typeface="Arial"/>
              <a:buChar char="•"/>
              <a:defRPr sz="1798"/>
            </a:lvl3pPr>
            <a:lvl4pPr marL="1198559" indent="-171223" defTabSz="342446">
              <a:spcBef>
                <a:spcPct val="20000"/>
              </a:spcBef>
              <a:buFont typeface="Arial"/>
              <a:buChar char="–"/>
              <a:defRPr sz="1499"/>
            </a:lvl4pPr>
            <a:lvl5pPr marL="1541006" indent="-171223" defTabSz="342446">
              <a:spcBef>
                <a:spcPct val="20000"/>
              </a:spcBef>
              <a:buFont typeface="Arial"/>
              <a:buChar char="»"/>
              <a:defRPr sz="1499"/>
            </a:lvl5pPr>
            <a:lvl6pPr marL="1883450" indent="-171223" defTabSz="342446">
              <a:spcBef>
                <a:spcPct val="20000"/>
              </a:spcBef>
              <a:buFont typeface="Arial"/>
              <a:buChar char="•"/>
              <a:defRPr sz="1499"/>
            </a:lvl6pPr>
            <a:lvl7pPr marL="2225897" indent="-171223" defTabSz="342446">
              <a:spcBef>
                <a:spcPct val="20000"/>
              </a:spcBef>
              <a:buFont typeface="Arial"/>
              <a:buChar char="•"/>
              <a:defRPr sz="1499"/>
            </a:lvl7pPr>
            <a:lvl8pPr marL="2568341" indent="-171223" defTabSz="342446">
              <a:spcBef>
                <a:spcPct val="20000"/>
              </a:spcBef>
              <a:buFont typeface="Arial"/>
              <a:buChar char="•"/>
              <a:defRPr sz="1499"/>
            </a:lvl8pPr>
            <a:lvl9pPr marL="2910788" indent="-171223" defTabSz="342446">
              <a:spcBef>
                <a:spcPct val="20000"/>
              </a:spcBef>
              <a:buFont typeface="Arial"/>
              <a:buChar char="•"/>
              <a:defRPr sz="1499"/>
            </a:lvl9pPr>
          </a:lstStyle>
          <a:p>
            <a:r>
              <a:rPr lang="en-GB" dirty="0">
                <a:solidFill>
                  <a:srgbClr val="ED8B00"/>
                </a:solidFill>
              </a:rPr>
              <a:t>Substance grouping based on boiling/carbon range and manufacturing process</a:t>
            </a:r>
          </a:p>
        </p:txBody>
      </p:sp>
      <p:pic>
        <p:nvPicPr>
          <p:cNvPr id="2" name="Picture 1"/>
          <p:cNvPicPr>
            <a:picLocks noChangeAspect="1"/>
          </p:cNvPicPr>
          <p:nvPr/>
        </p:nvPicPr>
        <p:blipFill>
          <a:blip r:embed="rId3"/>
          <a:stretch>
            <a:fillRect/>
          </a:stretch>
        </p:blipFill>
        <p:spPr>
          <a:xfrm>
            <a:off x="690928" y="1202186"/>
            <a:ext cx="5957379" cy="3100802"/>
          </a:xfrm>
          <a:prstGeom prst="rect">
            <a:avLst/>
          </a:prstGeom>
        </p:spPr>
      </p:pic>
      <p:sp>
        <p:nvSpPr>
          <p:cNvPr id="3" name="TextBox 2"/>
          <p:cNvSpPr txBox="1"/>
          <p:nvPr/>
        </p:nvSpPr>
        <p:spPr>
          <a:xfrm>
            <a:off x="395289" y="2853992"/>
            <a:ext cx="1511665" cy="369332"/>
          </a:xfrm>
          <a:prstGeom prst="rect">
            <a:avLst/>
          </a:prstGeom>
          <a:noFill/>
        </p:spPr>
        <p:txBody>
          <a:bodyPr wrap="square" lIns="0" tIns="0"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GB" sz="1050" dirty="0">
                <a:solidFill>
                  <a:schemeClr val="accent1"/>
                </a:solidFill>
              </a:rPr>
              <a:t>Inherent variability in crude oil composition</a:t>
            </a:r>
            <a:endParaRPr lang="en-US" sz="1050" dirty="0" err="1">
              <a:solidFill>
                <a:schemeClr val="accent1"/>
              </a:solidFill>
            </a:endParaRPr>
          </a:p>
        </p:txBody>
      </p:sp>
      <p:pic>
        <p:nvPicPr>
          <p:cNvPr id="4" name="Picture 3"/>
          <p:cNvPicPr>
            <a:picLocks noChangeAspect="1"/>
          </p:cNvPicPr>
          <p:nvPr/>
        </p:nvPicPr>
        <p:blipFill>
          <a:blip r:embed="rId4"/>
          <a:stretch>
            <a:fillRect/>
          </a:stretch>
        </p:blipFill>
        <p:spPr>
          <a:xfrm>
            <a:off x="5474524" y="1252962"/>
            <a:ext cx="3828701" cy="2940965"/>
          </a:xfrm>
          <a:prstGeom prst="rect">
            <a:avLst/>
          </a:prstGeom>
        </p:spPr>
      </p:pic>
      <p:sp>
        <p:nvSpPr>
          <p:cNvPr id="5" name="TextBox 4">
            <a:extLst>
              <a:ext uri="{FF2B5EF4-FFF2-40B4-BE49-F238E27FC236}">
                <a16:creationId xmlns:a16="http://schemas.microsoft.com/office/drawing/2014/main" id="{8906CAE5-E0C5-4803-9244-5E6EED5B2F18}"/>
              </a:ext>
            </a:extLst>
          </p:cNvPr>
          <p:cNvSpPr txBox="1"/>
          <p:nvPr/>
        </p:nvSpPr>
        <p:spPr>
          <a:xfrm>
            <a:off x="395289" y="4231249"/>
            <a:ext cx="8594332" cy="538609"/>
          </a:xfrm>
          <a:prstGeom prst="rect">
            <a:avLst/>
          </a:prstGeom>
          <a:no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600" dirty="0">
                <a:solidFill>
                  <a:srgbClr val="ED8B00"/>
                </a:solidFill>
                <a:cs typeface="Helvetica" charset="0"/>
              </a:rPr>
              <a:t>Petroleum substances are manufactured to meet performance characteristics rather than specific chemical composition</a:t>
            </a:r>
          </a:p>
        </p:txBody>
      </p:sp>
    </p:spTree>
    <p:extLst>
      <p:ext uri="{BB962C8B-B14F-4D97-AF65-F5344CB8AC3E}">
        <p14:creationId xmlns:p14="http://schemas.microsoft.com/office/powerpoint/2010/main" val="32165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926832" y="537723"/>
            <a:ext cx="2464953" cy="2905909"/>
          </a:xfrm>
          <a:prstGeom prst="rect">
            <a:avLst/>
          </a:prstGeom>
        </p:spPr>
      </p:pic>
      <p:pic>
        <p:nvPicPr>
          <p:cNvPr id="13" name="Picture 12"/>
          <p:cNvPicPr>
            <a:picLocks noChangeAspect="1"/>
          </p:cNvPicPr>
          <p:nvPr/>
        </p:nvPicPr>
        <p:blipFill>
          <a:blip r:embed="rId4"/>
          <a:stretch>
            <a:fillRect/>
          </a:stretch>
        </p:blipFill>
        <p:spPr>
          <a:xfrm>
            <a:off x="5006835" y="3549730"/>
            <a:ext cx="4051877" cy="1050651"/>
          </a:xfrm>
          <a:prstGeom prst="rect">
            <a:avLst/>
          </a:prstGeom>
        </p:spPr>
      </p:pic>
      <p:sp>
        <p:nvSpPr>
          <p:cNvPr id="14" name="Content Placeholder 1"/>
          <p:cNvSpPr txBox="1">
            <a:spLocks/>
          </p:cNvSpPr>
          <p:nvPr/>
        </p:nvSpPr>
        <p:spPr>
          <a:xfrm>
            <a:off x="2411452" y="3124621"/>
            <a:ext cx="3168784" cy="656196"/>
          </a:xfrm>
          <a:prstGeom prst="rect">
            <a:avLst/>
          </a:prstGeom>
        </p:spPr>
        <p:txBody>
          <a:bodyPr vert="horz" lIns="0" tIns="0"/>
          <a:lstStyle>
            <a:lvl1pPr marL="214313" indent="-214313" algn="just" defTabSz="342446" rtl="0" eaLnBrk="1" latinLnBrk="0" hangingPunct="1">
              <a:spcBef>
                <a:spcPct val="20000"/>
              </a:spcBef>
              <a:buClr>
                <a:srgbClr val="005587"/>
              </a:buClr>
              <a:buSzPct val="100000"/>
              <a:buFont typeface="Arial" panose="020B0604020202020204" pitchFamily="34" charset="0"/>
              <a:buChar char="•"/>
              <a:defRPr lang="en-GB" sz="1350" b="0" i="0" kern="1200" noProof="0" dirty="0">
                <a:solidFill>
                  <a:srgbClr val="00456B"/>
                </a:solidFill>
                <a:latin typeface="Trebuchet MS" panose="020B0603020202020204" pitchFamily="34" charset="0"/>
                <a:ea typeface="Trebuchet MS" panose="020B0603020202020204" pitchFamily="34" charset="0"/>
                <a:cs typeface="Arial" charset="0"/>
              </a:defRPr>
            </a:lvl1pPr>
            <a:lvl2pPr marL="556474" indent="-214028" algn="just" defTabSz="342446" rtl="0" eaLnBrk="1" latinLnBrk="0" hangingPunct="1">
              <a:spcBef>
                <a:spcPct val="20000"/>
              </a:spcBef>
              <a:buClr>
                <a:srgbClr val="00456B"/>
              </a:buClr>
              <a:buFont typeface="Arial"/>
              <a:buChar char="•"/>
              <a:defRPr sz="1200" b="0" i="1" kern="1200">
                <a:solidFill>
                  <a:srgbClr val="00456B"/>
                </a:solidFill>
                <a:latin typeface="Arial" charset="0"/>
                <a:ea typeface="Arial" charset="0"/>
                <a:cs typeface="Arial" charset="0"/>
              </a:defRPr>
            </a:lvl2pPr>
            <a:lvl3pPr marL="684891" indent="0" algn="just" defTabSz="342446" rtl="0" eaLnBrk="1" latinLnBrk="0" hangingPunct="1">
              <a:spcBef>
                <a:spcPct val="20000"/>
              </a:spcBef>
              <a:buClr>
                <a:srgbClr val="00456B"/>
              </a:buClr>
              <a:buFont typeface="Arial"/>
              <a:buNone/>
              <a:defRPr sz="899" b="0" i="1" kern="1200">
                <a:solidFill>
                  <a:schemeClr val="tx2">
                    <a:lumMod val="75000"/>
                    <a:lumOff val="25000"/>
                  </a:schemeClr>
                </a:solidFill>
                <a:latin typeface="Arial" charset="0"/>
                <a:ea typeface="Arial" charset="0"/>
                <a:cs typeface="Arial" charset="0"/>
              </a:defRPr>
            </a:lvl3pPr>
            <a:lvl4pPr marL="1198559" indent="-171223" algn="l" defTabSz="342446" rtl="0" eaLnBrk="1" latinLnBrk="0" hangingPunct="1">
              <a:spcBef>
                <a:spcPct val="20000"/>
              </a:spcBef>
              <a:buFont typeface="Arial"/>
              <a:buChar char="–"/>
              <a:defRPr sz="1499" kern="1200">
                <a:solidFill>
                  <a:schemeClr val="tx1"/>
                </a:solidFill>
                <a:latin typeface="+mn-lt"/>
                <a:ea typeface="+mn-ea"/>
                <a:cs typeface="+mn-cs"/>
              </a:defRPr>
            </a:lvl4pPr>
            <a:lvl5pPr marL="1541006" indent="-171223" algn="l" defTabSz="342446" rtl="0" eaLnBrk="1" latinLnBrk="0" hangingPunct="1">
              <a:spcBef>
                <a:spcPct val="20000"/>
              </a:spcBef>
              <a:buFont typeface="Arial"/>
              <a:buChar char="»"/>
              <a:defRPr sz="1499" kern="1200">
                <a:solidFill>
                  <a:schemeClr val="tx1"/>
                </a:solidFill>
                <a:latin typeface="+mn-lt"/>
                <a:ea typeface="+mn-ea"/>
                <a:cs typeface="+mn-cs"/>
              </a:defRPr>
            </a:lvl5pPr>
            <a:lvl6pPr marL="1883450" indent="-171223" algn="l" defTabSz="342446" rtl="0" eaLnBrk="1" latinLnBrk="0" hangingPunct="1">
              <a:spcBef>
                <a:spcPct val="20000"/>
              </a:spcBef>
              <a:buFont typeface="Arial"/>
              <a:buChar char="•"/>
              <a:defRPr sz="1499" kern="1200">
                <a:solidFill>
                  <a:schemeClr val="tx1"/>
                </a:solidFill>
                <a:latin typeface="+mn-lt"/>
                <a:ea typeface="+mn-ea"/>
                <a:cs typeface="+mn-cs"/>
              </a:defRPr>
            </a:lvl6pPr>
            <a:lvl7pPr marL="2225897" indent="-171223" algn="l" defTabSz="342446" rtl="0" eaLnBrk="1" latinLnBrk="0" hangingPunct="1">
              <a:spcBef>
                <a:spcPct val="20000"/>
              </a:spcBef>
              <a:buFont typeface="Arial"/>
              <a:buChar char="•"/>
              <a:defRPr sz="1499" kern="1200">
                <a:solidFill>
                  <a:schemeClr val="tx1"/>
                </a:solidFill>
                <a:latin typeface="+mn-lt"/>
                <a:ea typeface="+mn-ea"/>
                <a:cs typeface="+mn-cs"/>
              </a:defRPr>
            </a:lvl7pPr>
            <a:lvl8pPr marL="2568341" indent="-171223" algn="l" defTabSz="342446" rtl="0" eaLnBrk="1" latinLnBrk="0" hangingPunct="1">
              <a:spcBef>
                <a:spcPct val="20000"/>
              </a:spcBef>
              <a:buFont typeface="Arial"/>
              <a:buChar char="•"/>
              <a:defRPr sz="1499" kern="1200">
                <a:solidFill>
                  <a:schemeClr val="tx1"/>
                </a:solidFill>
                <a:latin typeface="+mn-lt"/>
                <a:ea typeface="+mn-ea"/>
                <a:cs typeface="+mn-cs"/>
              </a:defRPr>
            </a:lvl8pPr>
            <a:lvl9pPr marL="2910788" indent="-171223" algn="l" defTabSz="342446" rtl="0" eaLnBrk="1" latinLnBrk="0" hangingPunct="1">
              <a:spcBef>
                <a:spcPct val="20000"/>
              </a:spcBef>
              <a:buFont typeface="Arial"/>
              <a:buChar char="•"/>
              <a:defRPr sz="1499" kern="1200">
                <a:solidFill>
                  <a:schemeClr val="tx1"/>
                </a:solidFill>
                <a:latin typeface="+mn-lt"/>
                <a:ea typeface="+mn-ea"/>
                <a:cs typeface="+mn-cs"/>
              </a:defRPr>
            </a:lvl9pPr>
          </a:lstStyle>
          <a:p>
            <a:pPr marL="214313" marR="0" lvl="0" indent="-214313" algn="l" defTabSz="342446" rtl="0" eaLnBrk="1" fontAlgn="auto" latinLnBrk="0" hangingPunct="1">
              <a:lnSpc>
                <a:spcPct val="100000"/>
              </a:lnSpc>
              <a:spcBef>
                <a:spcPct val="20000"/>
              </a:spcBef>
              <a:spcAft>
                <a:spcPts val="0"/>
              </a:spcAft>
              <a:buClr>
                <a:srgbClr val="005587"/>
              </a:buClr>
              <a:buSzPct val="100000"/>
              <a:buFont typeface="Wingdings" panose="05000000000000000000" pitchFamily="2" charset="2"/>
              <a:buChar char="Ø"/>
              <a:tabLst/>
              <a:defRPr/>
            </a:pPr>
            <a:r>
              <a:rPr kumimoji="0" lang="en-GB" sz="1350" b="0" i="0" u="none" strike="noStrike" kern="1200" cap="none" spc="0" normalizeH="0" baseline="0" noProof="0" dirty="0">
                <a:ln>
                  <a:noFill/>
                </a:ln>
                <a:solidFill>
                  <a:srgbClr val="00456B"/>
                </a:solidFill>
                <a:effectLst/>
                <a:uLnTx/>
                <a:uFillTx/>
                <a:latin typeface="Trebuchet MS" panose="020B0603020202020204" pitchFamily="34" charset="0"/>
                <a:cs typeface="Arial" charset="0"/>
              </a:rPr>
              <a:t>Petroleum Substances are variable by nature</a:t>
            </a:r>
          </a:p>
          <a:p>
            <a:pPr lvl="1" indent="-214313" algn="l">
              <a:buClr>
                <a:srgbClr val="005587"/>
              </a:buClr>
              <a:buSzPct val="100000"/>
              <a:buFont typeface="Wingdings" panose="05000000000000000000" pitchFamily="2" charset="2"/>
              <a:buChar char="Ø"/>
              <a:defRPr/>
            </a:pPr>
            <a:r>
              <a:rPr kumimoji="0" lang="en-GB" b="0" i="0" u="none" strike="noStrike" kern="1200" cap="none" spc="0" normalizeH="0" baseline="0" noProof="0" dirty="0">
                <a:ln>
                  <a:noFill/>
                </a:ln>
                <a:solidFill>
                  <a:srgbClr val="00456B"/>
                </a:solidFill>
                <a:effectLst/>
                <a:uLnTx/>
                <a:uFillTx/>
                <a:latin typeface="Trebuchet MS" panose="020B0603020202020204" pitchFamily="34" charset="0"/>
                <a:cs typeface="Arial" charset="0"/>
              </a:rPr>
              <a:t>Variability is limited to meet product specification</a:t>
            </a:r>
          </a:p>
          <a:p>
            <a:pPr lvl="1" indent="-214313" algn="l">
              <a:buClr>
                <a:srgbClr val="005587"/>
              </a:buClr>
              <a:buSzPct val="100000"/>
              <a:buFont typeface="Wingdings" panose="05000000000000000000" pitchFamily="2" charset="2"/>
              <a:buChar char="Ø"/>
              <a:defRPr/>
            </a:pPr>
            <a:r>
              <a:rPr lang="en-GB" i="0" dirty="0">
                <a:latin typeface="Trebuchet MS" panose="020B0603020202020204" pitchFamily="34" charset="0"/>
              </a:rPr>
              <a:t>Petroleum substances form a continuum </a:t>
            </a:r>
            <a:r>
              <a:rPr lang="en-BE" i="0" dirty="0">
                <a:latin typeface="Trebuchet MS" panose="020B0603020202020204" pitchFamily="34" charset="0"/>
              </a:rPr>
              <a:t>whereby </a:t>
            </a:r>
            <a:r>
              <a:rPr lang="en-GB" i="0" dirty="0">
                <a:latin typeface="Trebuchet MS" panose="020B0603020202020204" pitchFamily="34" charset="0"/>
              </a:rPr>
              <a:t>physical-chemical </a:t>
            </a:r>
            <a:r>
              <a:rPr lang="en-BE" i="0" dirty="0">
                <a:latin typeface="Trebuchet MS" panose="020B0603020202020204" pitchFamily="34" charset="0"/>
              </a:rPr>
              <a:t>properties overlap in the</a:t>
            </a:r>
            <a:r>
              <a:rPr lang="en-GB" i="0" dirty="0">
                <a:latin typeface="Trebuchet MS" panose="020B0603020202020204" pitchFamily="34" charset="0"/>
              </a:rPr>
              <a:t> hydrocarbon space</a:t>
            </a:r>
            <a:endParaRPr kumimoji="0" lang="en-GB" b="0" i="0" u="none" strike="noStrike" kern="1200" cap="none" spc="0" normalizeH="0" baseline="0" noProof="0" dirty="0">
              <a:ln>
                <a:noFill/>
              </a:ln>
              <a:solidFill>
                <a:srgbClr val="00456B"/>
              </a:solidFill>
              <a:effectLst/>
              <a:uLnTx/>
              <a:uFillTx/>
              <a:latin typeface="Trebuchet MS" panose="020B0603020202020204" pitchFamily="34" charset="0"/>
              <a:cs typeface="Arial" charset="0"/>
            </a:endParaRPr>
          </a:p>
          <a:p>
            <a:pPr lvl="1" indent="-214313" algn="l">
              <a:buClr>
                <a:srgbClr val="005587"/>
              </a:buClr>
              <a:buSzPct val="100000"/>
              <a:buFont typeface="Wingdings" panose="05000000000000000000" pitchFamily="2" charset="2"/>
              <a:buChar char="Ø"/>
              <a:defRPr/>
            </a:pPr>
            <a:endParaRPr kumimoji="0" lang="en-GB" b="0" i="0" u="none" strike="noStrike" kern="1200" cap="none" spc="0" normalizeH="0" baseline="0" noProof="0" dirty="0">
              <a:ln>
                <a:noFill/>
              </a:ln>
              <a:solidFill>
                <a:srgbClr val="00456B"/>
              </a:solidFill>
              <a:effectLst/>
              <a:uLnTx/>
              <a:uFillTx/>
              <a:latin typeface="Trebuchet MS" panose="020B0603020202020204" pitchFamily="34" charset="0"/>
              <a:cs typeface="Arial" charset="0"/>
            </a:endParaRPr>
          </a:p>
        </p:txBody>
      </p:sp>
      <p:sp>
        <p:nvSpPr>
          <p:cNvPr id="15" name="Content Placeholder 1"/>
          <p:cNvSpPr txBox="1">
            <a:spLocks/>
          </p:cNvSpPr>
          <p:nvPr/>
        </p:nvSpPr>
        <p:spPr>
          <a:xfrm>
            <a:off x="2411452" y="1226785"/>
            <a:ext cx="3227348" cy="661787"/>
          </a:xfrm>
          <a:prstGeom prst="rect">
            <a:avLst/>
          </a:prstGeom>
        </p:spPr>
        <p:txBody>
          <a:bodyPr vert="horz" lIns="0" tIns="0"/>
          <a:lstStyle>
            <a:lvl1pPr marL="214313" indent="-214313" algn="just" defTabSz="342446" rtl="0" eaLnBrk="1" latinLnBrk="0" hangingPunct="1">
              <a:spcBef>
                <a:spcPct val="20000"/>
              </a:spcBef>
              <a:buClr>
                <a:srgbClr val="005587"/>
              </a:buClr>
              <a:buSzPct val="100000"/>
              <a:buFont typeface="Arial" panose="020B0604020202020204" pitchFamily="34" charset="0"/>
              <a:buChar char="•"/>
              <a:defRPr lang="en-GB" sz="1350" b="0" i="0" kern="1200" noProof="0" dirty="0">
                <a:solidFill>
                  <a:srgbClr val="00456B"/>
                </a:solidFill>
                <a:latin typeface="Trebuchet MS" panose="020B0603020202020204" pitchFamily="34" charset="0"/>
                <a:ea typeface="Trebuchet MS" panose="020B0603020202020204" pitchFamily="34" charset="0"/>
                <a:cs typeface="Arial" charset="0"/>
              </a:defRPr>
            </a:lvl1pPr>
            <a:lvl2pPr marL="556474" indent="-214028" algn="just" defTabSz="342446" rtl="0" eaLnBrk="1" latinLnBrk="0" hangingPunct="1">
              <a:spcBef>
                <a:spcPct val="20000"/>
              </a:spcBef>
              <a:buClr>
                <a:srgbClr val="00456B"/>
              </a:buClr>
              <a:buFont typeface="Arial"/>
              <a:buChar char="•"/>
              <a:defRPr sz="1200" b="0" i="1" kern="1200">
                <a:solidFill>
                  <a:srgbClr val="00456B"/>
                </a:solidFill>
                <a:latin typeface="Arial" charset="0"/>
                <a:ea typeface="Arial" charset="0"/>
                <a:cs typeface="Arial" charset="0"/>
              </a:defRPr>
            </a:lvl2pPr>
            <a:lvl3pPr marL="684891" indent="0" algn="just" defTabSz="342446" rtl="0" eaLnBrk="1" latinLnBrk="0" hangingPunct="1">
              <a:spcBef>
                <a:spcPct val="20000"/>
              </a:spcBef>
              <a:buClr>
                <a:srgbClr val="00456B"/>
              </a:buClr>
              <a:buFont typeface="Arial"/>
              <a:buNone/>
              <a:defRPr sz="899" b="0" i="1" kern="1200">
                <a:solidFill>
                  <a:schemeClr val="tx2">
                    <a:lumMod val="75000"/>
                    <a:lumOff val="25000"/>
                  </a:schemeClr>
                </a:solidFill>
                <a:latin typeface="Arial" charset="0"/>
                <a:ea typeface="Arial" charset="0"/>
                <a:cs typeface="Arial" charset="0"/>
              </a:defRPr>
            </a:lvl3pPr>
            <a:lvl4pPr marL="1198559" indent="-171223" algn="l" defTabSz="342446" rtl="0" eaLnBrk="1" latinLnBrk="0" hangingPunct="1">
              <a:spcBef>
                <a:spcPct val="20000"/>
              </a:spcBef>
              <a:buFont typeface="Arial"/>
              <a:buChar char="–"/>
              <a:defRPr sz="1499" kern="1200">
                <a:solidFill>
                  <a:schemeClr val="tx1"/>
                </a:solidFill>
                <a:latin typeface="+mn-lt"/>
                <a:ea typeface="+mn-ea"/>
                <a:cs typeface="+mn-cs"/>
              </a:defRPr>
            </a:lvl4pPr>
            <a:lvl5pPr marL="1541006" indent="-171223" algn="l" defTabSz="342446" rtl="0" eaLnBrk="1" latinLnBrk="0" hangingPunct="1">
              <a:spcBef>
                <a:spcPct val="20000"/>
              </a:spcBef>
              <a:buFont typeface="Arial"/>
              <a:buChar char="»"/>
              <a:defRPr sz="1499" kern="1200">
                <a:solidFill>
                  <a:schemeClr val="tx1"/>
                </a:solidFill>
                <a:latin typeface="+mn-lt"/>
                <a:ea typeface="+mn-ea"/>
                <a:cs typeface="+mn-cs"/>
              </a:defRPr>
            </a:lvl5pPr>
            <a:lvl6pPr marL="1883450" indent="-171223" algn="l" defTabSz="342446" rtl="0" eaLnBrk="1" latinLnBrk="0" hangingPunct="1">
              <a:spcBef>
                <a:spcPct val="20000"/>
              </a:spcBef>
              <a:buFont typeface="Arial"/>
              <a:buChar char="•"/>
              <a:defRPr sz="1499" kern="1200">
                <a:solidFill>
                  <a:schemeClr val="tx1"/>
                </a:solidFill>
                <a:latin typeface="+mn-lt"/>
                <a:ea typeface="+mn-ea"/>
                <a:cs typeface="+mn-cs"/>
              </a:defRPr>
            </a:lvl6pPr>
            <a:lvl7pPr marL="2225897" indent="-171223" algn="l" defTabSz="342446" rtl="0" eaLnBrk="1" latinLnBrk="0" hangingPunct="1">
              <a:spcBef>
                <a:spcPct val="20000"/>
              </a:spcBef>
              <a:buFont typeface="Arial"/>
              <a:buChar char="•"/>
              <a:defRPr sz="1499" kern="1200">
                <a:solidFill>
                  <a:schemeClr val="tx1"/>
                </a:solidFill>
                <a:latin typeface="+mn-lt"/>
                <a:ea typeface="+mn-ea"/>
                <a:cs typeface="+mn-cs"/>
              </a:defRPr>
            </a:lvl7pPr>
            <a:lvl8pPr marL="2568341" indent="-171223" algn="l" defTabSz="342446" rtl="0" eaLnBrk="1" latinLnBrk="0" hangingPunct="1">
              <a:spcBef>
                <a:spcPct val="20000"/>
              </a:spcBef>
              <a:buFont typeface="Arial"/>
              <a:buChar char="•"/>
              <a:defRPr sz="1499" kern="1200">
                <a:solidFill>
                  <a:schemeClr val="tx1"/>
                </a:solidFill>
                <a:latin typeface="+mn-lt"/>
                <a:ea typeface="+mn-ea"/>
                <a:cs typeface="+mn-cs"/>
              </a:defRPr>
            </a:lvl8pPr>
            <a:lvl9pPr marL="2910788" indent="-171223" algn="l" defTabSz="342446" rtl="0" eaLnBrk="1" latinLnBrk="0" hangingPunct="1">
              <a:spcBef>
                <a:spcPct val="20000"/>
              </a:spcBef>
              <a:buFont typeface="Arial"/>
              <a:buChar char="•"/>
              <a:defRPr sz="1499" kern="1200">
                <a:solidFill>
                  <a:schemeClr val="tx1"/>
                </a:solidFill>
                <a:latin typeface="+mn-lt"/>
                <a:ea typeface="+mn-ea"/>
                <a:cs typeface="+mn-cs"/>
              </a:defRPr>
            </a:lvl9pPr>
          </a:lstStyle>
          <a:p>
            <a:pPr marL="214313" marR="0" lvl="0" indent="-214313" algn="l" defTabSz="342446" rtl="0" eaLnBrk="1" fontAlgn="auto" latinLnBrk="0" hangingPunct="1">
              <a:lnSpc>
                <a:spcPct val="100000"/>
              </a:lnSpc>
              <a:spcBef>
                <a:spcPct val="20000"/>
              </a:spcBef>
              <a:spcAft>
                <a:spcPts val="0"/>
              </a:spcAft>
              <a:buClr>
                <a:srgbClr val="005587"/>
              </a:buClr>
              <a:buSzPct val="100000"/>
              <a:buFont typeface="Wingdings" panose="05000000000000000000" pitchFamily="2" charset="2"/>
              <a:buChar char="Ø"/>
              <a:tabLst/>
              <a:defRPr/>
            </a:pPr>
            <a:r>
              <a:rPr kumimoji="0" lang="en-GB" sz="1350" b="0" i="0" u="none" strike="noStrike" kern="1200" cap="none" spc="0" normalizeH="0" baseline="0" noProof="0" dirty="0">
                <a:ln>
                  <a:noFill/>
                </a:ln>
                <a:solidFill>
                  <a:srgbClr val="00456B"/>
                </a:solidFill>
                <a:effectLst/>
                <a:uLnTx/>
                <a:uFillTx/>
                <a:latin typeface="Trebuchet MS" panose="020B0603020202020204" pitchFamily="34" charset="0"/>
                <a:cs typeface="Arial" charset="0"/>
              </a:rPr>
              <a:t>Due to the high number of molecular</a:t>
            </a:r>
            <a:r>
              <a:rPr kumimoji="0" lang="en-GB" sz="1350" b="0" i="0" u="none" strike="noStrike" kern="1200" cap="none" spc="0" normalizeH="0" noProof="0" dirty="0">
                <a:ln>
                  <a:noFill/>
                </a:ln>
                <a:solidFill>
                  <a:srgbClr val="00456B"/>
                </a:solidFill>
                <a:effectLst/>
                <a:uLnTx/>
                <a:uFillTx/>
                <a:latin typeface="Trebuchet MS" panose="020B0603020202020204" pitchFamily="34" charset="0"/>
                <a:cs typeface="Arial" charset="0"/>
              </a:rPr>
              <a:t> hydrocarbon constituents,</a:t>
            </a:r>
            <a:endParaRPr lang="en-GB" i="0" dirty="0">
              <a:latin typeface="Trebuchet MS" panose="020B0603020202020204" pitchFamily="34" charset="0"/>
            </a:endParaRPr>
          </a:p>
          <a:p>
            <a:pPr lvl="1" indent="-214313" algn="l">
              <a:buClr>
                <a:srgbClr val="005587"/>
              </a:buClr>
              <a:buSzPct val="100000"/>
              <a:buFont typeface="Wingdings" panose="05000000000000000000" pitchFamily="2" charset="2"/>
              <a:buChar char="Ø"/>
              <a:defRPr/>
            </a:pPr>
            <a:r>
              <a:rPr lang="en-GB" i="0" dirty="0">
                <a:latin typeface="Trebuchet MS" panose="020B0603020202020204" pitchFamily="34" charset="0"/>
              </a:rPr>
              <a:t>Not all individually identified</a:t>
            </a:r>
            <a:endParaRPr lang="en-BE" i="0" dirty="0">
              <a:latin typeface="Trebuchet MS" panose="020B0603020202020204" pitchFamily="34" charset="0"/>
            </a:endParaRPr>
          </a:p>
          <a:p>
            <a:pPr lvl="1" indent="-214313" algn="l">
              <a:buClr>
                <a:srgbClr val="005587"/>
              </a:buClr>
              <a:buSzPct val="100000"/>
              <a:buFont typeface="Wingdings" panose="05000000000000000000" pitchFamily="2" charset="2"/>
              <a:buChar char="Ø"/>
              <a:defRPr/>
            </a:pPr>
            <a:r>
              <a:rPr lang="en-US" i="0" dirty="0">
                <a:latin typeface="Trebuchet MS" panose="020B0603020202020204" pitchFamily="34" charset="0"/>
              </a:rPr>
              <a:t>However </a:t>
            </a:r>
            <a:r>
              <a:rPr lang="en-BE" i="0" dirty="0">
                <a:latin typeface="Trebuchet MS" panose="020B0603020202020204" pitchFamily="34" charset="0"/>
              </a:rPr>
              <a:t>constituents </a:t>
            </a:r>
            <a:r>
              <a:rPr lang="en-GB" i="0" dirty="0">
                <a:latin typeface="Trebuchet MS" panose="020B0603020202020204" pitchFamily="34" charset="0"/>
              </a:rPr>
              <a:t>are collectively characterized</a:t>
            </a:r>
          </a:p>
        </p:txBody>
      </p:sp>
      <p:pic>
        <p:nvPicPr>
          <p:cNvPr id="5" name="Picture 4"/>
          <p:cNvPicPr>
            <a:picLocks noChangeAspect="1"/>
          </p:cNvPicPr>
          <p:nvPr/>
        </p:nvPicPr>
        <p:blipFill>
          <a:blip r:embed="rId5"/>
          <a:stretch>
            <a:fillRect/>
          </a:stretch>
        </p:blipFill>
        <p:spPr>
          <a:xfrm>
            <a:off x="284165" y="1229595"/>
            <a:ext cx="1839255" cy="811738"/>
          </a:xfrm>
          <a:prstGeom prst="rect">
            <a:avLst/>
          </a:prstGeom>
          <a:solidFill>
            <a:schemeClr val="bg1"/>
          </a:solidFill>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288635" y="3308908"/>
            <a:ext cx="1839255" cy="811738"/>
          </a:xfrm>
          <a:prstGeom prst="rect">
            <a:avLst/>
          </a:prstGeom>
          <a:solidFill>
            <a:schemeClr val="bg1"/>
          </a:solidFill>
          <a:ln>
            <a:noFill/>
          </a:ln>
          <a:effectLst>
            <a:outerShdw blurRad="292100" dist="139700" dir="2700000" algn="tl" rotWithShape="0">
              <a:srgbClr val="333333">
                <a:alpha val="65000"/>
              </a:srgbClr>
            </a:outerShdw>
          </a:effectLst>
        </p:spPr>
      </p:pic>
      <p:sp>
        <p:nvSpPr>
          <p:cNvPr id="11" name="Content Placeholder 2"/>
          <p:cNvSpPr>
            <a:spLocks noGrp="1"/>
          </p:cNvSpPr>
          <p:nvPr>
            <p:ph sz="quarter" idx="12"/>
          </p:nvPr>
        </p:nvSpPr>
        <p:spPr>
          <a:xfrm>
            <a:off x="440283" y="59452"/>
            <a:ext cx="8511560" cy="535909"/>
          </a:xfrm>
        </p:spPr>
        <p:txBody>
          <a:bodyPr/>
          <a:lstStyle/>
          <a:p>
            <a:r>
              <a:rPr lang="en-GB" sz="2800" dirty="0">
                <a:latin typeface="+mn-lt"/>
              </a:rPr>
              <a:t>Petroleum UVCB Substances characteristics</a:t>
            </a:r>
            <a:endParaRPr lang="nl-NL" sz="2800" dirty="0">
              <a:latin typeface="+mn-lt"/>
            </a:endParaRPr>
          </a:p>
        </p:txBody>
      </p:sp>
    </p:spTree>
    <p:extLst>
      <p:ext uri="{BB962C8B-B14F-4D97-AF65-F5344CB8AC3E}">
        <p14:creationId xmlns:p14="http://schemas.microsoft.com/office/powerpoint/2010/main" val="27382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500"/>
                                        <p:tgtEl>
                                          <p:spTgt spid="1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30090" y="135904"/>
            <a:ext cx="8511560" cy="535909"/>
          </a:xfrm>
        </p:spPr>
        <p:txBody>
          <a:bodyPr/>
          <a:lstStyle/>
          <a:p>
            <a:r>
              <a:rPr lang="en-BE" sz="2400" dirty="0"/>
              <a:t>P</a:t>
            </a:r>
            <a:r>
              <a:rPr lang="en-GB" sz="2400" dirty="0" err="1"/>
              <a:t>etroleum</a:t>
            </a:r>
            <a:r>
              <a:rPr lang="en-GB" sz="2400" dirty="0"/>
              <a:t> substance</a:t>
            </a:r>
            <a:r>
              <a:rPr lang="en-BE" sz="2400" dirty="0"/>
              <a:t> characterization</a:t>
            </a:r>
            <a:endParaRPr lang="en-US" sz="2400" dirty="0"/>
          </a:p>
        </p:txBody>
      </p:sp>
      <p:sp>
        <p:nvSpPr>
          <p:cNvPr id="7" name="Rounded Rectangle 6"/>
          <p:cNvSpPr/>
          <p:nvPr/>
        </p:nvSpPr>
        <p:spPr bwMode="auto">
          <a:xfrm>
            <a:off x="1957914" y="686357"/>
            <a:ext cx="862283" cy="217899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200" b="0" i="0" u="none" strike="noStrike" kern="0" cap="none" spc="0" normalizeH="0" baseline="0" noProof="0">
              <a:ln>
                <a:noFill/>
              </a:ln>
              <a:solidFill>
                <a:srgbClr val="000000"/>
              </a:solidFill>
              <a:effectLst/>
              <a:uLnTx/>
              <a:uFillTx/>
              <a:latin typeface="Arial" charset="0"/>
              <a:ea typeface="+mn-ea"/>
              <a:cs typeface="+mn-cs"/>
            </a:endParaRPr>
          </a:p>
        </p:txBody>
      </p:sp>
      <p:sp>
        <p:nvSpPr>
          <p:cNvPr id="8" name="TextBox 7"/>
          <p:cNvSpPr txBox="1"/>
          <p:nvPr/>
        </p:nvSpPr>
        <p:spPr>
          <a:xfrm>
            <a:off x="2185407" y="686357"/>
            <a:ext cx="36580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C1</a:t>
            </a:r>
          </a:p>
        </p:txBody>
      </p:sp>
      <p:sp>
        <p:nvSpPr>
          <p:cNvPr id="9" name="TextBox 8"/>
          <p:cNvSpPr txBox="1"/>
          <p:nvPr/>
        </p:nvSpPr>
        <p:spPr>
          <a:xfrm>
            <a:off x="2157101" y="1047277"/>
            <a:ext cx="45397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C10</a:t>
            </a:r>
          </a:p>
        </p:txBody>
      </p:sp>
      <p:sp>
        <p:nvSpPr>
          <p:cNvPr id="10" name="TextBox 9"/>
          <p:cNvSpPr txBox="1"/>
          <p:nvPr/>
        </p:nvSpPr>
        <p:spPr>
          <a:xfrm>
            <a:off x="2169970" y="1415608"/>
            <a:ext cx="45397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C20</a:t>
            </a:r>
          </a:p>
        </p:txBody>
      </p:sp>
      <p:sp>
        <p:nvSpPr>
          <p:cNvPr id="11" name="TextBox 10"/>
          <p:cNvSpPr txBox="1"/>
          <p:nvPr/>
        </p:nvSpPr>
        <p:spPr>
          <a:xfrm>
            <a:off x="2169970" y="1749973"/>
            <a:ext cx="45397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C30</a:t>
            </a:r>
          </a:p>
        </p:txBody>
      </p:sp>
      <p:sp>
        <p:nvSpPr>
          <p:cNvPr id="12" name="TextBox 11"/>
          <p:cNvSpPr txBox="1"/>
          <p:nvPr/>
        </p:nvSpPr>
        <p:spPr>
          <a:xfrm>
            <a:off x="2185407" y="2110194"/>
            <a:ext cx="45397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C40</a:t>
            </a:r>
          </a:p>
        </p:txBody>
      </p:sp>
      <p:sp>
        <p:nvSpPr>
          <p:cNvPr id="13" name="TextBox 12"/>
          <p:cNvSpPr txBox="1"/>
          <p:nvPr/>
        </p:nvSpPr>
        <p:spPr>
          <a:xfrm>
            <a:off x="2185407" y="2495105"/>
            <a:ext cx="45397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Trebuchet MS" panose="020B0603020202020204"/>
                <a:ea typeface="+mn-ea"/>
                <a:cs typeface="+mn-cs"/>
              </a:rPr>
              <a:t>C50</a:t>
            </a:r>
          </a:p>
        </p:txBody>
      </p:sp>
      <p:grpSp>
        <p:nvGrpSpPr>
          <p:cNvPr id="14" name="Group 13"/>
          <p:cNvGrpSpPr/>
          <p:nvPr/>
        </p:nvGrpSpPr>
        <p:grpSpPr>
          <a:xfrm>
            <a:off x="2012007" y="3990682"/>
            <a:ext cx="862283" cy="672122"/>
            <a:chOff x="2119357" y="5601776"/>
            <a:chExt cx="1162228" cy="479331"/>
          </a:xfrm>
        </p:grpSpPr>
        <p:sp>
          <p:nvSpPr>
            <p:cNvPr id="15" name="Rounded Rectangle 14"/>
            <p:cNvSpPr/>
            <p:nvPr/>
          </p:nvSpPr>
          <p:spPr bwMode="auto">
            <a:xfrm>
              <a:off x="2119357" y="5601776"/>
              <a:ext cx="1162228" cy="371735"/>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200" b="0" i="0" u="none" strike="noStrike" kern="0" cap="none" spc="0" normalizeH="0" baseline="0" noProof="0">
                <a:ln>
                  <a:noFill/>
                </a:ln>
                <a:solidFill>
                  <a:srgbClr val="000000"/>
                </a:solidFill>
                <a:effectLst/>
                <a:uLnTx/>
                <a:uFillTx/>
                <a:latin typeface="Arial" charset="0"/>
                <a:ea typeface="+mn-ea"/>
                <a:cs typeface="+mn-cs"/>
              </a:endParaRPr>
            </a:p>
          </p:txBody>
        </p:sp>
        <p:sp>
          <p:nvSpPr>
            <p:cNvPr id="16" name="TextBox 15"/>
            <p:cNvSpPr txBox="1"/>
            <p:nvPr/>
          </p:nvSpPr>
          <p:spPr>
            <a:xfrm>
              <a:off x="2202577" y="5680997"/>
              <a:ext cx="90665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0000"/>
                  </a:solidFill>
                  <a:effectLst/>
                  <a:uLnTx/>
                  <a:uFillTx/>
                  <a:latin typeface="Trebuchet MS" panose="020B0603020202020204"/>
                  <a:ea typeface="+mn-ea"/>
                  <a:cs typeface="+mn-cs"/>
                </a:rPr>
                <a:t>-&gt;C50+</a:t>
              </a:r>
            </a:p>
          </p:txBody>
        </p:sp>
      </p:grpSp>
      <p:grpSp>
        <p:nvGrpSpPr>
          <p:cNvPr id="17" name="Group 16"/>
          <p:cNvGrpSpPr/>
          <p:nvPr/>
        </p:nvGrpSpPr>
        <p:grpSpPr>
          <a:xfrm>
            <a:off x="378236" y="2050055"/>
            <a:ext cx="778784" cy="1190181"/>
            <a:chOff x="192535" y="3308151"/>
            <a:chExt cx="794759" cy="842517"/>
          </a:xfrm>
        </p:grpSpPr>
        <p:sp>
          <p:nvSpPr>
            <p:cNvPr id="18" name="Rounded Rectangle 17"/>
            <p:cNvSpPr/>
            <p:nvPr/>
          </p:nvSpPr>
          <p:spPr bwMode="auto">
            <a:xfrm>
              <a:off x="218829" y="3308151"/>
              <a:ext cx="721719" cy="84251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200" b="0" i="0" u="none" strike="noStrike" kern="0" cap="none" spc="0" normalizeH="0" baseline="0" noProof="0">
                <a:ln>
                  <a:noFill/>
                </a:ln>
                <a:solidFill>
                  <a:srgbClr val="000000"/>
                </a:solidFill>
                <a:effectLst/>
                <a:uLnTx/>
                <a:uFillTx/>
                <a:latin typeface="Arial" charset="0"/>
                <a:ea typeface="+mn-ea"/>
                <a:cs typeface="+mn-cs"/>
              </a:endParaRPr>
            </a:p>
          </p:txBody>
        </p:sp>
        <p:sp>
          <p:nvSpPr>
            <p:cNvPr id="19" name="TextBox 18"/>
            <p:cNvSpPr txBox="1"/>
            <p:nvPr/>
          </p:nvSpPr>
          <p:spPr>
            <a:xfrm>
              <a:off x="192535" y="3557816"/>
              <a:ext cx="794759" cy="380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0000"/>
                  </a:solidFill>
                  <a:effectLst/>
                  <a:uLnTx/>
                  <a:uFillTx/>
                  <a:latin typeface="Trebuchet MS" panose="020B0603020202020204"/>
                  <a:ea typeface="+mn-ea"/>
                  <a:cs typeface="+mn-cs"/>
                </a:rPr>
                <a:t>Crude Oil</a:t>
              </a:r>
            </a:p>
          </p:txBody>
        </p:sp>
      </p:grpSp>
      <p:sp>
        <p:nvSpPr>
          <p:cNvPr id="20" name="Right Arrow 19"/>
          <p:cNvSpPr/>
          <p:nvPr/>
        </p:nvSpPr>
        <p:spPr bwMode="auto">
          <a:xfrm>
            <a:off x="1157020" y="2410276"/>
            <a:ext cx="716463"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Boiling</a:t>
            </a:r>
          </a:p>
        </p:txBody>
      </p:sp>
      <p:sp>
        <p:nvSpPr>
          <p:cNvPr id="21" name="Right Arrow 20"/>
          <p:cNvSpPr/>
          <p:nvPr/>
        </p:nvSpPr>
        <p:spPr bwMode="auto">
          <a:xfrm rot="5400000">
            <a:off x="1976170" y="3172205"/>
            <a:ext cx="919048"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defRPr/>
            </a:pPr>
            <a:r>
              <a:rPr kumimoji="0" lang="en-US" sz="1200" b="0" i="0" u="none" strike="noStrike" kern="0" cap="none" spc="0" normalizeH="0" baseline="0" noProof="0" dirty="0">
                <a:ln>
                  <a:noFill/>
                </a:ln>
                <a:solidFill>
                  <a:srgbClr val="000000"/>
                </a:solidFill>
                <a:effectLst/>
                <a:uLnTx/>
                <a:uFillTx/>
                <a:latin typeface="Arial" charset="0"/>
                <a:ea typeface="+mn-ea"/>
                <a:cs typeface="+mn-cs"/>
              </a:rPr>
              <a:t>Vac. Dist.</a:t>
            </a:r>
          </a:p>
        </p:txBody>
      </p:sp>
      <p:pic>
        <p:nvPicPr>
          <p:cNvPr id="22" name="Picture 100"/>
          <p:cNvPicPr>
            <a:picLocks noChangeAspect="1" noChangeArrowheads="1"/>
          </p:cNvPicPr>
          <p:nvPr/>
        </p:nvPicPr>
        <p:blipFill>
          <a:blip r:embed="rId3" cstate="print">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rcRect/>
          <a:stretch>
            <a:fillRect/>
          </a:stretch>
        </p:blipFill>
        <p:spPr bwMode="auto">
          <a:xfrm>
            <a:off x="3114202" y="4072591"/>
            <a:ext cx="878681"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Glen.Carty\AppData\Local\Microsoft\Windows\Temporary Internet Files\Content.IE5\1OVZ1NRK\MC900298001[1].wm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8228" y="3343383"/>
            <a:ext cx="432197"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2874290" y="2495105"/>
            <a:ext cx="1111718" cy="756947"/>
          </a:xfrm>
          <a:prstGeom prst="rect">
            <a:avLst/>
          </a:prstGeom>
        </p:spPr>
      </p:pic>
      <p:pic>
        <p:nvPicPr>
          <p:cNvPr id="25" name="Picture 24"/>
          <p:cNvPicPr>
            <a:picLocks noChangeAspect="1"/>
          </p:cNvPicPr>
          <p:nvPr/>
        </p:nvPicPr>
        <p:blipFill>
          <a:blip r:embed="rId6">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2874290" y="986439"/>
            <a:ext cx="885246" cy="592819"/>
          </a:xfrm>
          <a:prstGeom prst="rect">
            <a:avLst/>
          </a:prstGeom>
        </p:spPr>
      </p:pic>
      <p:pic>
        <p:nvPicPr>
          <p:cNvPr id="26" name="Picture 25"/>
          <p:cNvPicPr>
            <a:picLocks noChangeAspect="1"/>
          </p:cNvPicPr>
          <p:nvPr/>
        </p:nvPicPr>
        <p:blipFill>
          <a:blip r:embed="rId7">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2993783" y="2110194"/>
            <a:ext cx="816428" cy="493462"/>
          </a:xfrm>
          <a:prstGeom prst="rect">
            <a:avLst/>
          </a:prstGeom>
        </p:spPr>
      </p:pic>
      <p:pic>
        <p:nvPicPr>
          <p:cNvPr id="27" name="Picture 26"/>
          <p:cNvPicPr>
            <a:picLocks noChangeAspect="1"/>
          </p:cNvPicPr>
          <p:nvPr/>
        </p:nvPicPr>
        <p:blipFill>
          <a:blip r:embed="rId8">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rot="5400000">
            <a:off x="3017778" y="1406915"/>
            <a:ext cx="717763" cy="765753"/>
          </a:xfrm>
          <a:prstGeom prst="rect">
            <a:avLst/>
          </a:prstGeom>
        </p:spPr>
      </p:pic>
      <p:pic>
        <p:nvPicPr>
          <p:cNvPr id="29" name="Picture 28"/>
          <p:cNvPicPr>
            <a:picLocks noChangeAspect="1"/>
          </p:cNvPicPr>
          <p:nvPr/>
        </p:nvPicPr>
        <p:blipFill>
          <a:blip r:embed="rId9"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2946066" y="534020"/>
            <a:ext cx="745397" cy="602280"/>
          </a:xfrm>
          <a:prstGeom prst="rect">
            <a:avLst/>
          </a:prstGeom>
        </p:spPr>
      </p:pic>
      <p:grpSp>
        <p:nvGrpSpPr>
          <p:cNvPr id="31" name="Group 30"/>
          <p:cNvGrpSpPr/>
          <p:nvPr/>
        </p:nvGrpSpPr>
        <p:grpSpPr>
          <a:xfrm>
            <a:off x="2834469" y="3242103"/>
            <a:ext cx="1290385" cy="545344"/>
            <a:chOff x="3639458" y="4405097"/>
            <a:chExt cx="1720513" cy="727125"/>
          </a:xfrm>
        </p:grpSpPr>
        <p:pic>
          <p:nvPicPr>
            <p:cNvPr id="32" name="Picture 9"/>
            <p:cNvPicPr>
              <a:picLocks noChangeAspect="1" noChangeArrowheads="1"/>
            </p:cNvPicPr>
            <p:nvPr/>
          </p:nvPicPr>
          <p:blipFill>
            <a:blip r:embed="rId10" cstate="screen">
              <a:duotone>
                <a:srgbClr val="E6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9458" y="4405097"/>
              <a:ext cx="703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1"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745147" y="4457981"/>
              <a:ext cx="614824" cy="614824"/>
            </a:xfrm>
            <a:prstGeom prst="rect">
              <a:avLst/>
            </a:prstGeom>
          </p:spPr>
        </p:pic>
        <p:pic>
          <p:nvPicPr>
            <p:cNvPr id="34" name="Picture 33"/>
            <p:cNvPicPr>
              <a:picLocks noChangeAspect="1"/>
            </p:cNvPicPr>
            <p:nvPr/>
          </p:nvPicPr>
          <p:blipFill>
            <a:blip r:embed="rId12"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249481" y="4642568"/>
              <a:ext cx="489654" cy="489654"/>
            </a:xfrm>
            <a:prstGeom prst="rect">
              <a:avLst/>
            </a:prstGeom>
          </p:spPr>
        </p:pic>
        <p:pic>
          <p:nvPicPr>
            <p:cNvPr id="35" name="Picture 34"/>
            <p:cNvPicPr>
              <a:picLocks noChangeAspect="1"/>
            </p:cNvPicPr>
            <p:nvPr/>
          </p:nvPicPr>
          <p:blipFill>
            <a:blip r:embed="rId13"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457296" y="4438573"/>
              <a:ext cx="396443" cy="396443"/>
            </a:xfrm>
            <a:prstGeom prst="rect">
              <a:avLst/>
            </a:prstGeom>
          </p:spPr>
        </p:pic>
      </p:grpSp>
      <p:sp>
        <p:nvSpPr>
          <p:cNvPr id="4" name="Flowchart: Merge 3">
            <a:extLst>
              <a:ext uri="{FF2B5EF4-FFF2-40B4-BE49-F238E27FC236}">
                <a16:creationId xmlns:a16="http://schemas.microsoft.com/office/drawing/2014/main" id="{8AFC1EB6-58A7-4F66-9EAD-C2868A47C541}"/>
              </a:ext>
            </a:extLst>
          </p:cNvPr>
          <p:cNvSpPr/>
          <p:nvPr/>
        </p:nvSpPr>
        <p:spPr>
          <a:xfrm>
            <a:off x="7164517" y="686358"/>
            <a:ext cx="741084" cy="3462436"/>
          </a:xfrm>
          <a:prstGeom prst="flowChartMerge">
            <a:avLst/>
          </a:prstGeom>
          <a:solidFill>
            <a:srgbClr val="CCFFCC"/>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Flowchart: Extract 4">
            <a:extLst>
              <a:ext uri="{FF2B5EF4-FFF2-40B4-BE49-F238E27FC236}">
                <a16:creationId xmlns:a16="http://schemas.microsoft.com/office/drawing/2014/main" id="{8305F3F4-379F-492C-A17B-5C7B83396289}"/>
              </a:ext>
            </a:extLst>
          </p:cNvPr>
          <p:cNvSpPr/>
          <p:nvPr/>
        </p:nvSpPr>
        <p:spPr>
          <a:xfrm>
            <a:off x="4124855" y="702369"/>
            <a:ext cx="720745" cy="3446425"/>
          </a:xfrm>
          <a:prstGeom prst="flowChartExtract">
            <a:avLst/>
          </a:prstGeom>
          <a:solidFill>
            <a:srgbClr val="CCFFFF"/>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Flowchart: Extract 36">
            <a:extLst>
              <a:ext uri="{FF2B5EF4-FFF2-40B4-BE49-F238E27FC236}">
                <a16:creationId xmlns:a16="http://schemas.microsoft.com/office/drawing/2014/main" id="{73996D25-3B1A-49FB-BD13-E191DBBBC860}"/>
              </a:ext>
            </a:extLst>
          </p:cNvPr>
          <p:cNvSpPr/>
          <p:nvPr/>
        </p:nvSpPr>
        <p:spPr>
          <a:xfrm>
            <a:off x="6124754" y="663519"/>
            <a:ext cx="758446" cy="3501287"/>
          </a:xfrm>
          <a:prstGeom prst="flowChartExtract">
            <a:avLst/>
          </a:prstGeom>
          <a:solidFill>
            <a:srgbClr val="FFFFCC"/>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22264F49-530A-4606-A74A-37C642646480}"/>
              </a:ext>
            </a:extLst>
          </p:cNvPr>
          <p:cNvSpPr txBox="1"/>
          <p:nvPr/>
        </p:nvSpPr>
        <p:spPr>
          <a:xfrm>
            <a:off x="3992883" y="4319571"/>
            <a:ext cx="921544" cy="384721"/>
          </a:xfrm>
          <a:prstGeom prst="rect">
            <a:avLst/>
          </a:prstGeom>
          <a:solidFill>
            <a:srgbClr val="CCFFFF"/>
          </a:solidFill>
          <a:ln>
            <a:solidFill>
              <a:schemeClr val="accent1">
                <a:lumMod val="60000"/>
                <a:lumOff val="40000"/>
              </a:schemeClr>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100" dirty="0">
                <a:solidFill>
                  <a:schemeClr val="tx2"/>
                </a:solidFill>
              </a:rPr>
              <a:t>Number of  constituents </a:t>
            </a:r>
          </a:p>
        </p:txBody>
      </p:sp>
      <p:sp>
        <p:nvSpPr>
          <p:cNvPr id="39" name="TextBox 38">
            <a:extLst>
              <a:ext uri="{FF2B5EF4-FFF2-40B4-BE49-F238E27FC236}">
                <a16:creationId xmlns:a16="http://schemas.microsoft.com/office/drawing/2014/main" id="{366E26A1-0D13-4A4F-BFCC-D6D8F0DF4FEE}"/>
              </a:ext>
            </a:extLst>
          </p:cNvPr>
          <p:cNvSpPr txBox="1"/>
          <p:nvPr/>
        </p:nvSpPr>
        <p:spPr>
          <a:xfrm>
            <a:off x="6025550" y="4319571"/>
            <a:ext cx="921544" cy="384721"/>
          </a:xfrm>
          <a:prstGeom prst="rect">
            <a:avLst/>
          </a:prstGeom>
          <a:solidFill>
            <a:srgbClr val="FFFFCC"/>
          </a:solidFill>
          <a:ln>
            <a:solidFill>
              <a:srgbClr val="FFFF00"/>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100" dirty="0">
                <a:solidFill>
                  <a:schemeClr val="tx2"/>
                </a:solidFill>
              </a:rPr>
              <a:t>Chemical</a:t>
            </a:r>
            <a:br>
              <a:rPr lang="en-GB" sz="1100" dirty="0">
                <a:solidFill>
                  <a:schemeClr val="tx2"/>
                </a:solidFill>
              </a:rPr>
            </a:br>
            <a:r>
              <a:rPr lang="en-GB" sz="1100" dirty="0">
                <a:solidFill>
                  <a:schemeClr val="tx2"/>
                </a:solidFill>
              </a:rPr>
              <a:t>functionality </a:t>
            </a:r>
          </a:p>
        </p:txBody>
      </p:sp>
      <p:sp>
        <p:nvSpPr>
          <p:cNvPr id="40" name="TextBox 39">
            <a:extLst>
              <a:ext uri="{FF2B5EF4-FFF2-40B4-BE49-F238E27FC236}">
                <a16:creationId xmlns:a16="http://schemas.microsoft.com/office/drawing/2014/main" id="{DADD0C3C-F601-4EBE-BD82-3D00D7FC9682}"/>
              </a:ext>
            </a:extLst>
          </p:cNvPr>
          <p:cNvSpPr txBox="1"/>
          <p:nvPr/>
        </p:nvSpPr>
        <p:spPr>
          <a:xfrm>
            <a:off x="7082971" y="4319571"/>
            <a:ext cx="921544" cy="384721"/>
          </a:xfrm>
          <a:prstGeom prst="rect">
            <a:avLst/>
          </a:prstGeom>
          <a:solidFill>
            <a:srgbClr val="CCFFCC"/>
          </a:solidFill>
          <a:ln>
            <a:solidFill>
              <a:srgbClr val="00B050"/>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100" dirty="0">
                <a:solidFill>
                  <a:schemeClr val="tx2"/>
                </a:solidFill>
              </a:rPr>
              <a:t>Analytical granularity </a:t>
            </a:r>
          </a:p>
        </p:txBody>
      </p:sp>
      <p:sp>
        <p:nvSpPr>
          <p:cNvPr id="41" name="Rectangle 40">
            <a:extLst>
              <a:ext uri="{FF2B5EF4-FFF2-40B4-BE49-F238E27FC236}">
                <a16:creationId xmlns:a16="http://schemas.microsoft.com/office/drawing/2014/main" id="{50B9FBC5-A7ED-4934-93F7-3EF12898C532}"/>
              </a:ext>
            </a:extLst>
          </p:cNvPr>
          <p:cNvSpPr/>
          <p:nvPr/>
        </p:nvSpPr>
        <p:spPr>
          <a:xfrm>
            <a:off x="8364263" y="686357"/>
            <a:ext cx="385988" cy="3462437"/>
          </a:xfrm>
          <a:prstGeom prst="rect">
            <a:avLst/>
          </a:prstGeom>
          <a:solidFill>
            <a:srgbClr val="FFCC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65BD434A-3DF0-498D-86D6-1BACC7CCB0C9}"/>
              </a:ext>
            </a:extLst>
          </p:cNvPr>
          <p:cNvSpPr txBox="1"/>
          <p:nvPr/>
        </p:nvSpPr>
        <p:spPr>
          <a:xfrm>
            <a:off x="8118628" y="4319571"/>
            <a:ext cx="921544" cy="384721"/>
          </a:xfrm>
          <a:prstGeom prst="rect">
            <a:avLst/>
          </a:prstGeom>
          <a:solidFill>
            <a:srgbClr val="FFCCFF"/>
          </a:solidFill>
          <a:ln>
            <a:solidFill>
              <a:srgbClr val="FF00FF"/>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100" dirty="0">
                <a:solidFill>
                  <a:schemeClr val="tx2"/>
                </a:solidFill>
              </a:rPr>
              <a:t>Specified Constituents</a:t>
            </a:r>
          </a:p>
        </p:txBody>
      </p:sp>
      <p:sp>
        <p:nvSpPr>
          <p:cNvPr id="43" name="TextBox 42">
            <a:extLst>
              <a:ext uri="{FF2B5EF4-FFF2-40B4-BE49-F238E27FC236}">
                <a16:creationId xmlns:a16="http://schemas.microsoft.com/office/drawing/2014/main" id="{7AAFF7FC-D59F-418F-9874-BDCCB9E75DEF}"/>
              </a:ext>
            </a:extLst>
          </p:cNvPr>
          <p:cNvSpPr txBox="1"/>
          <p:nvPr/>
        </p:nvSpPr>
        <p:spPr>
          <a:xfrm>
            <a:off x="4272612" y="3647177"/>
            <a:ext cx="431007"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HIGH</a:t>
            </a:r>
          </a:p>
        </p:txBody>
      </p:sp>
      <p:sp>
        <p:nvSpPr>
          <p:cNvPr id="44" name="TextBox 43">
            <a:extLst>
              <a:ext uri="{FF2B5EF4-FFF2-40B4-BE49-F238E27FC236}">
                <a16:creationId xmlns:a16="http://schemas.microsoft.com/office/drawing/2014/main" id="{AB91E315-2775-4A61-8E26-B8D1A632CE3A}"/>
              </a:ext>
            </a:extLst>
          </p:cNvPr>
          <p:cNvSpPr txBox="1"/>
          <p:nvPr/>
        </p:nvSpPr>
        <p:spPr>
          <a:xfrm>
            <a:off x="4310712" y="1415608"/>
            <a:ext cx="392907"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LOW</a:t>
            </a:r>
          </a:p>
        </p:txBody>
      </p:sp>
      <p:sp>
        <p:nvSpPr>
          <p:cNvPr id="45" name="TextBox 44">
            <a:extLst>
              <a:ext uri="{FF2B5EF4-FFF2-40B4-BE49-F238E27FC236}">
                <a16:creationId xmlns:a16="http://schemas.microsoft.com/office/drawing/2014/main" id="{91F51004-20CC-4B8F-98BD-AC0F407D2B7D}"/>
              </a:ext>
            </a:extLst>
          </p:cNvPr>
          <p:cNvSpPr txBox="1"/>
          <p:nvPr/>
        </p:nvSpPr>
        <p:spPr>
          <a:xfrm>
            <a:off x="6184418" y="3676681"/>
            <a:ext cx="669132"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BE" sz="1000" dirty="0">
                <a:solidFill>
                  <a:schemeClr val="bg2">
                    <a:lumMod val="10000"/>
                  </a:schemeClr>
                </a:solidFill>
              </a:rPr>
              <a:t>MULTIPLE</a:t>
            </a:r>
            <a:endParaRPr lang="en-GB" sz="1000" dirty="0">
              <a:solidFill>
                <a:schemeClr val="bg2">
                  <a:lumMod val="10000"/>
                </a:schemeClr>
              </a:solidFill>
            </a:endParaRPr>
          </a:p>
        </p:txBody>
      </p:sp>
      <p:sp>
        <p:nvSpPr>
          <p:cNvPr id="46" name="TextBox 45">
            <a:extLst>
              <a:ext uri="{FF2B5EF4-FFF2-40B4-BE49-F238E27FC236}">
                <a16:creationId xmlns:a16="http://schemas.microsoft.com/office/drawing/2014/main" id="{1177D7B1-56F4-4EDC-B906-DC4A3B19F1AE}"/>
              </a:ext>
            </a:extLst>
          </p:cNvPr>
          <p:cNvSpPr txBox="1"/>
          <p:nvPr/>
        </p:nvSpPr>
        <p:spPr>
          <a:xfrm>
            <a:off x="6219568" y="1415608"/>
            <a:ext cx="569928"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SIMPLE</a:t>
            </a:r>
          </a:p>
        </p:txBody>
      </p:sp>
      <p:sp>
        <p:nvSpPr>
          <p:cNvPr id="47" name="TextBox 46">
            <a:extLst>
              <a:ext uri="{FF2B5EF4-FFF2-40B4-BE49-F238E27FC236}">
                <a16:creationId xmlns:a16="http://schemas.microsoft.com/office/drawing/2014/main" id="{5C68F1DE-F7FA-4819-92D6-F5A7160E0514}"/>
              </a:ext>
            </a:extLst>
          </p:cNvPr>
          <p:cNvSpPr txBox="1"/>
          <p:nvPr/>
        </p:nvSpPr>
        <p:spPr>
          <a:xfrm>
            <a:off x="7164517" y="1379203"/>
            <a:ext cx="766629"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DETAILED</a:t>
            </a:r>
          </a:p>
        </p:txBody>
      </p:sp>
      <p:sp>
        <p:nvSpPr>
          <p:cNvPr id="48" name="TextBox 47">
            <a:extLst>
              <a:ext uri="{FF2B5EF4-FFF2-40B4-BE49-F238E27FC236}">
                <a16:creationId xmlns:a16="http://schemas.microsoft.com/office/drawing/2014/main" id="{B62BBF22-FB93-4EBE-B648-FBA9176E53DC}"/>
              </a:ext>
            </a:extLst>
          </p:cNvPr>
          <p:cNvSpPr txBox="1"/>
          <p:nvPr/>
        </p:nvSpPr>
        <p:spPr>
          <a:xfrm>
            <a:off x="7208596" y="3667661"/>
            <a:ext cx="694134"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GENERIC</a:t>
            </a:r>
          </a:p>
        </p:txBody>
      </p:sp>
      <p:sp>
        <p:nvSpPr>
          <p:cNvPr id="49" name="TextBox 48">
            <a:extLst>
              <a:ext uri="{FF2B5EF4-FFF2-40B4-BE49-F238E27FC236}">
                <a16:creationId xmlns:a16="http://schemas.microsoft.com/office/drawing/2014/main" id="{945A76BC-E2E3-4335-A364-98F4440DA0B5}"/>
              </a:ext>
            </a:extLst>
          </p:cNvPr>
          <p:cNvSpPr txBox="1"/>
          <p:nvPr/>
        </p:nvSpPr>
        <p:spPr>
          <a:xfrm>
            <a:off x="8175021" y="2402744"/>
            <a:ext cx="766629"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UNIFORM</a:t>
            </a:r>
          </a:p>
        </p:txBody>
      </p:sp>
      <p:sp>
        <p:nvSpPr>
          <p:cNvPr id="50" name="Flowchart: Extract 49">
            <a:extLst>
              <a:ext uri="{FF2B5EF4-FFF2-40B4-BE49-F238E27FC236}">
                <a16:creationId xmlns:a16="http://schemas.microsoft.com/office/drawing/2014/main" id="{1B954282-D1F3-4B00-B128-98E263FB240D}"/>
              </a:ext>
            </a:extLst>
          </p:cNvPr>
          <p:cNvSpPr/>
          <p:nvPr/>
        </p:nvSpPr>
        <p:spPr>
          <a:xfrm>
            <a:off x="5162400" y="690335"/>
            <a:ext cx="648000" cy="3462437"/>
          </a:xfrm>
          <a:prstGeom prst="flowChartExtract">
            <a:avLst/>
          </a:prstGeom>
          <a:solidFill>
            <a:srgbClr val="FFCC99"/>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827AB1AA-9A78-4DAB-96B7-30F5A36287A0}"/>
              </a:ext>
            </a:extLst>
          </p:cNvPr>
          <p:cNvSpPr txBox="1"/>
          <p:nvPr/>
        </p:nvSpPr>
        <p:spPr>
          <a:xfrm>
            <a:off x="5029757" y="4319571"/>
            <a:ext cx="921544" cy="384721"/>
          </a:xfrm>
          <a:prstGeom prst="rect">
            <a:avLst/>
          </a:prstGeom>
          <a:solidFill>
            <a:srgbClr val="FFCC99"/>
          </a:solidFill>
          <a:ln>
            <a:solidFill>
              <a:schemeClr val="accent5">
                <a:lumMod val="75000"/>
              </a:schemeClr>
            </a:solidFill>
          </a:ln>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100" dirty="0">
                <a:solidFill>
                  <a:schemeClr val="tx2"/>
                </a:solidFill>
              </a:rPr>
              <a:t>Molecular weight </a:t>
            </a:r>
          </a:p>
        </p:txBody>
      </p:sp>
      <p:sp>
        <p:nvSpPr>
          <p:cNvPr id="52" name="TextBox 51">
            <a:extLst>
              <a:ext uri="{FF2B5EF4-FFF2-40B4-BE49-F238E27FC236}">
                <a16:creationId xmlns:a16="http://schemas.microsoft.com/office/drawing/2014/main" id="{2D62F33C-3641-4DB8-A37B-5E151E074342}"/>
              </a:ext>
            </a:extLst>
          </p:cNvPr>
          <p:cNvSpPr txBox="1"/>
          <p:nvPr/>
        </p:nvSpPr>
        <p:spPr>
          <a:xfrm>
            <a:off x="5265272" y="3652385"/>
            <a:ext cx="431007"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HIGH</a:t>
            </a:r>
          </a:p>
        </p:txBody>
      </p:sp>
      <p:sp>
        <p:nvSpPr>
          <p:cNvPr id="53" name="TextBox 52">
            <a:extLst>
              <a:ext uri="{FF2B5EF4-FFF2-40B4-BE49-F238E27FC236}">
                <a16:creationId xmlns:a16="http://schemas.microsoft.com/office/drawing/2014/main" id="{5B67B53F-5997-4451-B255-5EDD939AD2DA}"/>
              </a:ext>
            </a:extLst>
          </p:cNvPr>
          <p:cNvSpPr txBox="1"/>
          <p:nvPr/>
        </p:nvSpPr>
        <p:spPr>
          <a:xfrm>
            <a:off x="5303372" y="1415608"/>
            <a:ext cx="392907" cy="200055"/>
          </a:xfrm>
          <a:prstGeom prst="rect">
            <a:avLst/>
          </a:prstGeom>
          <a:solidFill>
            <a:schemeClr val="bg1"/>
          </a:solidFill>
        </p:spPr>
        <p:txBody>
          <a:bodyPr wrap="square" lIns="0" t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GB" sz="1000" dirty="0">
                <a:solidFill>
                  <a:schemeClr val="bg2">
                    <a:lumMod val="10000"/>
                  </a:schemeClr>
                </a:solidFill>
              </a:rPr>
              <a:t> LOW</a:t>
            </a:r>
          </a:p>
        </p:txBody>
      </p:sp>
    </p:spTree>
    <p:extLst>
      <p:ext uri="{BB962C8B-B14F-4D97-AF65-F5344CB8AC3E}">
        <p14:creationId xmlns:p14="http://schemas.microsoft.com/office/powerpoint/2010/main" val="21591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1928" y="1983087"/>
            <a:ext cx="5524699" cy="1247480"/>
          </a:xfrm>
        </p:spPr>
        <p:txBody>
          <a:bodyPr/>
          <a:lstStyle/>
          <a:p>
            <a:r>
              <a:rPr lang="en-GB" dirty="0"/>
              <a:t>Progress to date &amp; challenges ahead</a:t>
            </a:r>
          </a:p>
        </p:txBody>
      </p:sp>
      <p:sp>
        <p:nvSpPr>
          <p:cNvPr id="4" name="Espace réservé du texte 3"/>
          <p:cNvSpPr>
            <a:spLocks noGrp="1"/>
          </p:cNvSpPr>
          <p:nvPr>
            <p:ph type="body" sz="quarter" idx="15"/>
          </p:nvPr>
        </p:nvSpPr>
        <p:spPr>
          <a:xfrm>
            <a:off x="1167742" y="1985827"/>
            <a:ext cx="1241999" cy="1242000"/>
          </a:xfrm>
        </p:spPr>
        <p:txBody>
          <a:bodyPr/>
          <a:lstStyle/>
          <a:p>
            <a:r>
              <a:rPr lang="en-GB" dirty="0"/>
              <a:t>02</a:t>
            </a:r>
          </a:p>
        </p:txBody>
      </p:sp>
    </p:spTree>
    <p:extLst>
      <p:ext uri="{BB962C8B-B14F-4D97-AF65-F5344CB8AC3E}">
        <p14:creationId xmlns:p14="http://schemas.microsoft.com/office/powerpoint/2010/main" val="103351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395289" y="178332"/>
            <a:ext cx="8389935" cy="535909"/>
          </a:xfrm>
        </p:spPr>
        <p:txBody>
          <a:bodyPr/>
          <a:lstStyle/>
          <a:p>
            <a:r>
              <a:rPr lang="en-GB" sz="2800" dirty="0"/>
              <a:t>Demonstrating petroleum substance structural similarity to support read across</a:t>
            </a:r>
          </a:p>
          <a:p>
            <a:endParaRPr lang="en-GB" dirty="0"/>
          </a:p>
        </p:txBody>
      </p:sp>
      <p:grpSp>
        <p:nvGrpSpPr>
          <p:cNvPr id="39" name="Group 38">
            <a:extLst>
              <a:ext uri="{FF2B5EF4-FFF2-40B4-BE49-F238E27FC236}">
                <a16:creationId xmlns:a16="http://schemas.microsoft.com/office/drawing/2014/main" id="{980128D0-5513-4179-97B5-0DD0E56E1B02}"/>
              </a:ext>
            </a:extLst>
          </p:cNvPr>
          <p:cNvGrpSpPr/>
          <p:nvPr/>
        </p:nvGrpSpPr>
        <p:grpSpPr>
          <a:xfrm>
            <a:off x="301557" y="1217521"/>
            <a:ext cx="3582832" cy="3850589"/>
            <a:chOff x="767628" y="615242"/>
            <a:chExt cx="3600841" cy="4047562"/>
          </a:xfrm>
        </p:grpSpPr>
        <p:sp>
          <p:nvSpPr>
            <p:cNvPr id="10" name="Rounded Rectangle 6">
              <a:extLst>
                <a:ext uri="{FF2B5EF4-FFF2-40B4-BE49-F238E27FC236}">
                  <a16:creationId xmlns:a16="http://schemas.microsoft.com/office/drawing/2014/main" id="{AA7B2CEE-E1CA-4065-A785-A08F15C1C02C}"/>
                </a:ext>
              </a:extLst>
            </p:cNvPr>
            <p:cNvSpPr/>
            <p:nvPr/>
          </p:nvSpPr>
          <p:spPr bwMode="auto">
            <a:xfrm>
              <a:off x="2215801" y="671813"/>
              <a:ext cx="862283" cy="217899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1" name="TextBox 10">
              <a:extLst>
                <a:ext uri="{FF2B5EF4-FFF2-40B4-BE49-F238E27FC236}">
                  <a16:creationId xmlns:a16="http://schemas.microsoft.com/office/drawing/2014/main" id="{AAF1C961-9372-4EA4-BBF0-BBA39307290A}"/>
                </a:ext>
              </a:extLst>
            </p:cNvPr>
            <p:cNvSpPr txBox="1"/>
            <p:nvPr/>
          </p:nvSpPr>
          <p:spPr>
            <a:xfrm>
              <a:off x="2431317" y="658063"/>
              <a:ext cx="365806" cy="300082"/>
            </a:xfrm>
            <a:prstGeom prst="rect">
              <a:avLst/>
            </a:prstGeom>
            <a:noFill/>
          </p:spPr>
          <p:txBody>
            <a:bodyPr wrap="none" rtlCol="0">
              <a:spAutoFit/>
            </a:bodyPr>
            <a:lstStyle/>
            <a:p>
              <a:r>
                <a:rPr lang="en-US" sz="1350" dirty="0">
                  <a:solidFill>
                    <a:srgbClr val="000000"/>
                  </a:solidFill>
                </a:rPr>
                <a:t>C1</a:t>
              </a:r>
            </a:p>
          </p:txBody>
        </p:sp>
        <p:sp>
          <p:nvSpPr>
            <p:cNvPr id="12" name="TextBox 11">
              <a:extLst>
                <a:ext uri="{FF2B5EF4-FFF2-40B4-BE49-F238E27FC236}">
                  <a16:creationId xmlns:a16="http://schemas.microsoft.com/office/drawing/2014/main" id="{6958AFC6-F6BB-4199-973B-69B1E1E2E6A0}"/>
                </a:ext>
              </a:extLst>
            </p:cNvPr>
            <p:cNvSpPr txBox="1"/>
            <p:nvPr/>
          </p:nvSpPr>
          <p:spPr>
            <a:xfrm>
              <a:off x="2431317" y="1047277"/>
              <a:ext cx="453970" cy="300082"/>
            </a:xfrm>
            <a:prstGeom prst="rect">
              <a:avLst/>
            </a:prstGeom>
            <a:noFill/>
          </p:spPr>
          <p:txBody>
            <a:bodyPr wrap="none" rtlCol="0">
              <a:spAutoFit/>
            </a:bodyPr>
            <a:lstStyle/>
            <a:p>
              <a:r>
                <a:rPr lang="en-US" sz="1350" dirty="0">
                  <a:solidFill>
                    <a:srgbClr val="000000"/>
                  </a:solidFill>
                </a:rPr>
                <a:t>C10</a:t>
              </a:r>
            </a:p>
          </p:txBody>
        </p:sp>
        <p:sp>
          <p:nvSpPr>
            <p:cNvPr id="13" name="TextBox 12">
              <a:extLst>
                <a:ext uri="{FF2B5EF4-FFF2-40B4-BE49-F238E27FC236}">
                  <a16:creationId xmlns:a16="http://schemas.microsoft.com/office/drawing/2014/main" id="{DBF83474-54BE-4218-A86E-03AA5E350D26}"/>
                </a:ext>
              </a:extLst>
            </p:cNvPr>
            <p:cNvSpPr txBox="1"/>
            <p:nvPr/>
          </p:nvSpPr>
          <p:spPr>
            <a:xfrm>
              <a:off x="2431318" y="1415608"/>
              <a:ext cx="453970" cy="300082"/>
            </a:xfrm>
            <a:prstGeom prst="rect">
              <a:avLst/>
            </a:prstGeom>
            <a:noFill/>
          </p:spPr>
          <p:txBody>
            <a:bodyPr wrap="none" rtlCol="0">
              <a:spAutoFit/>
            </a:bodyPr>
            <a:lstStyle/>
            <a:p>
              <a:r>
                <a:rPr lang="en-US" sz="1350" dirty="0">
                  <a:solidFill>
                    <a:srgbClr val="000000"/>
                  </a:solidFill>
                </a:rPr>
                <a:t>C20</a:t>
              </a:r>
            </a:p>
          </p:txBody>
        </p:sp>
        <p:sp>
          <p:nvSpPr>
            <p:cNvPr id="14" name="TextBox 13">
              <a:extLst>
                <a:ext uri="{FF2B5EF4-FFF2-40B4-BE49-F238E27FC236}">
                  <a16:creationId xmlns:a16="http://schemas.microsoft.com/office/drawing/2014/main" id="{BAFEEA85-1AAD-4326-BAE8-C7C348A3DF73}"/>
                </a:ext>
              </a:extLst>
            </p:cNvPr>
            <p:cNvSpPr txBox="1"/>
            <p:nvPr/>
          </p:nvSpPr>
          <p:spPr>
            <a:xfrm>
              <a:off x="2432506" y="1804822"/>
              <a:ext cx="453970" cy="300082"/>
            </a:xfrm>
            <a:prstGeom prst="rect">
              <a:avLst/>
            </a:prstGeom>
            <a:noFill/>
          </p:spPr>
          <p:txBody>
            <a:bodyPr wrap="none" rtlCol="0">
              <a:spAutoFit/>
            </a:bodyPr>
            <a:lstStyle/>
            <a:p>
              <a:r>
                <a:rPr lang="en-US" sz="1350" dirty="0">
                  <a:solidFill>
                    <a:srgbClr val="000000"/>
                  </a:solidFill>
                </a:rPr>
                <a:t>C30</a:t>
              </a:r>
            </a:p>
          </p:txBody>
        </p:sp>
        <p:sp>
          <p:nvSpPr>
            <p:cNvPr id="15" name="TextBox 14">
              <a:extLst>
                <a:ext uri="{FF2B5EF4-FFF2-40B4-BE49-F238E27FC236}">
                  <a16:creationId xmlns:a16="http://schemas.microsoft.com/office/drawing/2014/main" id="{6B210AC5-521C-4ACC-B0E0-30A60752132E}"/>
                </a:ext>
              </a:extLst>
            </p:cNvPr>
            <p:cNvSpPr txBox="1"/>
            <p:nvPr/>
          </p:nvSpPr>
          <p:spPr>
            <a:xfrm>
              <a:off x="2432506" y="2194036"/>
              <a:ext cx="453970" cy="300082"/>
            </a:xfrm>
            <a:prstGeom prst="rect">
              <a:avLst/>
            </a:prstGeom>
            <a:noFill/>
          </p:spPr>
          <p:txBody>
            <a:bodyPr wrap="none" rtlCol="0">
              <a:spAutoFit/>
            </a:bodyPr>
            <a:lstStyle/>
            <a:p>
              <a:r>
                <a:rPr lang="en-US" sz="1350" dirty="0">
                  <a:solidFill>
                    <a:srgbClr val="000000"/>
                  </a:solidFill>
                </a:rPr>
                <a:t>C40</a:t>
              </a:r>
            </a:p>
          </p:txBody>
        </p:sp>
        <p:sp>
          <p:nvSpPr>
            <p:cNvPr id="16" name="TextBox 15">
              <a:extLst>
                <a:ext uri="{FF2B5EF4-FFF2-40B4-BE49-F238E27FC236}">
                  <a16:creationId xmlns:a16="http://schemas.microsoft.com/office/drawing/2014/main" id="{0990264C-234B-48D8-8B11-146CB1B9162C}"/>
                </a:ext>
              </a:extLst>
            </p:cNvPr>
            <p:cNvSpPr txBox="1"/>
            <p:nvPr/>
          </p:nvSpPr>
          <p:spPr>
            <a:xfrm>
              <a:off x="2432506" y="2555750"/>
              <a:ext cx="453970" cy="300082"/>
            </a:xfrm>
            <a:prstGeom prst="rect">
              <a:avLst/>
            </a:prstGeom>
            <a:noFill/>
          </p:spPr>
          <p:txBody>
            <a:bodyPr wrap="none" rtlCol="0">
              <a:spAutoFit/>
            </a:bodyPr>
            <a:lstStyle/>
            <a:p>
              <a:r>
                <a:rPr lang="en-US" sz="1350" dirty="0">
                  <a:solidFill>
                    <a:srgbClr val="000000"/>
                  </a:solidFill>
                </a:rPr>
                <a:t>C50</a:t>
              </a:r>
            </a:p>
          </p:txBody>
        </p:sp>
        <p:grpSp>
          <p:nvGrpSpPr>
            <p:cNvPr id="17" name="Group 16">
              <a:extLst>
                <a:ext uri="{FF2B5EF4-FFF2-40B4-BE49-F238E27FC236}">
                  <a16:creationId xmlns:a16="http://schemas.microsoft.com/office/drawing/2014/main" id="{314AFF76-6D5C-48B7-A2AA-A9CD74FF888F}"/>
                </a:ext>
              </a:extLst>
            </p:cNvPr>
            <p:cNvGrpSpPr/>
            <p:nvPr/>
          </p:nvGrpSpPr>
          <p:grpSpPr>
            <a:xfrm>
              <a:off x="2227160" y="3990682"/>
              <a:ext cx="862283" cy="672122"/>
              <a:chOff x="2119357" y="5601776"/>
              <a:chExt cx="1162228" cy="479331"/>
            </a:xfrm>
          </p:grpSpPr>
          <p:sp>
            <p:nvSpPr>
              <p:cNvPr id="18" name="Rounded Rectangle 14">
                <a:extLst>
                  <a:ext uri="{FF2B5EF4-FFF2-40B4-BE49-F238E27FC236}">
                    <a16:creationId xmlns:a16="http://schemas.microsoft.com/office/drawing/2014/main" id="{13D74A53-1BE7-42BC-A69B-2AED1C51661A}"/>
                  </a:ext>
                </a:extLst>
              </p:cNvPr>
              <p:cNvSpPr/>
              <p:nvPr/>
            </p:nvSpPr>
            <p:spPr bwMode="auto">
              <a:xfrm>
                <a:off x="2119357" y="5601776"/>
                <a:ext cx="1162228" cy="371735"/>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19" name="TextBox 18">
                <a:extLst>
                  <a:ext uri="{FF2B5EF4-FFF2-40B4-BE49-F238E27FC236}">
                    <a16:creationId xmlns:a16="http://schemas.microsoft.com/office/drawing/2014/main" id="{B1C7B774-CECF-4306-88C1-AAF0B2777BE2}"/>
                  </a:ext>
                </a:extLst>
              </p:cNvPr>
              <p:cNvSpPr txBox="1"/>
              <p:nvPr/>
            </p:nvSpPr>
            <p:spPr>
              <a:xfrm>
                <a:off x="2202577" y="5680997"/>
                <a:ext cx="906659" cy="400110"/>
              </a:xfrm>
              <a:prstGeom prst="rect">
                <a:avLst/>
              </a:prstGeom>
              <a:noFill/>
            </p:spPr>
            <p:txBody>
              <a:bodyPr wrap="none" rtlCol="0">
                <a:spAutoFit/>
              </a:bodyPr>
              <a:lstStyle/>
              <a:p>
                <a:pPr>
                  <a:defRPr/>
                </a:pPr>
                <a:r>
                  <a:rPr lang="en-US" sz="1350" kern="0" dirty="0">
                    <a:solidFill>
                      <a:srgbClr val="000000"/>
                    </a:solidFill>
                  </a:rPr>
                  <a:t>-&gt;C50+</a:t>
                </a:r>
              </a:p>
            </p:txBody>
          </p:sp>
        </p:grpSp>
        <p:grpSp>
          <p:nvGrpSpPr>
            <p:cNvPr id="20" name="Group 19">
              <a:extLst>
                <a:ext uri="{FF2B5EF4-FFF2-40B4-BE49-F238E27FC236}">
                  <a16:creationId xmlns:a16="http://schemas.microsoft.com/office/drawing/2014/main" id="{63879A40-D857-40B8-A015-FF02564ACABE}"/>
                </a:ext>
              </a:extLst>
            </p:cNvPr>
            <p:cNvGrpSpPr/>
            <p:nvPr/>
          </p:nvGrpSpPr>
          <p:grpSpPr>
            <a:xfrm>
              <a:off x="767628" y="2129500"/>
              <a:ext cx="648037" cy="1125602"/>
              <a:chOff x="192535" y="3308151"/>
              <a:chExt cx="794759" cy="842517"/>
            </a:xfrm>
          </p:grpSpPr>
          <p:sp>
            <p:nvSpPr>
              <p:cNvPr id="21" name="Rounded Rectangle 17">
                <a:extLst>
                  <a:ext uri="{FF2B5EF4-FFF2-40B4-BE49-F238E27FC236}">
                    <a16:creationId xmlns:a16="http://schemas.microsoft.com/office/drawing/2014/main" id="{388134DA-C84E-48C3-A6BB-F18DC7935601}"/>
                  </a:ext>
                </a:extLst>
              </p:cNvPr>
              <p:cNvSpPr/>
              <p:nvPr/>
            </p:nvSpPr>
            <p:spPr bwMode="auto">
              <a:xfrm>
                <a:off x="218829" y="3308151"/>
                <a:ext cx="721719" cy="842517"/>
              </a:xfrm>
              <a:prstGeom prst="roundRect">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endParaRPr lang="en-US" sz="1200" kern="0">
                  <a:solidFill>
                    <a:srgbClr val="000000"/>
                  </a:solidFill>
                  <a:latin typeface="Arial" charset="0"/>
                </a:endParaRPr>
              </a:p>
            </p:txBody>
          </p:sp>
          <p:sp>
            <p:nvSpPr>
              <p:cNvPr id="22" name="TextBox 21">
                <a:extLst>
                  <a:ext uri="{FF2B5EF4-FFF2-40B4-BE49-F238E27FC236}">
                    <a16:creationId xmlns:a16="http://schemas.microsoft.com/office/drawing/2014/main" id="{E4A77E0E-104A-4B0B-A420-3C937C87B119}"/>
                  </a:ext>
                </a:extLst>
              </p:cNvPr>
              <p:cNvSpPr txBox="1"/>
              <p:nvPr/>
            </p:nvSpPr>
            <p:spPr>
              <a:xfrm>
                <a:off x="192535" y="3557816"/>
                <a:ext cx="794759" cy="380114"/>
              </a:xfrm>
              <a:prstGeom prst="rect">
                <a:avLst/>
              </a:prstGeom>
              <a:noFill/>
            </p:spPr>
            <p:txBody>
              <a:bodyPr wrap="square" rtlCol="0">
                <a:spAutoFit/>
              </a:bodyPr>
              <a:lstStyle/>
              <a:p>
                <a:pPr algn="ctr">
                  <a:defRPr/>
                </a:pPr>
                <a:r>
                  <a:rPr lang="en-US" sz="1350" kern="0" dirty="0">
                    <a:solidFill>
                      <a:srgbClr val="000000"/>
                    </a:solidFill>
                  </a:rPr>
                  <a:t>Crude Oil</a:t>
                </a:r>
              </a:p>
            </p:txBody>
          </p:sp>
        </p:grpSp>
        <p:sp>
          <p:nvSpPr>
            <p:cNvPr id="23" name="Right Arrow 19">
              <a:extLst>
                <a:ext uri="{FF2B5EF4-FFF2-40B4-BE49-F238E27FC236}">
                  <a16:creationId xmlns:a16="http://schemas.microsoft.com/office/drawing/2014/main" id="{EE24092D-7788-481E-9ADC-E2CA609164C8}"/>
                </a:ext>
              </a:extLst>
            </p:cNvPr>
            <p:cNvSpPr/>
            <p:nvPr/>
          </p:nvSpPr>
          <p:spPr bwMode="auto">
            <a:xfrm>
              <a:off x="1453782" y="2459147"/>
              <a:ext cx="716463"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Boiling</a:t>
              </a:r>
            </a:p>
          </p:txBody>
        </p:sp>
        <p:sp>
          <p:nvSpPr>
            <p:cNvPr id="24" name="Right Arrow 20">
              <a:extLst>
                <a:ext uri="{FF2B5EF4-FFF2-40B4-BE49-F238E27FC236}">
                  <a16:creationId xmlns:a16="http://schemas.microsoft.com/office/drawing/2014/main" id="{46A75859-36E3-407B-B671-63CA59BF741D}"/>
                </a:ext>
              </a:extLst>
            </p:cNvPr>
            <p:cNvSpPr/>
            <p:nvPr/>
          </p:nvSpPr>
          <p:spPr bwMode="auto">
            <a:xfrm rot="5400000">
              <a:off x="2187718" y="3200296"/>
              <a:ext cx="919048" cy="500574"/>
            </a:xfrm>
            <a:prstGeom prst="rightArrow">
              <a:avLst/>
            </a:prstGeom>
            <a:noFill/>
            <a:ln w="12700" cap="flat" cmpd="sng" algn="ctr">
              <a:solidFill>
                <a:srgbClr val="31323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7866" tIns="33338" rIns="67866" bIns="33338" numCol="1" rtlCol="0" anchor="ctr" anchorCtr="0" compatLnSpc="1">
              <a:prstTxWarp prst="textNoShape">
                <a:avLst/>
              </a:prstTxWarp>
              <a:spAutoFit/>
            </a:bodyPr>
            <a:lstStyle/>
            <a:p>
              <a:pPr algn="ctr" eaLnBrk="0" fontAlgn="base" hangingPunct="0">
                <a:spcBef>
                  <a:spcPct val="20000"/>
                </a:spcBef>
                <a:spcAft>
                  <a:spcPct val="0"/>
                </a:spcAft>
                <a:buFont typeface="Wingdings" pitchFamily="2" charset="2"/>
                <a:buNone/>
                <a:defRPr/>
              </a:pPr>
              <a:r>
                <a:rPr lang="en-US" sz="1200" kern="0" dirty="0">
                  <a:solidFill>
                    <a:srgbClr val="000000"/>
                  </a:solidFill>
                  <a:latin typeface="Arial" charset="0"/>
                </a:rPr>
                <a:t>Vac. Dist.</a:t>
              </a:r>
            </a:p>
          </p:txBody>
        </p:sp>
        <p:pic>
          <p:nvPicPr>
            <p:cNvPr id="25" name="Picture 100">
              <a:extLst>
                <a:ext uri="{FF2B5EF4-FFF2-40B4-BE49-F238E27FC236}">
                  <a16:creationId xmlns:a16="http://schemas.microsoft.com/office/drawing/2014/main" id="{6EC78D21-A425-4751-8E37-6735AC986B3E}"/>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rcRect/>
            <a:stretch>
              <a:fillRect/>
            </a:stretch>
          </p:blipFill>
          <p:spPr bwMode="auto">
            <a:xfrm>
              <a:off x="3288631" y="4107073"/>
              <a:ext cx="878681"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Glen.Carty\AppData\Local\Microsoft\Windows\Temporary Internet Files\Content.IE5\1OVZ1NRK\MC900298001[1].wmf">
              <a:extLst>
                <a:ext uri="{FF2B5EF4-FFF2-40B4-BE49-F238E27FC236}">
                  <a16:creationId xmlns:a16="http://schemas.microsoft.com/office/drawing/2014/main" id="{DFC4A90D-6D4B-4790-A66C-BBCAC6D071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7681" y="3319681"/>
              <a:ext cx="432197"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91C001C-AE4B-4F9B-9594-545A0CAD245D}"/>
                </a:ext>
              </a:extLst>
            </p:cNvPr>
            <p:cNvPicPr>
              <a:picLocks noChangeAspect="1"/>
            </p:cNvPicPr>
            <p:nvPr/>
          </p:nvPicPr>
          <p:blipFill>
            <a:blip r:embed="rId4">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72112" y="2645146"/>
              <a:ext cx="1111718" cy="756947"/>
            </a:xfrm>
            <a:prstGeom prst="rect">
              <a:avLst/>
            </a:prstGeom>
          </p:spPr>
        </p:pic>
        <p:pic>
          <p:nvPicPr>
            <p:cNvPr id="28" name="Picture 27">
              <a:extLst>
                <a:ext uri="{FF2B5EF4-FFF2-40B4-BE49-F238E27FC236}">
                  <a16:creationId xmlns:a16="http://schemas.microsoft.com/office/drawing/2014/main" id="{FB8A7AB8-4286-4300-85D3-14320DF1DF54}"/>
                </a:ext>
              </a:extLst>
            </p:cNvPr>
            <p:cNvPicPr>
              <a:picLocks noChangeAspect="1"/>
            </p:cNvPicPr>
            <p:nvPr/>
          </p:nvPicPr>
          <p:blipFill>
            <a:blip r:embed="rId5">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169138" y="1051092"/>
              <a:ext cx="885246" cy="592819"/>
            </a:xfrm>
            <a:prstGeom prst="rect">
              <a:avLst/>
            </a:prstGeom>
          </p:spPr>
        </p:pic>
        <p:pic>
          <p:nvPicPr>
            <p:cNvPr id="29" name="Picture 28">
              <a:extLst>
                <a:ext uri="{FF2B5EF4-FFF2-40B4-BE49-F238E27FC236}">
                  <a16:creationId xmlns:a16="http://schemas.microsoft.com/office/drawing/2014/main" id="{7502E8DA-25EC-4EE3-9638-01332C0B2B7E}"/>
                </a:ext>
              </a:extLst>
            </p:cNvPr>
            <p:cNvPicPr>
              <a:picLocks noChangeAspect="1"/>
            </p:cNvPicPr>
            <p:nvPr/>
          </p:nvPicPr>
          <p:blipFill>
            <a:blip r:embed="rId6">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a:off x="3254632" y="2202121"/>
              <a:ext cx="816428" cy="493462"/>
            </a:xfrm>
            <a:prstGeom prst="rect">
              <a:avLst/>
            </a:prstGeom>
          </p:spPr>
        </p:pic>
        <p:pic>
          <p:nvPicPr>
            <p:cNvPr id="30" name="Picture 29">
              <a:extLst>
                <a:ext uri="{FF2B5EF4-FFF2-40B4-BE49-F238E27FC236}">
                  <a16:creationId xmlns:a16="http://schemas.microsoft.com/office/drawing/2014/main" id="{C8C1DD22-CC37-456D-BCB6-289595F26E0D}"/>
                </a:ext>
              </a:extLst>
            </p:cNvPr>
            <p:cNvPicPr>
              <a:picLocks noChangeAspect="1"/>
            </p:cNvPicPr>
            <p:nvPr/>
          </p:nvPicPr>
          <p:blipFill>
            <a:blip r:embed="rId7">
              <a:clrChange>
                <a:clrFrom>
                  <a:srgbClr val="FFFFFF"/>
                </a:clrFrom>
                <a:clrTo>
                  <a:srgbClr val="FFFFFF">
                    <a:alpha val="0"/>
                  </a:srgbClr>
                </a:clrTo>
              </a:clrChange>
              <a:duotone>
                <a:prstClr val="black"/>
                <a:srgbClr val="141313">
                  <a:tint val="45000"/>
                  <a:satMod val="400000"/>
                </a:srgbClr>
              </a:duotone>
              <a:extLst>
                <a:ext uri="{28A0092B-C50C-407E-A947-70E740481C1C}">
                  <a14:useLocalDpi xmlns:a14="http://schemas.microsoft.com/office/drawing/2010/main" val="0"/>
                </a:ext>
              </a:extLst>
            </a:blip>
            <a:stretch>
              <a:fillRect/>
            </a:stretch>
          </p:blipFill>
          <p:spPr>
            <a:xfrm rot="5400000">
              <a:off x="3312626" y="1460363"/>
              <a:ext cx="717763" cy="765753"/>
            </a:xfrm>
            <a:prstGeom prst="rect">
              <a:avLst/>
            </a:prstGeom>
          </p:spPr>
        </p:pic>
        <p:pic>
          <p:nvPicPr>
            <p:cNvPr id="32" name="Picture 31">
              <a:extLst>
                <a:ext uri="{FF2B5EF4-FFF2-40B4-BE49-F238E27FC236}">
                  <a16:creationId xmlns:a16="http://schemas.microsoft.com/office/drawing/2014/main" id="{1D052E78-D0D1-4344-A941-953E17D5DD38}"/>
                </a:ext>
              </a:extLst>
            </p:cNvPr>
            <p:cNvPicPr>
              <a:picLocks noChangeAspect="1"/>
            </p:cNvPicPr>
            <p:nvPr/>
          </p:nvPicPr>
          <p:blipFill>
            <a:blip r:embed="rId8"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3254635" y="615242"/>
              <a:ext cx="745397" cy="602280"/>
            </a:xfrm>
            <a:prstGeom prst="rect">
              <a:avLst/>
            </a:prstGeom>
          </p:spPr>
        </p:pic>
        <p:grpSp>
          <p:nvGrpSpPr>
            <p:cNvPr id="34" name="Group 33">
              <a:extLst>
                <a:ext uri="{FF2B5EF4-FFF2-40B4-BE49-F238E27FC236}">
                  <a16:creationId xmlns:a16="http://schemas.microsoft.com/office/drawing/2014/main" id="{7E02C7A8-27DB-484C-8862-B288FF956AC9}"/>
                </a:ext>
              </a:extLst>
            </p:cNvPr>
            <p:cNvGrpSpPr/>
            <p:nvPr/>
          </p:nvGrpSpPr>
          <p:grpSpPr>
            <a:xfrm>
              <a:off x="3078084" y="3336672"/>
              <a:ext cx="1290385" cy="545344"/>
              <a:chOff x="3639458" y="4405097"/>
              <a:chExt cx="1720513" cy="727125"/>
            </a:xfrm>
          </p:grpSpPr>
          <p:pic>
            <p:nvPicPr>
              <p:cNvPr id="35" name="Picture 9">
                <a:extLst>
                  <a:ext uri="{FF2B5EF4-FFF2-40B4-BE49-F238E27FC236}">
                    <a16:creationId xmlns:a16="http://schemas.microsoft.com/office/drawing/2014/main" id="{F681852E-F879-4D14-B39E-6A60876FC203}"/>
                  </a:ext>
                </a:extLst>
              </p:cNvPr>
              <p:cNvPicPr>
                <a:picLocks noChangeAspect="1" noChangeArrowheads="1"/>
              </p:cNvPicPr>
              <p:nvPr/>
            </p:nvPicPr>
            <p:blipFill>
              <a:blip r:embed="rId9" cstate="screen">
                <a:duotone>
                  <a:srgbClr val="E6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39458" y="4405097"/>
                <a:ext cx="703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CDE54A5B-4B4A-4E7C-8A22-BE7F748F6CA4}"/>
                  </a:ext>
                </a:extLst>
              </p:cNvPr>
              <p:cNvPicPr>
                <a:picLocks noChangeAspect="1"/>
              </p:cNvPicPr>
              <p:nvPr/>
            </p:nvPicPr>
            <p:blipFill>
              <a:blip r:embed="rId10"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745147" y="4457981"/>
                <a:ext cx="614824" cy="614824"/>
              </a:xfrm>
              <a:prstGeom prst="rect">
                <a:avLst/>
              </a:prstGeom>
            </p:spPr>
          </p:pic>
          <p:pic>
            <p:nvPicPr>
              <p:cNvPr id="37" name="Picture 36">
                <a:extLst>
                  <a:ext uri="{FF2B5EF4-FFF2-40B4-BE49-F238E27FC236}">
                    <a16:creationId xmlns:a16="http://schemas.microsoft.com/office/drawing/2014/main" id="{ABDA7BA2-7B00-4BCB-895A-C8475F3DF74E}"/>
                  </a:ext>
                </a:extLst>
              </p:cNvPr>
              <p:cNvPicPr>
                <a:picLocks noChangeAspect="1"/>
              </p:cNvPicPr>
              <p:nvPr/>
            </p:nvPicPr>
            <p:blipFill>
              <a:blip r:embed="rId11"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249481" y="4642568"/>
                <a:ext cx="489654" cy="489654"/>
              </a:xfrm>
              <a:prstGeom prst="rect">
                <a:avLst/>
              </a:prstGeom>
            </p:spPr>
          </p:pic>
          <p:pic>
            <p:nvPicPr>
              <p:cNvPr id="38" name="Picture 37">
                <a:extLst>
                  <a:ext uri="{FF2B5EF4-FFF2-40B4-BE49-F238E27FC236}">
                    <a16:creationId xmlns:a16="http://schemas.microsoft.com/office/drawing/2014/main" id="{4EBF5F6D-0B7D-41FC-A998-33D21ED16D29}"/>
                  </a:ext>
                </a:extLst>
              </p:cNvPr>
              <p:cNvPicPr>
                <a:picLocks noChangeAspect="1"/>
              </p:cNvPicPr>
              <p:nvPr/>
            </p:nvPicPr>
            <p:blipFill>
              <a:blip r:embed="rId12" cstate="screen">
                <a:duotone>
                  <a:srgbClr val="E6E6E6">
                    <a:shade val="45000"/>
                    <a:satMod val="135000"/>
                  </a:srgbClr>
                  <a:prstClr val="white"/>
                </a:duotone>
                <a:extLst>
                  <a:ext uri="{28A0092B-C50C-407E-A947-70E740481C1C}">
                    <a14:useLocalDpi xmlns:a14="http://schemas.microsoft.com/office/drawing/2010/main" val="0"/>
                  </a:ext>
                </a:extLst>
              </a:blip>
              <a:stretch>
                <a:fillRect/>
              </a:stretch>
            </p:blipFill>
            <p:spPr>
              <a:xfrm>
                <a:off x="4457296" y="4438573"/>
                <a:ext cx="396443" cy="396443"/>
              </a:xfrm>
              <a:prstGeom prst="rect">
                <a:avLst/>
              </a:prstGeom>
            </p:spPr>
          </p:pic>
        </p:grpSp>
      </p:grpSp>
      <p:sp>
        <p:nvSpPr>
          <p:cNvPr id="43" name="TextBox 42">
            <a:extLst>
              <a:ext uri="{FF2B5EF4-FFF2-40B4-BE49-F238E27FC236}">
                <a16:creationId xmlns:a16="http://schemas.microsoft.com/office/drawing/2014/main" id="{E919348D-3161-4B78-9CD6-3A23BD278FC0}"/>
              </a:ext>
            </a:extLst>
          </p:cNvPr>
          <p:cNvSpPr txBox="1"/>
          <p:nvPr/>
        </p:nvSpPr>
        <p:spPr>
          <a:xfrm>
            <a:off x="4572000" y="1400783"/>
            <a:ext cx="4150990" cy="2769989"/>
          </a:xfrm>
          <a:prstGeom prst="rect">
            <a:avLst/>
          </a:prstGeom>
          <a:noFill/>
        </p:spPr>
        <p:txBody>
          <a:bodyPr wrap="square" lIns="0" tIns="0" rtlCol="0">
            <a:spAutoFit/>
          </a:bodyPr>
          <a:lstStyle/>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pPr>
            <a:r>
              <a:rPr lang="en-GB" dirty="0">
                <a:solidFill>
                  <a:schemeClr val="bg2">
                    <a:lumMod val="25000"/>
                  </a:schemeClr>
                </a:solidFill>
              </a:rPr>
              <a:t>Justify why identification of all individual constituents is not technically possible or impractical</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pPr>
            <a:r>
              <a:rPr lang="en-GB" dirty="0">
                <a:solidFill>
                  <a:schemeClr val="bg2">
                    <a:lumMod val="25000"/>
                  </a:schemeClr>
                </a:solidFill>
              </a:rPr>
              <a:t>Measure concentration of constituent groups</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pPr>
            <a:r>
              <a:rPr lang="en-GB" dirty="0">
                <a:solidFill>
                  <a:schemeClr val="bg2">
                    <a:lumMod val="25000"/>
                  </a:schemeClr>
                </a:solidFill>
              </a:rPr>
              <a:t>Characterise the variability in constituent groups across 5 samples</a:t>
            </a:r>
          </a:p>
          <a:p>
            <a:pPr marL="285750" marR="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pPr>
            <a:r>
              <a:rPr lang="en-GB" dirty="0">
                <a:solidFill>
                  <a:schemeClr val="bg2">
                    <a:lumMod val="25000"/>
                  </a:schemeClr>
                </a:solidFill>
              </a:rPr>
              <a:t>Characterise &gt;95% of constituent/groups of constituents</a:t>
            </a:r>
          </a:p>
        </p:txBody>
      </p:sp>
    </p:spTree>
    <p:extLst>
      <p:ext uri="{BB962C8B-B14F-4D97-AF65-F5344CB8AC3E}">
        <p14:creationId xmlns:p14="http://schemas.microsoft.com/office/powerpoint/2010/main" val="540356895"/>
      </p:ext>
    </p:extLst>
  </p:cSld>
  <p:clrMapOvr>
    <a:masterClrMapping/>
  </p:clrMapOvr>
</p:sld>
</file>

<file path=ppt/theme/theme1.xml><?xml version="1.0" encoding="utf-8"?>
<a:theme xmlns:a="http://schemas.openxmlformats.org/drawingml/2006/main" name="CONCAWE_raffinerie">
  <a:themeElements>
    <a:clrScheme name="CONCAWE">
      <a:dk1>
        <a:srgbClr val="A7A8AA"/>
      </a:dk1>
      <a:lt1>
        <a:srgbClr val="FFFFFF"/>
      </a:lt1>
      <a:dk2>
        <a:srgbClr val="141313"/>
      </a:dk2>
      <a:lt2>
        <a:srgbClr val="E6E6E6"/>
      </a:lt2>
      <a:accent1>
        <a:srgbClr val="005587"/>
      </a:accent1>
      <a:accent2>
        <a:srgbClr val="0076A2"/>
      </a:accent2>
      <a:accent3>
        <a:srgbClr val="6399AE"/>
      </a:accent3>
      <a:accent4>
        <a:srgbClr val="C4D600"/>
      </a:accent4>
      <a:accent5>
        <a:srgbClr val="ED8B00"/>
      </a:accent5>
      <a:accent6>
        <a:srgbClr val="FFC72C"/>
      </a:accent6>
      <a:hlink>
        <a:srgbClr val="0076A8"/>
      </a:hlink>
      <a:folHlink>
        <a:srgbClr val="423B3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2023_CCW_PPT" id="{E11B0E61-DE57-4D47-BFC7-344D92380796}" vid="{752B8D8B-276B-F948-A728-34625B68F5F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6EB2E8182E0E44BEECDF72274F8E03" ma:contentTypeVersion="5" ma:contentTypeDescription="Create a new document." ma:contentTypeScope="" ma:versionID="8ee248da7f8fe7252ba888c9f6e5f90a">
  <xsd:schema xmlns:xsd="http://www.w3.org/2001/XMLSchema" xmlns:xs="http://www.w3.org/2001/XMLSchema" xmlns:p="http://schemas.microsoft.com/office/2006/metadata/properties" xmlns:ns2="6d213951-0bc2-4efa-a2e7-6c94c3eeb862" xmlns:ns3="0ed1ceab-2a78-4f36-8dd3-5f559e778f1c" targetNamespace="http://schemas.microsoft.com/office/2006/metadata/properties" ma:root="true" ma:fieldsID="e9864a01a6a6ad67298f343296e4960d" ns2:_="" ns3:_="">
    <xsd:import namespace="6d213951-0bc2-4efa-a2e7-6c94c3eeb862"/>
    <xsd:import namespace="0ed1ceab-2a78-4f36-8dd3-5f559e778f1c"/>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13951-0bc2-4efa-a2e7-6c94c3eeb86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d1ceab-2a78-4f36-8dd3-5f559e778f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6d213951-0bc2-4efa-a2e7-6c94c3eeb862">EFMA-133926548-804</_dlc_DocId>
    <_dlc_DocIdUrl xmlns="6d213951-0bc2-4efa-a2e7-6c94c3eeb862">
      <Url>https://extranet.fuelmanufacturers.eu/Fuel-Manufacturers/reachepra/rpsmg/_layouts/15/DocIdRedir.aspx?ID=EFMA-133926548-804</Url>
      <Description>EFMA-133926548-804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805B2-6660-4680-8ED7-3EA137883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13951-0bc2-4efa-a2e7-6c94c3eeb862"/>
    <ds:schemaRef ds:uri="0ed1ceab-2a78-4f36-8dd3-5f559e778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31835-5DD4-43AC-AE52-B8D6EEAF3EB8}">
  <ds:schemaRefs>
    <ds:schemaRef ds:uri="http://schemas.microsoft.com/office/2006/metadata/properties"/>
    <ds:schemaRef ds:uri="http://schemas.microsoft.com/office/infopath/2007/PartnerControls"/>
    <ds:schemaRef ds:uri="6d213951-0bc2-4efa-a2e7-6c94c3eeb862"/>
  </ds:schemaRefs>
</ds:datastoreItem>
</file>

<file path=customXml/itemProps3.xml><?xml version="1.0" encoding="utf-8"?>
<ds:datastoreItem xmlns:ds="http://schemas.openxmlformats.org/officeDocument/2006/customXml" ds:itemID="{C9D26E8B-CE28-4E80-8DCE-8372BA4C5A7C}">
  <ds:schemaRefs>
    <ds:schemaRef ds:uri="http://schemas.microsoft.com/sharepoint/events"/>
  </ds:schemaRefs>
</ds:datastoreItem>
</file>

<file path=customXml/itemProps4.xml><?xml version="1.0" encoding="utf-8"?>
<ds:datastoreItem xmlns:ds="http://schemas.openxmlformats.org/officeDocument/2006/customXml" ds:itemID="{3C9EE139-FC9A-4A7C-A27B-4EC6651F12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Concawe Template</Template>
  <TotalTime>503</TotalTime>
  <Words>669</Words>
  <Application>Microsoft Office PowerPoint</Application>
  <PresentationFormat>On-screen Show (16:9)</PresentationFormat>
  <Paragraphs>168</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Helvetica</vt:lpstr>
      <vt:lpstr>NimbusSan</vt:lpstr>
      <vt:lpstr>Trebuchet MS</vt:lpstr>
      <vt:lpstr>Wingdings</vt:lpstr>
      <vt:lpstr>CONCAWE_raffinerie</vt:lpstr>
      <vt:lpstr>Challenges faced by petroleum UVCB substances in meeting the requirements for analytical data in REACH substance hazard assessment</vt:lpstr>
      <vt:lpstr>PowerPoint Presentation</vt:lpstr>
      <vt:lpstr>Petroleum UVCB substance characteristics</vt:lpstr>
      <vt:lpstr>PowerPoint Presentation</vt:lpstr>
      <vt:lpstr>PowerPoint Presentation</vt:lpstr>
      <vt:lpstr>PowerPoint Presentation</vt:lpstr>
      <vt:lpstr>PowerPoint Presentation</vt:lpstr>
      <vt:lpstr>Progress to date &amp; challenges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here</dc:title>
  <dc:creator>Banner Carol</dc:creator>
  <cp:lastModifiedBy>Teixidor Marine</cp:lastModifiedBy>
  <cp:revision>41</cp:revision>
  <cp:lastPrinted>2018-01-23T14:18:18Z</cp:lastPrinted>
  <dcterms:created xsi:type="dcterms:W3CDTF">2023-10-10T05:35:09Z</dcterms:created>
  <dcterms:modified xsi:type="dcterms:W3CDTF">2023-11-09T10:57:01Z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0x010100336EB2E8182E0E44BEECDF72274F8E03</vt:lpwstr>
  </property>
  <property fmtid="{D5CDD505-2E9C-101B-9397-08002B2CF9AE}" pid="3" name="_dlc_DocIdItemGuid">
    <vt:lpwstr>3378e08f-336d-4e11-897e-7310f743491e</vt:lpwstr>
  </property>
</Properties>
</file>