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5"/>
  </p:sldMasterIdLst>
  <p:notesMasterIdLst>
    <p:notesMasterId r:id="rId16"/>
  </p:notesMasterIdLst>
  <p:handoutMasterIdLst>
    <p:handoutMasterId r:id="rId17"/>
  </p:handoutMasterIdLst>
  <p:sldIdLst>
    <p:sldId id="273" r:id="rId6"/>
    <p:sldId id="287" r:id="rId7"/>
    <p:sldId id="291" r:id="rId8"/>
    <p:sldId id="289" r:id="rId9"/>
    <p:sldId id="290" r:id="rId10"/>
    <p:sldId id="292" r:id="rId11"/>
    <p:sldId id="293" r:id="rId12"/>
    <p:sldId id="295" r:id="rId13"/>
    <p:sldId id="294" r:id="rId14"/>
    <p:sldId id="275" r:id="rId15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4" userDrawn="1">
          <p15:clr>
            <a:srgbClr val="A4A3A4"/>
          </p15:clr>
        </p15:guide>
        <p15:guide id="2" pos="2857" userDrawn="1">
          <p15:clr>
            <a:srgbClr val="A4A3A4"/>
          </p15:clr>
        </p15:guide>
        <p15:guide id="3" orient="horz" pos="2114" userDrawn="1">
          <p15:clr>
            <a:srgbClr val="A4A3A4"/>
          </p15:clr>
        </p15:guide>
        <p15:guide id="4" orient="horz" pos="14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9ED"/>
    <a:srgbClr val="ED8B00"/>
    <a:srgbClr val="FFFFFF"/>
    <a:srgbClr val="E7AF1F"/>
    <a:srgbClr val="005587"/>
    <a:srgbClr val="6399AE"/>
    <a:srgbClr val="908B00"/>
    <a:srgbClr val="00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6259"/>
  </p:normalViewPr>
  <p:slideViewPr>
    <p:cSldViewPr snapToGrid="0" snapToObjects="1" showGuides="1">
      <p:cViewPr varScale="1">
        <p:scale>
          <a:sx n="87" d="100"/>
          <a:sy n="87" d="100"/>
        </p:scale>
        <p:origin x="138" y="78"/>
      </p:cViewPr>
      <p:guideLst>
        <p:guide orient="horz" pos="1144"/>
        <p:guide pos="2857"/>
        <p:guide orient="horz" pos="2114"/>
        <p:guide orient="horz" pos="1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09" d="100"/>
          <a:sy n="109" d="100"/>
        </p:scale>
        <p:origin x="39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416312-9F7F-4CEB-97EB-36DE42D0783C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4" csCatId="colorful" phldr="1"/>
      <dgm:spPr/>
    </dgm:pt>
    <dgm:pt modelId="{4228ADAF-4382-4798-AA62-86D6885D5820}">
      <dgm:prSet phldrT="[Text]"/>
      <dgm:spPr/>
      <dgm:t>
        <a:bodyPr/>
        <a:lstStyle/>
        <a:p>
          <a:r>
            <a:rPr lang="en-GB" dirty="0">
              <a:solidFill>
                <a:schemeClr val="accent3">
                  <a:lumMod val="50000"/>
                </a:schemeClr>
              </a:solidFill>
            </a:rPr>
            <a:t>Toxicology</a:t>
          </a:r>
        </a:p>
      </dgm:t>
    </dgm:pt>
    <dgm:pt modelId="{E42C48E9-E715-4EBE-82B6-54648337D10A}" type="parTrans" cxnId="{67D5C2F4-D302-4F0E-8B73-A83C9865D9A1}">
      <dgm:prSet/>
      <dgm:spPr/>
      <dgm:t>
        <a:bodyPr/>
        <a:lstStyle/>
        <a:p>
          <a:endParaRPr lang="en-GB"/>
        </a:p>
      </dgm:t>
    </dgm:pt>
    <dgm:pt modelId="{FB760F98-B9B5-4D35-934D-8770BBE410C6}" type="sibTrans" cxnId="{67D5C2F4-D302-4F0E-8B73-A83C9865D9A1}">
      <dgm:prSet/>
      <dgm:spPr/>
      <dgm:t>
        <a:bodyPr/>
        <a:lstStyle/>
        <a:p>
          <a:endParaRPr lang="en-GB"/>
        </a:p>
      </dgm:t>
    </dgm:pt>
    <dgm:pt modelId="{8EDD34AC-B0C4-4AF0-8212-D4DD1A6F5F4F}">
      <dgm:prSet phldrT="[Text]"/>
      <dgm:spPr/>
      <dgm:t>
        <a:bodyPr/>
        <a:lstStyle/>
        <a:p>
          <a:r>
            <a:rPr lang="en-GB" dirty="0">
              <a:solidFill>
                <a:schemeClr val="accent4">
                  <a:lumMod val="50000"/>
                </a:schemeClr>
              </a:solidFill>
            </a:rPr>
            <a:t>Analytical</a:t>
          </a:r>
        </a:p>
      </dgm:t>
    </dgm:pt>
    <dgm:pt modelId="{F99171D8-3A6F-4B37-9F1F-44D376153BF9}" type="parTrans" cxnId="{AE1B7352-F1F0-4D85-A2F6-94EAD05FC16B}">
      <dgm:prSet/>
      <dgm:spPr/>
      <dgm:t>
        <a:bodyPr/>
        <a:lstStyle/>
        <a:p>
          <a:endParaRPr lang="en-GB"/>
        </a:p>
      </dgm:t>
    </dgm:pt>
    <dgm:pt modelId="{078A9BFC-AF32-4202-99EC-4E173ED1D584}" type="sibTrans" cxnId="{AE1B7352-F1F0-4D85-A2F6-94EAD05FC16B}">
      <dgm:prSet/>
      <dgm:spPr/>
      <dgm:t>
        <a:bodyPr/>
        <a:lstStyle/>
        <a:p>
          <a:endParaRPr lang="en-GB"/>
        </a:p>
      </dgm:t>
    </dgm:pt>
    <dgm:pt modelId="{BC287998-87B3-4B71-8B2C-A96E8B5EB422}">
      <dgm:prSet phldrT="[Text]"/>
      <dgm:spPr/>
      <dgm:t>
        <a:bodyPr/>
        <a:lstStyle/>
        <a:p>
          <a:r>
            <a:rPr lang="en-GB" dirty="0">
              <a:solidFill>
                <a:schemeClr val="accent5">
                  <a:lumMod val="50000"/>
                </a:schemeClr>
              </a:solidFill>
            </a:rPr>
            <a:t>Regulatory</a:t>
          </a:r>
        </a:p>
      </dgm:t>
    </dgm:pt>
    <dgm:pt modelId="{9CADD986-2FDC-4F3C-8DE8-0D2414964DC7}" type="parTrans" cxnId="{444C8611-C450-4990-BFF9-54C39266C437}">
      <dgm:prSet/>
      <dgm:spPr/>
      <dgm:t>
        <a:bodyPr/>
        <a:lstStyle/>
        <a:p>
          <a:endParaRPr lang="en-GB"/>
        </a:p>
      </dgm:t>
    </dgm:pt>
    <dgm:pt modelId="{76C6086F-73B7-48FE-AF79-0B5371807956}" type="sibTrans" cxnId="{444C8611-C450-4990-BFF9-54C39266C437}">
      <dgm:prSet/>
      <dgm:spPr/>
      <dgm:t>
        <a:bodyPr/>
        <a:lstStyle/>
        <a:p>
          <a:endParaRPr lang="en-GB"/>
        </a:p>
      </dgm:t>
    </dgm:pt>
    <dgm:pt modelId="{7EEF47E9-67C0-4163-B8E4-8B6ED432FDEB}" type="pres">
      <dgm:prSet presAssocID="{E3416312-9F7F-4CEB-97EB-36DE42D0783C}" presName="Name0" presStyleCnt="0">
        <dgm:presLayoutVars>
          <dgm:chMax val="7"/>
          <dgm:dir/>
          <dgm:resizeHandles val="exact"/>
        </dgm:presLayoutVars>
      </dgm:prSet>
      <dgm:spPr/>
    </dgm:pt>
    <dgm:pt modelId="{04BB674D-97AD-4D4C-ABCE-F1104401AD22}" type="pres">
      <dgm:prSet presAssocID="{E3416312-9F7F-4CEB-97EB-36DE42D0783C}" presName="ellipse1" presStyleLbl="vennNode1" presStyleIdx="0" presStyleCnt="3" custScaleX="129908" custScaleY="138023" custLinFactNeighborX="-30765" custLinFactNeighborY="10950">
        <dgm:presLayoutVars>
          <dgm:bulletEnabled val="1"/>
        </dgm:presLayoutVars>
      </dgm:prSet>
      <dgm:spPr/>
    </dgm:pt>
    <dgm:pt modelId="{FAE259D3-8DCF-43B9-8399-44613DE0C738}" type="pres">
      <dgm:prSet presAssocID="{E3416312-9F7F-4CEB-97EB-36DE42D0783C}" presName="ellipse2" presStyleLbl="vennNode1" presStyleIdx="1" presStyleCnt="3" custScaleX="129295" custScaleY="123882" custLinFactNeighborX="-30" custLinFactNeighborY="5971">
        <dgm:presLayoutVars>
          <dgm:bulletEnabled val="1"/>
        </dgm:presLayoutVars>
      </dgm:prSet>
      <dgm:spPr/>
    </dgm:pt>
    <dgm:pt modelId="{14815643-C772-46FB-9C72-F376EFC928E8}" type="pres">
      <dgm:prSet presAssocID="{E3416312-9F7F-4CEB-97EB-36DE42D0783C}" presName="ellipse3" presStyleLbl="vennNode1" presStyleIdx="2" presStyleCnt="3" custScaleX="145665" custScaleY="140792" custLinFactNeighborX="-15236" custLinFactNeighborY="1344">
        <dgm:presLayoutVars>
          <dgm:bulletEnabled val="1"/>
        </dgm:presLayoutVars>
      </dgm:prSet>
      <dgm:spPr/>
    </dgm:pt>
  </dgm:ptLst>
  <dgm:cxnLst>
    <dgm:cxn modelId="{50AF3D02-4308-4C19-A45F-41FAED72BDEF}" type="presOf" srcId="{4228ADAF-4382-4798-AA62-86D6885D5820}" destId="{04BB674D-97AD-4D4C-ABCE-F1104401AD22}" srcOrd="0" destOrd="0" presId="urn:microsoft.com/office/officeart/2005/8/layout/rings+Icon"/>
    <dgm:cxn modelId="{80AD5102-4A11-410D-B599-33FF8E87D57F}" type="presOf" srcId="{8EDD34AC-B0C4-4AF0-8212-D4DD1A6F5F4F}" destId="{FAE259D3-8DCF-43B9-8399-44613DE0C738}" srcOrd="0" destOrd="0" presId="urn:microsoft.com/office/officeart/2005/8/layout/rings+Icon"/>
    <dgm:cxn modelId="{444C8611-C450-4990-BFF9-54C39266C437}" srcId="{E3416312-9F7F-4CEB-97EB-36DE42D0783C}" destId="{BC287998-87B3-4B71-8B2C-A96E8B5EB422}" srcOrd="2" destOrd="0" parTransId="{9CADD986-2FDC-4F3C-8DE8-0D2414964DC7}" sibTransId="{76C6086F-73B7-48FE-AF79-0B5371807956}"/>
    <dgm:cxn modelId="{A38F7C42-84CB-4391-8C99-1716A76606C9}" type="presOf" srcId="{BC287998-87B3-4B71-8B2C-A96E8B5EB422}" destId="{14815643-C772-46FB-9C72-F376EFC928E8}" srcOrd="0" destOrd="0" presId="urn:microsoft.com/office/officeart/2005/8/layout/rings+Icon"/>
    <dgm:cxn modelId="{AE1B7352-F1F0-4D85-A2F6-94EAD05FC16B}" srcId="{E3416312-9F7F-4CEB-97EB-36DE42D0783C}" destId="{8EDD34AC-B0C4-4AF0-8212-D4DD1A6F5F4F}" srcOrd="1" destOrd="0" parTransId="{F99171D8-3A6F-4B37-9F1F-44D376153BF9}" sibTransId="{078A9BFC-AF32-4202-99EC-4E173ED1D584}"/>
    <dgm:cxn modelId="{8A122F82-79E6-441F-B0CE-B6AE0EBA7033}" type="presOf" srcId="{E3416312-9F7F-4CEB-97EB-36DE42D0783C}" destId="{7EEF47E9-67C0-4163-B8E4-8B6ED432FDEB}" srcOrd="0" destOrd="0" presId="urn:microsoft.com/office/officeart/2005/8/layout/rings+Icon"/>
    <dgm:cxn modelId="{67D5C2F4-D302-4F0E-8B73-A83C9865D9A1}" srcId="{E3416312-9F7F-4CEB-97EB-36DE42D0783C}" destId="{4228ADAF-4382-4798-AA62-86D6885D5820}" srcOrd="0" destOrd="0" parTransId="{E42C48E9-E715-4EBE-82B6-54648337D10A}" sibTransId="{FB760F98-B9B5-4D35-934D-8770BBE410C6}"/>
    <dgm:cxn modelId="{B2C71A31-C097-4FD7-9FE9-B0F24327AEDC}" type="presParOf" srcId="{7EEF47E9-67C0-4163-B8E4-8B6ED432FDEB}" destId="{04BB674D-97AD-4D4C-ABCE-F1104401AD22}" srcOrd="0" destOrd="0" presId="urn:microsoft.com/office/officeart/2005/8/layout/rings+Icon"/>
    <dgm:cxn modelId="{D8C467DD-3C03-40C4-87B5-15250D96A060}" type="presParOf" srcId="{7EEF47E9-67C0-4163-B8E4-8B6ED432FDEB}" destId="{FAE259D3-8DCF-43B9-8399-44613DE0C738}" srcOrd="1" destOrd="0" presId="urn:microsoft.com/office/officeart/2005/8/layout/rings+Icon"/>
    <dgm:cxn modelId="{805AC365-1371-4ED7-8499-94EEA5E4F4C6}" type="presParOf" srcId="{7EEF47E9-67C0-4163-B8E4-8B6ED432FDEB}" destId="{14815643-C772-46FB-9C72-F376EFC928E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B674D-97AD-4D4C-ABCE-F1104401AD22}">
      <dsp:nvSpPr>
        <dsp:cNvPr id="0" name=""/>
        <dsp:cNvSpPr/>
      </dsp:nvSpPr>
      <dsp:spPr>
        <a:xfrm>
          <a:off x="0" y="-83069"/>
          <a:ext cx="2814684" cy="299046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>
              <a:solidFill>
                <a:schemeClr val="accent3">
                  <a:lumMod val="50000"/>
                </a:schemeClr>
              </a:solidFill>
            </a:rPr>
            <a:t>Toxicology</a:t>
          </a:r>
        </a:p>
      </dsp:txBody>
      <dsp:txXfrm>
        <a:off x="412201" y="354875"/>
        <a:ext cx="1990282" cy="2114579"/>
      </dsp:txXfrm>
    </dsp:sp>
    <dsp:sp modelId="{FAE259D3-8DCF-43B9-8399-44613DE0C738}">
      <dsp:nvSpPr>
        <dsp:cNvPr id="0" name=""/>
        <dsp:cNvSpPr/>
      </dsp:nvSpPr>
      <dsp:spPr>
        <a:xfrm>
          <a:off x="1172348" y="1277907"/>
          <a:ext cx="2801403" cy="2684082"/>
        </a:xfrm>
        <a:prstGeom prst="ellipse">
          <a:avLst/>
        </a:prstGeom>
        <a:solidFill>
          <a:schemeClr val="accent4">
            <a:alpha val="50000"/>
            <a:hueOff val="-895708"/>
            <a:satOff val="0"/>
            <a:lumOff val="2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chemeClr val="accent4">
                  <a:lumMod val="50000"/>
                </a:schemeClr>
              </a:solidFill>
            </a:rPr>
            <a:t>Analytical</a:t>
          </a:r>
        </a:p>
      </dsp:txBody>
      <dsp:txXfrm>
        <a:off x="1582604" y="1670982"/>
        <a:ext cx="1980891" cy="1897932"/>
      </dsp:txXfrm>
    </dsp:sp>
    <dsp:sp modelId="{14815643-C772-46FB-9C72-F376EFC928E8}">
      <dsp:nvSpPr>
        <dsp:cNvPr id="0" name=""/>
        <dsp:cNvSpPr/>
      </dsp:nvSpPr>
      <dsp:spPr>
        <a:xfrm>
          <a:off x="1779429" y="-321194"/>
          <a:ext cx="3156087" cy="3050462"/>
        </a:xfrm>
        <a:prstGeom prst="ellipse">
          <a:avLst/>
        </a:prstGeom>
        <a:solidFill>
          <a:schemeClr val="accent4">
            <a:alpha val="50000"/>
            <a:hueOff val="-1791416"/>
            <a:satOff val="0"/>
            <a:lumOff val="4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chemeClr val="accent5">
                  <a:lumMod val="50000"/>
                </a:schemeClr>
              </a:solidFill>
            </a:rPr>
            <a:t>Regulatory</a:t>
          </a:r>
        </a:p>
      </dsp:txBody>
      <dsp:txXfrm>
        <a:off x="2241627" y="125536"/>
        <a:ext cx="2231691" cy="2157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F19B9-8926-B647-9636-230817DF0B69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64C2-91C3-E44C-BDCD-8065F7E77A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61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B37BF-E1B2-EA45-B814-D420D46C63B7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DBD2D-81D4-FC44-B845-B0477A7B65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1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376C26D-35B6-08E5-D916-7BC464D0F6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58775" y="1865757"/>
            <a:ext cx="2833200" cy="1411985"/>
          </a:xfrm>
          <a:prstGeom prst="rect">
            <a:avLst/>
          </a:prstGeom>
        </p:spPr>
      </p:pic>
      <p:sp>
        <p:nvSpPr>
          <p:cNvPr id="11" name="Délai  13"/>
          <p:cNvSpPr/>
          <p:nvPr userDrawn="1"/>
        </p:nvSpPr>
        <p:spPr>
          <a:xfrm rot="10800000">
            <a:off x="3419473" y="-1200914"/>
            <a:ext cx="5724525" cy="6376417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gradFill flip="none" rotWithShape="1">
            <a:gsLst>
              <a:gs pos="0">
                <a:srgbClr val="005587"/>
              </a:gs>
              <a:gs pos="67000">
                <a:srgbClr val="0076A8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Titre 1"/>
          <p:cNvSpPr>
            <a:spLocks noGrp="1"/>
          </p:cNvSpPr>
          <p:nvPr>
            <p:ph type="ctrTitle" hasCustomPrompt="1"/>
          </p:nvPr>
        </p:nvSpPr>
        <p:spPr>
          <a:xfrm>
            <a:off x="4521199" y="2010940"/>
            <a:ext cx="4264026" cy="112162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ct val="100000"/>
              </a:lnSpc>
              <a:defRPr sz="3200" b="1" i="0" kern="0" spc="0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presentation here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18" hasCustomPrompt="1"/>
          </p:nvPr>
        </p:nvSpPr>
        <p:spPr>
          <a:xfrm>
            <a:off x="4521200" y="3797136"/>
            <a:ext cx="4264025" cy="299375"/>
          </a:xfrm>
          <a:prstGeom prst="rect">
            <a:avLst/>
          </a:prstGeom>
        </p:spPr>
        <p:txBody>
          <a:bodyPr lIns="0" rIns="0" bIns="0"/>
          <a:lstStyle>
            <a:lvl1pPr marL="0" indent="0">
              <a:buNone/>
              <a:defRPr sz="1400" b="1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59977" indent="0">
              <a:buNone/>
              <a:defRPr/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Event – Date - Location</a:t>
            </a:r>
          </a:p>
        </p:txBody>
      </p:sp>
      <p:sp>
        <p:nvSpPr>
          <p:cNvPr id="17" name="Espace réservé du texte 7"/>
          <p:cNvSpPr>
            <a:spLocks noGrp="1"/>
          </p:cNvSpPr>
          <p:nvPr>
            <p:ph type="body" sz="quarter" idx="20" hasCustomPrompt="1"/>
          </p:nvPr>
        </p:nvSpPr>
        <p:spPr>
          <a:xfrm>
            <a:off x="4521198" y="4186320"/>
            <a:ext cx="4264026" cy="269855"/>
          </a:xfrm>
          <a:prstGeom prst="rect">
            <a:avLst/>
          </a:prstGeom>
        </p:spPr>
        <p:txBody>
          <a:bodyPr lIns="0" rIns="0" bIns="0"/>
          <a:lstStyle>
            <a:lvl1pPr marL="0" indent="0" algn="l">
              <a:buNone/>
              <a:defRPr sz="1400" i="1" baseline="0">
                <a:solidFill>
                  <a:schemeClr val="bg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63" indent="0">
              <a:buNone/>
              <a:tabLst/>
              <a:defRPr sz="105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719953" indent="0">
              <a:buNone/>
              <a:defRPr/>
            </a:lvl3pPr>
            <a:lvl4pPr marL="1079930" indent="0">
              <a:buNone/>
              <a:defRPr/>
            </a:lvl4pPr>
            <a:lvl5pPr marL="1439906" indent="0">
              <a:buNone/>
              <a:defRPr/>
            </a:lvl5pPr>
          </a:lstStyle>
          <a:p>
            <a:pPr lvl="0"/>
            <a:r>
              <a:rPr lang="en-GB" noProof="0" dirty="0"/>
              <a:t>Author’s name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5538152" y="4732335"/>
            <a:ext cx="322327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Reproduction permitted with due ©</a:t>
            </a:r>
            <a:r>
              <a:rPr lang="en-GB" sz="900" baseline="0" noProof="0" dirty="0">
                <a:solidFill>
                  <a:schemeClr val="bg1"/>
                </a:solidFill>
                <a:effectLst/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bg1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acknowledgement </a:t>
            </a:r>
          </a:p>
        </p:txBody>
      </p:sp>
    </p:spTree>
    <p:extLst>
      <p:ext uri="{BB962C8B-B14F-4D97-AF65-F5344CB8AC3E}">
        <p14:creationId xmlns:p14="http://schemas.microsoft.com/office/powerpoint/2010/main" val="1338114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81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pos="5534" userDrawn="1">
          <p15:clr>
            <a:srgbClr val="FBAE40"/>
          </p15:clr>
        </p15:guide>
        <p15:guide id="4" pos="2154" userDrawn="1">
          <p15:clr>
            <a:srgbClr val="FBAE40"/>
          </p15:clr>
        </p15:guide>
        <p15:guide id="5" pos="2857" userDrawn="1">
          <p15:clr>
            <a:srgbClr val="FBAE40"/>
          </p15:clr>
        </p15:guide>
        <p15:guide id="6" orient="horz" pos="12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1"/>
          <p:cNvSpPr>
            <a:spLocks noGrp="1"/>
          </p:cNvSpPr>
          <p:nvPr>
            <p:ph sz="quarter" idx="13" hasCustomPrompt="1"/>
          </p:nvPr>
        </p:nvSpPr>
        <p:spPr>
          <a:xfrm>
            <a:off x="395289" y="1164336"/>
            <a:ext cx="8389936" cy="3197716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just">
              <a:lnSpc>
                <a:spcPct val="100000"/>
              </a:lnSpc>
              <a:buClr>
                <a:srgbClr val="005587"/>
              </a:buClr>
              <a:buSzPct val="100000"/>
              <a:buFont typeface="Arial" charset="0"/>
              <a:buNone/>
              <a:defRPr sz="12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4714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400" b="1" i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2pPr>
            <a:lvl3pPr marL="814388" indent="-128588"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buFont typeface="Arial" charset="0"/>
              <a:buChar char="•"/>
              <a:defRPr sz="1200" b="0" i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3pPr>
            <a:lvl4pPr algn="just">
              <a:lnSpc>
                <a:spcPct val="100000"/>
              </a:lnSpc>
              <a:spcBef>
                <a:spcPts val="900"/>
              </a:spcBef>
              <a:buClr>
                <a:srgbClr val="005587"/>
              </a:buClr>
              <a:defRPr sz="11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4pPr>
          </a:lstStyle>
          <a:p>
            <a:pPr lvl="0"/>
            <a:r>
              <a:rPr lang="en-GB" noProof="0" dirty="0"/>
              <a:t>Put the text here</a:t>
            </a:r>
          </a:p>
          <a:p>
            <a:pPr lvl="1"/>
            <a:r>
              <a:rPr lang="en-GB" noProof="0" dirty="0"/>
              <a:t>Bullet point </a:t>
            </a:r>
          </a:p>
          <a:p>
            <a:pPr lvl="2"/>
            <a:r>
              <a:rPr lang="en-GB" noProof="0" dirty="0"/>
              <a:t>Sub bullet point</a:t>
            </a:r>
          </a:p>
          <a:p>
            <a:pPr lvl="3"/>
            <a:r>
              <a:rPr lang="en-GB" noProof="0" dirty="0"/>
              <a:t>Sub sub bullet point</a:t>
            </a:r>
          </a:p>
          <a:p>
            <a:pPr lvl="0"/>
            <a:endParaRPr lang="en-GB" noProof="0" dirty="0"/>
          </a:p>
          <a:p>
            <a:pPr lvl="1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14" name="Espace réservé du contenu 16"/>
          <p:cNvSpPr>
            <a:spLocks noGrp="1"/>
          </p:cNvSpPr>
          <p:nvPr>
            <p:ph sz="quarter" idx="12" hasCustomPrompt="1"/>
          </p:nvPr>
        </p:nvSpPr>
        <p:spPr>
          <a:xfrm>
            <a:off x="395289" y="178332"/>
            <a:ext cx="8389935" cy="535909"/>
          </a:xfrm>
          <a:prstGeom prst="rect">
            <a:avLst/>
          </a:prstGeom>
        </p:spPr>
        <p:txBody>
          <a:bodyPr vert="horz" lIns="0" tIns="0"/>
          <a:lstStyle>
            <a:lvl1pPr>
              <a:spcBef>
                <a:spcPts val="0"/>
              </a:spcBef>
              <a:buNone/>
              <a:defRPr sz="3200" b="1" baseline="0">
                <a:solidFill>
                  <a:srgbClr val="ED8B00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Title of the page</a:t>
            </a:r>
          </a:p>
        </p:txBody>
      </p:sp>
      <p:sp>
        <p:nvSpPr>
          <p:cNvPr id="15" name="Espace réservé du contenu 16"/>
          <p:cNvSpPr>
            <a:spLocks noGrp="1"/>
          </p:cNvSpPr>
          <p:nvPr>
            <p:ph sz="quarter" idx="14" hasCustomPrompt="1"/>
          </p:nvPr>
        </p:nvSpPr>
        <p:spPr>
          <a:xfrm>
            <a:off x="395289" y="738626"/>
            <a:ext cx="8389935" cy="355274"/>
          </a:xfrm>
          <a:prstGeom prst="rect">
            <a:avLst/>
          </a:prstGeom>
        </p:spPr>
        <p:txBody>
          <a:bodyPr vert="horz" lIns="0" tIns="0">
            <a:normAutofit/>
          </a:bodyPr>
          <a:lstStyle>
            <a:lvl1pPr>
              <a:spcBef>
                <a:spcPts val="0"/>
              </a:spcBef>
              <a:buNone/>
              <a:defRPr sz="20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r>
              <a:rPr lang="en-GB" noProof="0" dirty="0"/>
              <a:t>Subtitle of the page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492" y="4640940"/>
            <a:ext cx="864839" cy="449034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390293" y="4791755"/>
            <a:ext cx="801980" cy="18466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©</a:t>
            </a:r>
            <a:r>
              <a:rPr lang="en-GB" sz="900" baseline="0" noProof="0" dirty="0">
                <a:solidFill>
                  <a:schemeClr val="tx1"/>
                </a:solidFill>
                <a:latin typeface="NimbusSan" pitchFamily="2" charset="77"/>
                <a:ea typeface="+mn-ea"/>
                <a:cs typeface="+mn-cs"/>
              </a:rPr>
              <a:t> </a:t>
            </a:r>
            <a:r>
              <a:rPr lang="en-GB" sz="900" noProof="0" dirty="0" err="1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Concawe</a:t>
            </a:r>
            <a:r>
              <a:rPr lang="en-GB" sz="900" noProof="0" dirty="0">
                <a:solidFill>
                  <a:schemeClr val="tx1"/>
                </a:solidFill>
                <a:latin typeface="NimbusSan" pitchFamily="2" charset="77"/>
                <a:ea typeface="Helvetica" charset="0"/>
                <a:cs typeface="Helvetica" charset="0"/>
              </a:rPr>
              <a:t> </a:t>
            </a:r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407579" y="4789766"/>
            <a:ext cx="36036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fld id="{A1959381-7ACB-E44A-A510-1EF76C24116F}" type="slidenum">
              <a:rPr lang="en-GB" sz="900" b="1" smtClean="0">
                <a:solidFill>
                  <a:srgbClr val="ED8B00"/>
                </a:solidFill>
                <a:latin typeface="NimbusSan" pitchFamily="2" charset="77"/>
                <a:ea typeface="Helvetica" charset="0"/>
                <a:cs typeface="Helvetica" charset="0"/>
              </a:rPr>
              <a:t>‹#›</a:t>
            </a:fld>
            <a:endParaRPr lang="en-GB" sz="900" b="1" dirty="0">
              <a:solidFill>
                <a:srgbClr val="ED8B00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95609" y="4425803"/>
            <a:ext cx="8394933" cy="1833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 sz="900" i="1" baseline="0">
                <a:solidFill>
                  <a:schemeClr val="tx1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  <a:lvl2pPr marL="3429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6858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0287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371600" indent="0">
              <a:buNone/>
              <a:defRPr sz="900">
                <a:solidFill>
                  <a:srgbClr val="005587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GB" dirty="0"/>
              <a:t>Reference box for additional comments</a:t>
            </a:r>
          </a:p>
        </p:txBody>
      </p:sp>
    </p:spTree>
    <p:extLst>
      <p:ext uri="{BB962C8B-B14F-4D97-AF65-F5344CB8AC3E}">
        <p14:creationId xmlns:p14="http://schemas.microsoft.com/office/powerpoint/2010/main" val="153256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8" userDrawn="1">
          <p15:clr>
            <a:srgbClr val="FBAE40"/>
          </p15:clr>
        </p15:guide>
        <p15:guide id="2" pos="249" userDrawn="1">
          <p15:clr>
            <a:srgbClr val="FBAE40"/>
          </p15:clr>
        </p15:guide>
        <p15:guide id="3" pos="476" userDrawn="1">
          <p15:clr>
            <a:srgbClr val="FBAE40"/>
          </p15:clr>
        </p15:guide>
        <p15:guide id="4" orient="horz" pos="174" userDrawn="1">
          <p15:clr>
            <a:srgbClr val="FBAE40"/>
          </p15:clr>
        </p15:guide>
        <p15:guide id="5" orient="horz" pos="260" userDrawn="1">
          <p15:clr>
            <a:srgbClr val="FBAE40"/>
          </p15:clr>
        </p15:guide>
        <p15:guide id="6" pos="5534" userDrawn="1">
          <p15:clr>
            <a:srgbClr val="FBAE40"/>
          </p15:clr>
        </p15:guide>
        <p15:guide id="7" pos="4740" userDrawn="1">
          <p15:clr>
            <a:srgbClr val="FBAE40"/>
          </p15:clr>
        </p15:guide>
        <p15:guide id="8" pos="5080" userDrawn="1">
          <p15:clr>
            <a:srgbClr val="FBAE40"/>
          </p15:clr>
        </p15:guide>
        <p15:guide id="9" pos="48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_COVER_1">
    <p:bg>
      <p:bgPr>
        <a:gradFill flip="none" rotWithShape="1">
          <a:gsLst>
            <a:gs pos="0">
              <a:srgbClr val="005587"/>
            </a:gs>
            <a:gs pos="41000">
              <a:srgbClr val="0076A8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élai  13"/>
          <p:cNvSpPr/>
          <p:nvPr userDrawn="1"/>
        </p:nvSpPr>
        <p:spPr>
          <a:xfrm rot="10800000">
            <a:off x="3419473" y="-1200914"/>
            <a:ext cx="5724525" cy="6358129"/>
          </a:xfrm>
          <a:custGeom>
            <a:avLst/>
            <a:gdLst>
              <a:gd name="connsiteX0" fmla="*/ 0 w 4895977"/>
              <a:gd name="connsiteY0" fmla="*/ 0 h 6858000"/>
              <a:gd name="connsiteX1" fmla="*/ 2447989 w 4895977"/>
              <a:gd name="connsiteY1" fmla="*/ 0 h 6858000"/>
              <a:gd name="connsiteX2" fmla="*/ 4895978 w 4895977"/>
              <a:gd name="connsiteY2" fmla="*/ 3429000 h 6858000"/>
              <a:gd name="connsiteX3" fmla="*/ 2447989 w 4895977"/>
              <a:gd name="connsiteY3" fmla="*/ 6858000 h 6858000"/>
              <a:gd name="connsiteX4" fmla="*/ 0 w 4895977"/>
              <a:gd name="connsiteY4" fmla="*/ 6858000 h 6858000"/>
              <a:gd name="connsiteX5" fmla="*/ 0 w 4895977"/>
              <a:gd name="connsiteY5" fmla="*/ 0 h 6858000"/>
              <a:gd name="connsiteX0" fmla="*/ 0 w 5279395"/>
              <a:gd name="connsiteY0" fmla="*/ 69448 h 6927448"/>
              <a:gd name="connsiteX1" fmla="*/ 4404110 w 5279395"/>
              <a:gd name="connsiteY1" fmla="*/ 0 h 6927448"/>
              <a:gd name="connsiteX2" fmla="*/ 4895978 w 5279395"/>
              <a:gd name="connsiteY2" fmla="*/ 3498448 h 6927448"/>
              <a:gd name="connsiteX3" fmla="*/ 2447989 w 5279395"/>
              <a:gd name="connsiteY3" fmla="*/ 6927448 h 6927448"/>
              <a:gd name="connsiteX4" fmla="*/ 0 w 5279395"/>
              <a:gd name="connsiteY4" fmla="*/ 6927448 h 6927448"/>
              <a:gd name="connsiteX5" fmla="*/ 0 w 5279395"/>
              <a:gd name="connsiteY5" fmla="*/ 69448 h 6927448"/>
              <a:gd name="connsiteX0" fmla="*/ 0 w 5339214"/>
              <a:gd name="connsiteY0" fmla="*/ 69448 h 6927448"/>
              <a:gd name="connsiteX1" fmla="*/ 4404110 w 5339214"/>
              <a:gd name="connsiteY1" fmla="*/ 0 h 6927448"/>
              <a:gd name="connsiteX2" fmla="*/ 5011724 w 5339214"/>
              <a:gd name="connsiteY2" fmla="*/ 3498448 h 6927448"/>
              <a:gd name="connsiteX3" fmla="*/ 2447989 w 5339214"/>
              <a:gd name="connsiteY3" fmla="*/ 6927448 h 6927448"/>
              <a:gd name="connsiteX4" fmla="*/ 0 w 5339214"/>
              <a:gd name="connsiteY4" fmla="*/ 6927448 h 6927448"/>
              <a:gd name="connsiteX5" fmla="*/ 0 w 5339214"/>
              <a:gd name="connsiteY5" fmla="*/ 69448 h 6927448"/>
              <a:gd name="connsiteX0" fmla="*/ 0 w 5321003"/>
              <a:gd name="connsiteY0" fmla="*/ 69448 h 6927448"/>
              <a:gd name="connsiteX1" fmla="*/ 4404110 w 5321003"/>
              <a:gd name="connsiteY1" fmla="*/ 0 h 6927448"/>
              <a:gd name="connsiteX2" fmla="*/ 5011724 w 5321003"/>
              <a:gd name="connsiteY2" fmla="*/ 3498448 h 6927448"/>
              <a:gd name="connsiteX3" fmla="*/ 2447989 w 5321003"/>
              <a:gd name="connsiteY3" fmla="*/ 6927448 h 6927448"/>
              <a:gd name="connsiteX4" fmla="*/ 0 w 5321003"/>
              <a:gd name="connsiteY4" fmla="*/ 6927448 h 6927448"/>
              <a:gd name="connsiteX5" fmla="*/ 0 w 5321003"/>
              <a:gd name="connsiteY5" fmla="*/ 69448 h 6927448"/>
              <a:gd name="connsiteX0" fmla="*/ 0 w 5815654"/>
              <a:gd name="connsiteY0" fmla="*/ 23149 h 6881149"/>
              <a:gd name="connsiteX1" fmla="*/ 5144890 w 5815654"/>
              <a:gd name="connsiteY1" fmla="*/ 0 h 6881149"/>
              <a:gd name="connsiteX2" fmla="*/ 5011724 w 5815654"/>
              <a:gd name="connsiteY2" fmla="*/ 3452149 h 6881149"/>
              <a:gd name="connsiteX3" fmla="*/ 2447989 w 5815654"/>
              <a:gd name="connsiteY3" fmla="*/ 6881149 h 6881149"/>
              <a:gd name="connsiteX4" fmla="*/ 0 w 5815654"/>
              <a:gd name="connsiteY4" fmla="*/ 6881149 h 6881149"/>
              <a:gd name="connsiteX5" fmla="*/ 0 w 5815654"/>
              <a:gd name="connsiteY5" fmla="*/ 23149 h 6881149"/>
              <a:gd name="connsiteX0" fmla="*/ 0 w 5290211"/>
              <a:gd name="connsiteY0" fmla="*/ 23149 h 6881149"/>
              <a:gd name="connsiteX1" fmla="*/ 5144890 w 5290211"/>
              <a:gd name="connsiteY1" fmla="*/ 0 h 6881149"/>
              <a:gd name="connsiteX2" fmla="*/ 5011724 w 5290211"/>
              <a:gd name="connsiteY2" fmla="*/ 3452149 h 6881149"/>
              <a:gd name="connsiteX3" fmla="*/ 2447989 w 5290211"/>
              <a:gd name="connsiteY3" fmla="*/ 6881149 h 6881149"/>
              <a:gd name="connsiteX4" fmla="*/ 0 w 5290211"/>
              <a:gd name="connsiteY4" fmla="*/ 6881149 h 6881149"/>
              <a:gd name="connsiteX5" fmla="*/ 0 w 5290211"/>
              <a:gd name="connsiteY5" fmla="*/ 23149 h 6881149"/>
              <a:gd name="connsiteX0" fmla="*/ 0 w 5248530"/>
              <a:gd name="connsiteY0" fmla="*/ 23149 h 6892724"/>
              <a:gd name="connsiteX1" fmla="*/ 5144890 w 5248530"/>
              <a:gd name="connsiteY1" fmla="*/ 0 h 6892724"/>
              <a:gd name="connsiteX2" fmla="*/ 5011724 w 5248530"/>
              <a:gd name="connsiteY2" fmla="*/ 3452149 h 6892724"/>
              <a:gd name="connsiteX3" fmla="*/ 3107746 w 5248530"/>
              <a:gd name="connsiteY3" fmla="*/ 6892724 h 6892724"/>
              <a:gd name="connsiteX4" fmla="*/ 0 w 5248530"/>
              <a:gd name="connsiteY4" fmla="*/ 6881149 h 6892724"/>
              <a:gd name="connsiteX5" fmla="*/ 0 w 5248530"/>
              <a:gd name="connsiteY5" fmla="*/ 23149 h 6892724"/>
              <a:gd name="connsiteX0" fmla="*/ 0 w 5248530"/>
              <a:gd name="connsiteY0" fmla="*/ 23149 h 6892896"/>
              <a:gd name="connsiteX1" fmla="*/ 5144890 w 5248530"/>
              <a:gd name="connsiteY1" fmla="*/ 0 h 6892896"/>
              <a:gd name="connsiteX2" fmla="*/ 5011724 w 5248530"/>
              <a:gd name="connsiteY2" fmla="*/ 3452149 h 6892896"/>
              <a:gd name="connsiteX3" fmla="*/ 3107746 w 5248530"/>
              <a:gd name="connsiteY3" fmla="*/ 6892724 h 6892896"/>
              <a:gd name="connsiteX4" fmla="*/ 0 w 5248530"/>
              <a:gd name="connsiteY4" fmla="*/ 6881149 h 6892896"/>
              <a:gd name="connsiteX5" fmla="*/ 0 w 5248530"/>
              <a:gd name="connsiteY5" fmla="*/ 23149 h 6892896"/>
              <a:gd name="connsiteX0" fmla="*/ 0 w 5241070"/>
              <a:gd name="connsiteY0" fmla="*/ 23149 h 6892896"/>
              <a:gd name="connsiteX1" fmla="*/ 5144890 w 5241070"/>
              <a:gd name="connsiteY1" fmla="*/ 0 h 6892896"/>
              <a:gd name="connsiteX2" fmla="*/ 5011724 w 5241070"/>
              <a:gd name="connsiteY2" fmla="*/ 3452149 h 6892896"/>
              <a:gd name="connsiteX3" fmla="*/ 3235067 w 5241070"/>
              <a:gd name="connsiteY3" fmla="*/ 6892724 h 6892896"/>
              <a:gd name="connsiteX4" fmla="*/ 0 w 5241070"/>
              <a:gd name="connsiteY4" fmla="*/ 6881149 h 6892896"/>
              <a:gd name="connsiteX5" fmla="*/ 0 w 5241070"/>
              <a:gd name="connsiteY5" fmla="*/ 23149 h 6892896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41070"/>
              <a:gd name="connsiteY0" fmla="*/ 23149 h 6892724"/>
              <a:gd name="connsiteX1" fmla="*/ 5144890 w 5241070"/>
              <a:gd name="connsiteY1" fmla="*/ 0 h 6892724"/>
              <a:gd name="connsiteX2" fmla="*/ 5011724 w 5241070"/>
              <a:gd name="connsiteY2" fmla="*/ 3452149 h 6892724"/>
              <a:gd name="connsiteX3" fmla="*/ 3235067 w 5241070"/>
              <a:gd name="connsiteY3" fmla="*/ 6892724 h 6892724"/>
              <a:gd name="connsiteX4" fmla="*/ 0 w 5241070"/>
              <a:gd name="connsiteY4" fmla="*/ 6881149 h 6892724"/>
              <a:gd name="connsiteX5" fmla="*/ 0 w 5241070"/>
              <a:gd name="connsiteY5" fmla="*/ 23149 h 6892724"/>
              <a:gd name="connsiteX0" fmla="*/ 0 w 5222197"/>
              <a:gd name="connsiteY0" fmla="*/ 23149 h 6892724"/>
              <a:gd name="connsiteX1" fmla="*/ 5144890 w 5222197"/>
              <a:gd name="connsiteY1" fmla="*/ 0 h 6892724"/>
              <a:gd name="connsiteX2" fmla="*/ 5011724 w 5222197"/>
              <a:gd name="connsiteY2" fmla="*/ 3452149 h 6892724"/>
              <a:gd name="connsiteX3" fmla="*/ 3235067 w 5222197"/>
              <a:gd name="connsiteY3" fmla="*/ 6892724 h 6892724"/>
              <a:gd name="connsiteX4" fmla="*/ 0 w 5222197"/>
              <a:gd name="connsiteY4" fmla="*/ 6881149 h 6892724"/>
              <a:gd name="connsiteX5" fmla="*/ 0 w 5222197"/>
              <a:gd name="connsiteY5" fmla="*/ 23149 h 6892724"/>
              <a:gd name="connsiteX0" fmla="*/ 0 w 5210332"/>
              <a:gd name="connsiteY0" fmla="*/ 23149 h 6892724"/>
              <a:gd name="connsiteX1" fmla="*/ 5144890 w 5210332"/>
              <a:gd name="connsiteY1" fmla="*/ 0 h 6892724"/>
              <a:gd name="connsiteX2" fmla="*/ 4977000 w 5210332"/>
              <a:gd name="connsiteY2" fmla="*/ 3440574 h 6892724"/>
              <a:gd name="connsiteX3" fmla="*/ 3235067 w 5210332"/>
              <a:gd name="connsiteY3" fmla="*/ 6892724 h 6892724"/>
              <a:gd name="connsiteX4" fmla="*/ 0 w 5210332"/>
              <a:gd name="connsiteY4" fmla="*/ 6881149 h 6892724"/>
              <a:gd name="connsiteX5" fmla="*/ 0 w 5210332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26725"/>
              <a:gd name="connsiteY0" fmla="*/ 23149 h 6892724"/>
              <a:gd name="connsiteX1" fmla="*/ 5144890 w 5226725"/>
              <a:gd name="connsiteY1" fmla="*/ 0 h 6892724"/>
              <a:gd name="connsiteX2" fmla="*/ 4977000 w 5226725"/>
              <a:gd name="connsiteY2" fmla="*/ 3440574 h 6892724"/>
              <a:gd name="connsiteX3" fmla="*/ 3235067 w 5226725"/>
              <a:gd name="connsiteY3" fmla="*/ 6892724 h 6892724"/>
              <a:gd name="connsiteX4" fmla="*/ 0 w 5226725"/>
              <a:gd name="connsiteY4" fmla="*/ 6881149 h 6892724"/>
              <a:gd name="connsiteX5" fmla="*/ 0 w 5226725"/>
              <a:gd name="connsiteY5" fmla="*/ 23149 h 6892724"/>
              <a:gd name="connsiteX0" fmla="*/ 0 w 5280916"/>
              <a:gd name="connsiteY0" fmla="*/ 13523 h 6883098"/>
              <a:gd name="connsiteX1" fmla="*/ 5219919 w 5280916"/>
              <a:gd name="connsiteY1" fmla="*/ 0 h 6883098"/>
              <a:gd name="connsiteX2" fmla="*/ 4977000 w 5280916"/>
              <a:gd name="connsiteY2" fmla="*/ 3430948 h 6883098"/>
              <a:gd name="connsiteX3" fmla="*/ 3235067 w 5280916"/>
              <a:gd name="connsiteY3" fmla="*/ 6883098 h 6883098"/>
              <a:gd name="connsiteX4" fmla="*/ 0 w 5280916"/>
              <a:gd name="connsiteY4" fmla="*/ 6871523 h 6883098"/>
              <a:gd name="connsiteX5" fmla="*/ 0 w 5280916"/>
              <a:gd name="connsiteY5" fmla="*/ 13523 h 6883098"/>
              <a:gd name="connsiteX0" fmla="*/ 0 w 5237169"/>
              <a:gd name="connsiteY0" fmla="*/ 13523 h 6883098"/>
              <a:gd name="connsiteX1" fmla="*/ 5219919 w 5237169"/>
              <a:gd name="connsiteY1" fmla="*/ 0 h 6883098"/>
              <a:gd name="connsiteX2" fmla="*/ 4977000 w 5237169"/>
              <a:gd name="connsiteY2" fmla="*/ 3430948 h 6883098"/>
              <a:gd name="connsiteX3" fmla="*/ 3235067 w 5237169"/>
              <a:gd name="connsiteY3" fmla="*/ 6883098 h 6883098"/>
              <a:gd name="connsiteX4" fmla="*/ 0 w 5237169"/>
              <a:gd name="connsiteY4" fmla="*/ 6871523 h 6883098"/>
              <a:gd name="connsiteX5" fmla="*/ 0 w 5237169"/>
              <a:gd name="connsiteY5" fmla="*/ 13523 h 6883098"/>
              <a:gd name="connsiteX0" fmla="*/ 0 w 5251196"/>
              <a:gd name="connsiteY0" fmla="*/ 9616 h 6879191"/>
              <a:gd name="connsiteX1" fmla="*/ 5237794 w 5251196"/>
              <a:gd name="connsiteY1" fmla="*/ 0 h 6879191"/>
              <a:gd name="connsiteX2" fmla="*/ 4977000 w 5251196"/>
              <a:gd name="connsiteY2" fmla="*/ 3427041 h 6879191"/>
              <a:gd name="connsiteX3" fmla="*/ 3235067 w 5251196"/>
              <a:gd name="connsiteY3" fmla="*/ 6879191 h 6879191"/>
              <a:gd name="connsiteX4" fmla="*/ 0 w 5251196"/>
              <a:gd name="connsiteY4" fmla="*/ 6867616 h 6879191"/>
              <a:gd name="connsiteX5" fmla="*/ 0 w 5251196"/>
              <a:gd name="connsiteY5" fmla="*/ 9616 h 6879191"/>
              <a:gd name="connsiteX0" fmla="*/ 0 w 5243292"/>
              <a:gd name="connsiteY0" fmla="*/ 9616 h 6879191"/>
              <a:gd name="connsiteX1" fmla="*/ 5237794 w 5243292"/>
              <a:gd name="connsiteY1" fmla="*/ 0 h 6879191"/>
              <a:gd name="connsiteX2" fmla="*/ 4977000 w 5243292"/>
              <a:gd name="connsiteY2" fmla="*/ 3427041 h 6879191"/>
              <a:gd name="connsiteX3" fmla="*/ 3235067 w 5243292"/>
              <a:gd name="connsiteY3" fmla="*/ 6879191 h 6879191"/>
              <a:gd name="connsiteX4" fmla="*/ 0 w 5243292"/>
              <a:gd name="connsiteY4" fmla="*/ 6867616 h 6879191"/>
              <a:gd name="connsiteX5" fmla="*/ 0 w 5243292"/>
              <a:gd name="connsiteY5" fmla="*/ 9616 h 687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43292" h="6879191">
                <a:moveTo>
                  <a:pt x="0" y="9616"/>
                </a:moveTo>
                <a:lnTo>
                  <a:pt x="5237794" y="0"/>
                </a:lnTo>
                <a:cubicBezTo>
                  <a:pt x="5234941" y="757950"/>
                  <a:pt x="5310788" y="2280509"/>
                  <a:pt x="4977000" y="3427041"/>
                </a:cubicBezTo>
                <a:cubicBezTo>
                  <a:pt x="4643212" y="4573573"/>
                  <a:pt x="4401857" y="5293459"/>
                  <a:pt x="3235067" y="6879191"/>
                </a:cubicBezTo>
                <a:lnTo>
                  <a:pt x="0" y="6867616"/>
                </a:lnTo>
                <a:lnTo>
                  <a:pt x="0" y="96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7" name="Ellipse 6"/>
          <p:cNvSpPr/>
          <p:nvPr userDrawn="1"/>
        </p:nvSpPr>
        <p:spPr>
          <a:xfrm>
            <a:off x="3870052" y="-2376822"/>
            <a:ext cx="17281920" cy="131774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noProof="0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4842043" y="2067539"/>
            <a:ext cx="3124476" cy="969496"/>
          </a:xfrm>
          <a:prstGeom prst="rect">
            <a:avLst/>
          </a:prstGeom>
          <a:noFill/>
        </p:spPr>
        <p:txBody>
          <a:bodyPr wrap="square" lIns="0" tIns="0" rtlCol="0" anchor="ctr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3000" b="1" kern="120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Thank</a:t>
            </a:r>
            <a:r>
              <a:rPr lang="en-GB" sz="3000" b="1" kern="1200" baseline="0" noProof="0" dirty="0">
                <a:solidFill>
                  <a:srgbClr val="005587"/>
                </a:solidFill>
                <a:effectLst/>
                <a:latin typeface="NimbusSan" pitchFamily="2" charset="77"/>
                <a:ea typeface="Helvetica" charset="0"/>
                <a:cs typeface="Helvetica" charset="0"/>
              </a:rPr>
              <a:t> you for your attention</a:t>
            </a:r>
            <a:endParaRPr lang="en-GB" sz="30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sp>
        <p:nvSpPr>
          <p:cNvPr id="19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4845635" y="3274377"/>
            <a:ext cx="3839006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>
                <a:latin typeface="+mn-lt"/>
                <a:ea typeface="Helvetica" charset="0"/>
                <a:cs typeface="Helvetica" charset="0"/>
              </a:rPr>
              <a:t>Author’s name</a:t>
            </a:r>
            <a:endParaRPr lang="en-GB" noProof="0" dirty="0"/>
          </a:p>
        </p:txBody>
      </p:sp>
      <p:sp>
        <p:nvSpPr>
          <p:cNvPr id="20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4842043" y="3500636"/>
            <a:ext cx="3842598" cy="211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baseline="0">
                <a:solidFill>
                  <a:srgbClr val="005587"/>
                </a:solidFill>
                <a:latin typeface="NimbusSan" pitchFamily="2" charset="77"/>
                <a:ea typeface="NimbusSan" pitchFamily="2" charset="77"/>
                <a:cs typeface="NimbusSan" pitchFamily="2" charset="77"/>
              </a:defRPr>
            </a:lvl1pPr>
          </a:lstStyle>
          <a:p>
            <a:pPr lvl="0"/>
            <a:r>
              <a:rPr lang="en-GB" noProof="0" dirty="0"/>
              <a:t>Author’s email</a:t>
            </a:r>
          </a:p>
        </p:txBody>
      </p:sp>
      <p:sp>
        <p:nvSpPr>
          <p:cNvPr id="21" name="ZoneTexte 20"/>
          <p:cNvSpPr txBox="1"/>
          <p:nvPr userDrawn="1"/>
        </p:nvSpPr>
        <p:spPr>
          <a:xfrm>
            <a:off x="4842043" y="1668613"/>
            <a:ext cx="31432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noProof="0" dirty="0" err="1">
                <a:solidFill>
                  <a:srgbClr val="005587"/>
                </a:solidFill>
                <a:latin typeface="NimbusSan" pitchFamily="2" charset="77"/>
                <a:ea typeface="Helvetica" charset="0"/>
                <a:cs typeface="Helvetica" charset="0"/>
              </a:rPr>
              <a:t>www.concawe.eu</a:t>
            </a:r>
            <a:endParaRPr lang="en-GB" sz="1400" b="1" noProof="0" dirty="0">
              <a:solidFill>
                <a:srgbClr val="005587"/>
              </a:solidFill>
              <a:latin typeface="NimbusSan" pitchFamily="2" charset="77"/>
              <a:ea typeface="Helvetica" charset="0"/>
              <a:cs typeface="Helvetica" charset="0"/>
            </a:endParaRPr>
          </a:p>
        </p:txBody>
      </p:sp>
      <p:pic>
        <p:nvPicPr>
          <p:cNvPr id="6" name="Image 5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970C332-2DF0-079A-591B-9809CACA2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358" y="1846698"/>
            <a:ext cx="2831581" cy="141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25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26" userDrawn="1">
          <p15:clr>
            <a:srgbClr val="FBAE40"/>
          </p15:clr>
        </p15:guide>
        <p15:guide id="3" orient="horz" pos="1807" userDrawn="1">
          <p15:clr>
            <a:srgbClr val="FBAE40"/>
          </p15:clr>
        </p15:guide>
        <p15:guide id="4" orient="horz" pos="1416" userDrawn="1">
          <p15:clr>
            <a:srgbClr val="FBAE40"/>
          </p15:clr>
        </p15:guide>
        <p15:guide id="5" pos="1950" userDrawn="1">
          <p15:clr>
            <a:srgbClr val="FBAE40"/>
          </p15:clr>
        </p15:guide>
        <p15:guide id="6" pos="21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08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6" r:id="rId2"/>
    <p:sldLayoutId id="2147483728" r:id="rId3"/>
  </p:sldLayoutIdLst>
  <p:hf hdr="0" ftr="0" dt="0"/>
  <p:txStyles>
    <p:titleStyle>
      <a:lvl1pPr algn="ctr" defTabSz="342446" rtl="0" eaLnBrk="1" latinLnBrk="0" hangingPunct="1"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834" indent="-256834" algn="l" defTabSz="342446" rtl="0" eaLnBrk="1" latinLnBrk="0" hangingPunct="1">
        <a:spcBef>
          <a:spcPct val="20000"/>
        </a:spcBef>
        <a:buFont typeface="Arial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56474" indent="-214028" algn="l" defTabSz="342446" rtl="0" eaLnBrk="1" latinLnBrk="0" hangingPunct="1">
        <a:spcBef>
          <a:spcPct val="20000"/>
        </a:spcBef>
        <a:buFont typeface="Arial"/>
        <a:buChar char="–"/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856114" indent="-171223" algn="l" defTabSz="342446" rtl="0" eaLnBrk="1" latinLnBrk="0" hangingPunct="1">
        <a:spcBef>
          <a:spcPct val="20000"/>
        </a:spcBef>
        <a:buFont typeface="Arial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9" indent="-171223" algn="l" defTabSz="342446" rtl="0" eaLnBrk="1" latinLnBrk="0" hangingPunct="1">
        <a:spcBef>
          <a:spcPct val="20000"/>
        </a:spcBef>
        <a:buFont typeface="Arial"/>
        <a:buChar char="–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41006" indent="-171223" algn="l" defTabSz="342446" rtl="0" eaLnBrk="1" latinLnBrk="0" hangingPunct="1">
        <a:spcBef>
          <a:spcPct val="20000"/>
        </a:spcBef>
        <a:buFont typeface="Arial"/>
        <a:buChar char="»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883450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5897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68341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0788" indent="-171223" algn="l" defTabSz="342446" rtl="0" eaLnBrk="1" latinLnBrk="0" hangingPunct="1">
        <a:spcBef>
          <a:spcPct val="20000"/>
        </a:spcBef>
        <a:buFont typeface="Arial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446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4891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7337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69782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2228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4673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7119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39564" algn="l" defTabSz="342446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awe.eu/event/concawe-workshop-for-an-analytical-technology-exchange-to-meet-health-environmental-regulatory-challenges-for-uvcb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21199" y="2010940"/>
            <a:ext cx="4264026" cy="1121621"/>
          </a:xfrm>
        </p:spPr>
        <p:txBody>
          <a:bodyPr/>
          <a:lstStyle/>
          <a:p>
            <a:pPr algn="l" fontAlgn="base"/>
            <a:r>
              <a:rPr lang="en-GB" sz="2800" b="1" i="0" dirty="0">
                <a:effectLst/>
                <a:latin typeface="Source Sans Pro" panose="020B0503030403020204" pitchFamily="34" charset="0"/>
              </a:rPr>
              <a:t>Concawe Workshop for an Analytical Technology Exchange to Meet Health &amp; Environmental Regulatory Challenges for UVCBs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8"/>
          </p:nvPr>
        </p:nvSpPr>
        <p:spPr>
          <a:xfrm>
            <a:off x="4521199" y="4291637"/>
            <a:ext cx="4264025" cy="299375"/>
          </a:xfrm>
        </p:spPr>
        <p:txBody>
          <a:bodyPr/>
          <a:lstStyle/>
          <a:p>
            <a:r>
              <a:rPr lang="en-GB" dirty="0"/>
              <a:t>8</a:t>
            </a:r>
            <a:r>
              <a:rPr lang="en-GB" baseline="30000" dirty="0"/>
              <a:t>th</a:t>
            </a:r>
            <a:r>
              <a:rPr lang="en-GB" dirty="0"/>
              <a:t> November 2023 – ECHA, Helsinki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0"/>
          </p:nvPr>
        </p:nvSpPr>
        <p:spPr>
          <a:xfrm>
            <a:off x="4521200" y="4456085"/>
            <a:ext cx="4264026" cy="269855"/>
          </a:xfrm>
        </p:spPr>
        <p:txBody>
          <a:bodyPr/>
          <a:lstStyle/>
          <a:p>
            <a:r>
              <a:rPr lang="en-GB" dirty="0"/>
              <a:t>Carol Banner</a:t>
            </a:r>
          </a:p>
        </p:txBody>
      </p:sp>
    </p:spTree>
    <p:extLst>
      <p:ext uri="{BB962C8B-B14F-4D97-AF65-F5344CB8AC3E}">
        <p14:creationId xmlns:p14="http://schemas.microsoft.com/office/powerpoint/2010/main" val="174168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10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95289" y="717649"/>
            <a:ext cx="8389936" cy="3197716"/>
          </a:xfrm>
        </p:spPr>
        <p:txBody>
          <a:bodyPr/>
          <a:lstStyle/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Clearly identify the analytical challenges to support REACH requirements for hazard assessment of petroleum UVCB substances</a:t>
            </a:r>
          </a:p>
          <a:p>
            <a:pPr marL="642938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b="0" dirty="0"/>
              <a:t>Structural similarity for UVCB read across</a:t>
            </a:r>
          </a:p>
          <a:p>
            <a:pPr marL="642938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b="0" dirty="0"/>
              <a:t>PBT assessment</a:t>
            </a:r>
          </a:p>
          <a:p>
            <a:pPr marL="642938" lvl="1" indent="-171450">
              <a:buFont typeface="Arial" panose="020B0604020202020204" pitchFamily="34" charset="0"/>
              <a:buChar char="•"/>
            </a:pPr>
            <a:r>
              <a:rPr lang="en-GB" sz="1200" b="0" dirty="0"/>
              <a:t>Review the latest capabilities of analytical labs to meet those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					</a:t>
            </a:r>
          </a:p>
          <a:p>
            <a:pPr marL="2054674" lvl="6" indent="0">
              <a:buNone/>
            </a:pPr>
            <a:r>
              <a:rPr lang="en-GB" dirty="0">
                <a:solidFill>
                  <a:schemeClr val="accent5"/>
                </a:solidFill>
              </a:rPr>
              <a:t>What can be achieved now, in the medium to long term with method development and what is not feasible</a:t>
            </a:r>
          </a:p>
          <a:p>
            <a:endParaRPr lang="en-GB" dirty="0"/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Kick off the Concawe project “All-Constituent Challenge”</a:t>
            </a:r>
          </a:p>
          <a:p>
            <a:pPr marL="642938" lvl="1" indent="-171450">
              <a:buFont typeface="Arial" panose="020B0604020202020204" pitchFamily="34" charset="0"/>
              <a:buChar char="•"/>
            </a:pPr>
            <a:r>
              <a:rPr lang="en-GB" sz="1200" b="0" dirty="0"/>
              <a:t>Analytical labs will demonstrate their capabilities to identify and quantify as many constituents and constituent groups as possible in the same set of samples</a:t>
            </a:r>
          </a:p>
          <a:p>
            <a:pPr marL="642938" lvl="1" indent="-171450">
              <a:buFont typeface="Arial" panose="020B0604020202020204" pitchFamily="34" charset="0"/>
              <a:buChar char="•"/>
            </a:pPr>
            <a:r>
              <a:rPr lang="en-GB" sz="1200" b="0" dirty="0"/>
              <a:t>Widen our understanding of which technologies can be applied for different substances</a:t>
            </a:r>
          </a:p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395289" y="178332"/>
            <a:ext cx="8389935" cy="535909"/>
          </a:xfrm>
        </p:spPr>
        <p:txBody>
          <a:bodyPr/>
          <a:lstStyle/>
          <a:p>
            <a:r>
              <a:rPr lang="en-GB" dirty="0"/>
              <a:t>Objectives</a:t>
            </a:r>
          </a:p>
          <a:p>
            <a:endParaRPr lang="en-GB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8A39CE1-EFC1-435F-833D-75F6B89E0D17}"/>
              </a:ext>
            </a:extLst>
          </p:cNvPr>
          <p:cNvSpPr/>
          <p:nvPr/>
        </p:nvSpPr>
        <p:spPr>
          <a:xfrm>
            <a:off x="484738" y="2316507"/>
            <a:ext cx="1905921" cy="12449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Deliverable Today</a:t>
            </a:r>
          </a:p>
        </p:txBody>
      </p:sp>
    </p:spTree>
    <p:extLst>
      <p:ext uri="{BB962C8B-B14F-4D97-AF65-F5344CB8AC3E}">
        <p14:creationId xmlns:p14="http://schemas.microsoft.com/office/powerpoint/2010/main" val="5403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B2539-238A-40B0-8613-ACC3852686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 for composition data? </a:t>
            </a:r>
            <a:endParaRPr lang="en-GB" sz="4000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E919B35-FBF2-48D0-8D97-0306699E3C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5704502"/>
              </p:ext>
            </p:extLst>
          </p:nvPr>
        </p:nvGraphicFramePr>
        <p:xfrm>
          <a:off x="2688115" y="870333"/>
          <a:ext cx="5316783" cy="3611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C50F554-62E7-441A-98B8-31D4A794C03B}"/>
              </a:ext>
            </a:extLst>
          </p:cNvPr>
          <p:cNvSpPr txBox="1"/>
          <p:nvPr/>
        </p:nvSpPr>
        <p:spPr>
          <a:xfrm>
            <a:off x="6114557" y="2179682"/>
            <a:ext cx="1351142" cy="1031051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marR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Compliance  &amp;</a:t>
            </a:r>
          </a:p>
          <a:p>
            <a:pPr marR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Minimise uncertainty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F45CD2-D800-4ED4-9787-8A12EC6B34A8}"/>
              </a:ext>
            </a:extLst>
          </p:cNvPr>
          <p:cNvSpPr txBox="1"/>
          <p:nvPr/>
        </p:nvSpPr>
        <p:spPr>
          <a:xfrm>
            <a:off x="4779363" y="3731692"/>
            <a:ext cx="1020472" cy="292388"/>
          </a:xfrm>
          <a:prstGeom prst="rect">
            <a:avLst/>
          </a:prstGeom>
          <a:noFill/>
        </p:spPr>
        <p:txBody>
          <a:bodyPr wrap="none" lIns="0" tIns="0" rtlCol="0">
            <a:spAutoFit/>
          </a:bodyPr>
          <a:lstStyle/>
          <a:p>
            <a:pPr marR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GB" sz="1600" dirty="0">
                <a:solidFill>
                  <a:schemeClr val="accent4">
                    <a:lumMod val="50000"/>
                  </a:schemeClr>
                </a:solidFill>
              </a:rPr>
              <a:t>Capability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9F5E3B-D618-4566-A48D-9D34EB11D484}"/>
              </a:ext>
            </a:extLst>
          </p:cNvPr>
          <p:cNvSpPr txBox="1"/>
          <p:nvPr/>
        </p:nvSpPr>
        <p:spPr>
          <a:xfrm>
            <a:off x="3332610" y="2425904"/>
            <a:ext cx="1701969" cy="538609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marR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GB" sz="1600" dirty="0">
                <a:solidFill>
                  <a:schemeClr val="accent3">
                    <a:lumMod val="50000"/>
                  </a:schemeClr>
                </a:solidFill>
              </a:rPr>
              <a:t>Prediction of hazard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F3D3517-EC37-4956-BC49-23E5D8A685AF}"/>
              </a:ext>
            </a:extLst>
          </p:cNvPr>
          <p:cNvSpPr/>
          <p:nvPr/>
        </p:nvSpPr>
        <p:spPr>
          <a:xfrm>
            <a:off x="4548855" y="2179682"/>
            <a:ext cx="971448" cy="933632"/>
          </a:xfrm>
          <a:prstGeom prst="ellipse">
            <a:avLst/>
          </a:prstGeom>
          <a:gradFill>
            <a:gsLst>
              <a:gs pos="0">
                <a:schemeClr val="accent4"/>
              </a:gs>
              <a:gs pos="100000">
                <a:schemeClr val="accent6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accent4">
                    <a:lumMod val="50000"/>
                  </a:schemeClr>
                </a:solidFill>
              </a:rPr>
              <a:t>Solution zone</a:t>
            </a:r>
          </a:p>
        </p:txBody>
      </p:sp>
    </p:spTree>
    <p:extLst>
      <p:ext uri="{BB962C8B-B14F-4D97-AF65-F5344CB8AC3E}">
        <p14:creationId xmlns:p14="http://schemas.microsoft.com/office/powerpoint/2010/main" val="971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1" grpId="0"/>
      <p:bldP spid="12" grpId="0"/>
      <p:bldP spid="1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79E11B7-CAFF-4614-8280-EB9171CAAAE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59444342"/>
              </p:ext>
            </p:extLst>
          </p:nvPr>
        </p:nvGraphicFramePr>
        <p:xfrm>
          <a:off x="395288" y="1163638"/>
          <a:ext cx="4194968" cy="246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968">
                  <a:extLst>
                    <a:ext uri="{9D8B030D-6E8A-4147-A177-3AD203B41FA5}">
                      <a16:colId xmlns:a16="http://schemas.microsoft.com/office/drawing/2014/main" val="475547755"/>
                    </a:ext>
                  </a:extLst>
                </a:gridCol>
              </a:tblGrid>
              <a:tr h="457616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rgbClr val="00B050"/>
                          </a:solidFill>
                        </a:rPr>
                        <a:t>kyllä ​​kiitos</a:t>
                      </a:r>
                      <a:endParaRPr lang="en-GB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6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Requirements for analytical data to support hazard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7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Analytical capabilities and potential</a:t>
                      </a:r>
                    </a:p>
                    <a:p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3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Quantitation of constituent groups in C30+ petroleum UVCB substances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1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Identification of individual constituents of interest in PBT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28245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395289" y="178332"/>
            <a:ext cx="8389935" cy="535909"/>
          </a:xfrm>
        </p:spPr>
        <p:txBody>
          <a:bodyPr/>
          <a:lstStyle/>
          <a:p>
            <a:r>
              <a:rPr lang="en-GB" dirty="0"/>
              <a:t>Scope of our discussions today</a:t>
            </a:r>
          </a:p>
          <a:p>
            <a:endParaRPr lang="en-GB" dirty="0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84DDEA88-D362-4F19-AD4B-78C615E9A96B}"/>
              </a:ext>
            </a:extLst>
          </p:cNvPr>
          <p:cNvSpPr/>
          <p:nvPr/>
        </p:nvSpPr>
        <p:spPr>
          <a:xfrm>
            <a:off x="3317729" y="1174157"/>
            <a:ext cx="439023" cy="401772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E33C9340-4998-400C-8415-9770F54EB4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431765"/>
              </p:ext>
            </p:extLst>
          </p:nvPr>
        </p:nvGraphicFramePr>
        <p:xfrm>
          <a:off x="4597813" y="1155556"/>
          <a:ext cx="4194968" cy="2484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968">
                  <a:extLst>
                    <a:ext uri="{9D8B030D-6E8A-4147-A177-3AD203B41FA5}">
                      <a16:colId xmlns:a16="http://schemas.microsoft.com/office/drawing/2014/main" val="1202489566"/>
                    </a:ext>
                  </a:extLst>
                </a:gridCol>
              </a:tblGrid>
              <a:tr h="471704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rgbClr val="FF0000"/>
                          </a:solidFill>
                        </a:rPr>
                        <a:t>ei kiitos</a:t>
                      </a:r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632149"/>
                  </a:ext>
                </a:extLst>
              </a:tr>
              <a:tr h="730084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Substance sameness (Annex VI section 2 requirements)</a:t>
                      </a: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73136"/>
                  </a:ext>
                </a:extLst>
              </a:tr>
              <a:tr h="38225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Data modelling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36234"/>
                  </a:ext>
                </a:extLst>
              </a:tr>
              <a:tr h="38225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Classification / thresholds for classification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13484"/>
                  </a:ext>
                </a:extLst>
              </a:tr>
              <a:tr h="51814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Regulatory policy / strategy for testing</a:t>
                      </a:r>
                    </a:p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928245"/>
                  </a:ext>
                </a:extLst>
              </a:tr>
            </a:tbl>
          </a:graphicData>
        </a:graphic>
      </p:graphicFrame>
      <p:sp>
        <p:nvSpPr>
          <p:cNvPr id="7" name="Smiley Face 6">
            <a:extLst>
              <a:ext uri="{FF2B5EF4-FFF2-40B4-BE49-F238E27FC236}">
                <a16:creationId xmlns:a16="http://schemas.microsoft.com/office/drawing/2014/main" id="{ACEAFA04-9C9D-4D90-9149-9142EF85DF3B}"/>
              </a:ext>
            </a:extLst>
          </p:cNvPr>
          <p:cNvSpPr/>
          <p:nvPr/>
        </p:nvSpPr>
        <p:spPr>
          <a:xfrm>
            <a:off x="7293185" y="1174157"/>
            <a:ext cx="439023" cy="401772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0000"/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5400F8-C839-4E6B-9E3B-AE65D788E6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288" y="1131745"/>
            <a:ext cx="8389936" cy="3197716"/>
          </a:xfrm>
        </p:spPr>
        <p:txBody>
          <a:bodyPr/>
          <a:lstStyle/>
          <a:p>
            <a:pPr marL="285750" indent="-285750">
              <a:lnSpc>
                <a:spcPts val="1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Emergency evacuation procedure</a:t>
            </a:r>
          </a:p>
          <a:p>
            <a:pPr>
              <a:lnSpc>
                <a:spcPts val="1000"/>
              </a:lnSpc>
              <a:spcBef>
                <a:spcPts val="600"/>
              </a:spcBef>
            </a:pPr>
            <a:endParaRPr lang="en-GB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56343-5900-4164-9C14-ABAA0FFC699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Workshop practicalities</a:t>
            </a:r>
          </a:p>
        </p:txBody>
      </p:sp>
    </p:spTree>
    <p:extLst>
      <p:ext uri="{BB962C8B-B14F-4D97-AF65-F5344CB8AC3E}">
        <p14:creationId xmlns:p14="http://schemas.microsoft.com/office/powerpoint/2010/main" val="206982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5400F8-C839-4E6B-9E3B-AE65D788E6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288" y="1131745"/>
            <a:ext cx="8389936" cy="3197716"/>
          </a:xfrm>
        </p:spPr>
        <p:txBody>
          <a:bodyPr/>
          <a:lstStyle/>
          <a:p>
            <a:pPr marL="285750" indent="-285750">
              <a:lnSpc>
                <a:spcPts val="1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en-GB" sz="1800" dirty="0"/>
              <a:t>Hybrid meeting</a:t>
            </a:r>
          </a:p>
          <a:p>
            <a:pPr marL="642938" lvl="1" indent="-171450" algn="l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b="0" dirty="0"/>
              <a:t>Mobile microphones in room for participants in the meeting room</a:t>
            </a:r>
          </a:p>
          <a:p>
            <a:pPr marL="642938" lvl="1" indent="-171450" algn="l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b="0" dirty="0"/>
              <a:t>Online participants enter questions and comments in chat, managed in the meeting room</a:t>
            </a:r>
          </a:p>
          <a:p>
            <a:pPr>
              <a:lnSpc>
                <a:spcPts val="1000"/>
              </a:lnSpc>
              <a:spcBef>
                <a:spcPts val="600"/>
              </a:spcBef>
            </a:pPr>
            <a:endParaRPr lang="en-GB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56343-5900-4164-9C14-ABAA0FFC699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Workshop practicalities</a:t>
            </a:r>
          </a:p>
        </p:txBody>
      </p:sp>
    </p:spTree>
    <p:extLst>
      <p:ext uri="{BB962C8B-B14F-4D97-AF65-F5344CB8AC3E}">
        <p14:creationId xmlns:p14="http://schemas.microsoft.com/office/powerpoint/2010/main" val="4222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395289" y="130478"/>
            <a:ext cx="8389935" cy="535909"/>
          </a:xfrm>
        </p:spPr>
        <p:txBody>
          <a:bodyPr/>
          <a:lstStyle/>
          <a:p>
            <a:pPr algn="ctr"/>
            <a:r>
              <a:rPr lang="en-GB" sz="2400" dirty="0"/>
              <a:t>Concawe Workshop Morning Programme</a:t>
            </a:r>
          </a:p>
          <a:p>
            <a:endParaRPr lang="en-GB" dirty="0"/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E794B628-EECF-449D-AEB5-E6982B827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19564"/>
              </p:ext>
            </p:extLst>
          </p:nvPr>
        </p:nvGraphicFramePr>
        <p:xfrm>
          <a:off x="1001352" y="530405"/>
          <a:ext cx="7141295" cy="4281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173">
                  <a:extLst>
                    <a:ext uri="{9D8B030D-6E8A-4147-A177-3AD203B41FA5}">
                      <a16:colId xmlns:a16="http://schemas.microsoft.com/office/drawing/2014/main" val="1165231302"/>
                    </a:ext>
                  </a:extLst>
                </a:gridCol>
                <a:gridCol w="1539659">
                  <a:extLst>
                    <a:ext uri="{9D8B030D-6E8A-4147-A177-3AD203B41FA5}">
                      <a16:colId xmlns:a16="http://schemas.microsoft.com/office/drawing/2014/main" val="1576128165"/>
                    </a:ext>
                  </a:extLst>
                </a:gridCol>
                <a:gridCol w="3023691">
                  <a:extLst>
                    <a:ext uri="{9D8B030D-6E8A-4147-A177-3AD203B41FA5}">
                      <a16:colId xmlns:a16="http://schemas.microsoft.com/office/drawing/2014/main" val="2159744765"/>
                    </a:ext>
                  </a:extLst>
                </a:gridCol>
                <a:gridCol w="1469772">
                  <a:extLst>
                    <a:ext uri="{9D8B030D-6E8A-4147-A177-3AD203B41FA5}">
                      <a16:colId xmlns:a16="http://schemas.microsoft.com/office/drawing/2014/main" val="3728633110"/>
                    </a:ext>
                  </a:extLst>
                </a:gridCol>
              </a:tblGrid>
              <a:tr h="499273"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>
                          <a:solidFill>
                            <a:schemeClr val="accent1"/>
                          </a:solidFill>
                        </a:rPr>
                        <a:t>09:00-09:15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Welcome &amp;</a:t>
                      </a:r>
                    </a:p>
                    <a:p>
                      <a:pPr algn="ctr"/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Introduction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Objectives and practicalities for the day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>
                          <a:solidFill>
                            <a:schemeClr val="accent1"/>
                          </a:solidFill>
                        </a:rPr>
                        <a:t>Concawe/</a:t>
                      </a:r>
                    </a:p>
                    <a:p>
                      <a:pPr algn="ctr"/>
                      <a:r>
                        <a:rPr lang="fr-BE" sz="1100" b="0" dirty="0" err="1">
                          <a:solidFill>
                            <a:schemeClr val="accent1"/>
                          </a:solidFill>
                        </a:rPr>
                        <a:t>Facilitator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67155"/>
                  </a:ext>
                </a:extLst>
              </a:tr>
              <a:tr h="824643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09:15-09:45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Regulatory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expectations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What are the requirements for analytical data in REACH substance hazard assessment and the challenges faced with hydrocarbon UVCB substances?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ECHA/Concawe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55446"/>
                  </a:ext>
                </a:extLst>
              </a:tr>
              <a:tr h="740495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09:45-10:45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Regulatory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challenges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What kind of analytical data may be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needed and why?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What validation is required for an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analytical method?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Panel Discussions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3215246"/>
                  </a:ext>
                </a:extLst>
              </a:tr>
              <a:tr h="29507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10:45-11:00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Coffee Break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64693"/>
                  </a:ext>
                </a:extLst>
              </a:tr>
              <a:tr h="502079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11:00-11:20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Regulatory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challenges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What is ECHA not seeing/not seeing clearly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enough as input from Industry?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ECHA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5197153"/>
                  </a:ext>
                </a:extLst>
              </a:tr>
              <a:tr h="1021086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11:20-11:45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Exploring new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technologies –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introduction to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the Concawe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All Constituent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Challenge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Overview of objectives, approach and participating analytical labs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064009"/>
                  </a:ext>
                </a:extLst>
              </a:tr>
              <a:tr h="30094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11:45-12:45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Networking Lunch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43683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3AB1B84-B32B-47AF-92E3-D493627BADDC}"/>
              </a:ext>
            </a:extLst>
          </p:cNvPr>
          <p:cNvSpPr/>
          <p:nvPr/>
        </p:nvSpPr>
        <p:spPr>
          <a:xfrm>
            <a:off x="1001352" y="530405"/>
            <a:ext cx="7141295" cy="4281301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2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301EC5-F1A5-46B9-A877-F58B1164DA0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244241" y="1118285"/>
            <a:ext cx="2410349" cy="2811692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1E7B4-3B45-4532-AED5-9EC00FB205C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dirty="0"/>
              <a:t>To </a:t>
            </a:r>
            <a:r>
              <a:rPr lang="fr-BE" dirty="0" err="1"/>
              <a:t>review</a:t>
            </a:r>
            <a:r>
              <a:rPr lang="fr-BE" dirty="0"/>
              <a:t> Posters online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1EC96-817E-4641-AD38-8C48CF409DEB}"/>
              </a:ext>
            </a:extLst>
          </p:cNvPr>
          <p:cNvSpPr txBox="1"/>
          <p:nvPr/>
        </p:nvSpPr>
        <p:spPr>
          <a:xfrm>
            <a:off x="395289" y="1118285"/>
            <a:ext cx="4333467" cy="309315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Go to </a:t>
            </a:r>
            <a:r>
              <a:rPr lang="fr-BE" dirty="0">
                <a:hlinkClick r:id="rId3"/>
              </a:rPr>
              <a:t>https://www.concawe.eu/event/concawe-workshop-for-an-analytical-technology-exchange-to-meet-health-environmental-regulatory-challenges-for-uvcbs/</a:t>
            </a:r>
            <a:endParaRPr lang="fr-B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BE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or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BE" dirty="0">
              <a:solidFill>
                <a:schemeClr val="accent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BE" dirty="0">
                <a:solidFill>
                  <a:schemeClr val="accent1"/>
                </a:solidFill>
              </a:rPr>
              <a:t>Scan the QR code and click on </a:t>
            </a:r>
            <a:r>
              <a:rPr lang="fr-BE" dirty="0" err="1">
                <a:solidFill>
                  <a:schemeClr val="accent1"/>
                </a:solidFill>
              </a:rPr>
              <a:t>Analytical</a:t>
            </a:r>
            <a:r>
              <a:rPr lang="fr-BE" dirty="0">
                <a:solidFill>
                  <a:schemeClr val="accent1"/>
                </a:solidFill>
              </a:rPr>
              <a:t> </a:t>
            </a:r>
            <a:r>
              <a:rPr lang="fr-BE" dirty="0" err="1">
                <a:solidFill>
                  <a:schemeClr val="accent1"/>
                </a:solidFill>
              </a:rPr>
              <a:t>laboratories</a:t>
            </a:r>
            <a:r>
              <a:rPr lang="fr-BE" dirty="0">
                <a:solidFill>
                  <a:schemeClr val="accent1"/>
                </a:solidFill>
              </a:rPr>
              <a:t> to </a:t>
            </a:r>
            <a:r>
              <a:rPr lang="fr-BE" dirty="0" err="1">
                <a:solidFill>
                  <a:schemeClr val="accent1"/>
                </a:solidFill>
              </a:rPr>
              <a:t>review</a:t>
            </a:r>
            <a:r>
              <a:rPr lang="fr-BE" dirty="0">
                <a:solidFill>
                  <a:schemeClr val="accent1"/>
                </a:solidFill>
              </a:rPr>
              <a:t> the posters</a:t>
            </a:r>
            <a:endParaRPr lang="en-BE" dirty="0" err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5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C46EAA-C2AE-42AC-8693-5D77461950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algn="ctr"/>
            <a:r>
              <a:rPr lang="fr-BE" sz="2400" dirty="0"/>
              <a:t>Concawe Workshop Afternoon Programme</a:t>
            </a:r>
            <a:endParaRPr lang="en-BE" sz="2400" dirty="0"/>
          </a:p>
        </p:txBody>
      </p:sp>
      <p:graphicFrame>
        <p:nvGraphicFramePr>
          <p:cNvPr id="9" name="Table 16">
            <a:extLst>
              <a:ext uri="{FF2B5EF4-FFF2-40B4-BE49-F238E27FC236}">
                <a16:creationId xmlns:a16="http://schemas.microsoft.com/office/drawing/2014/main" id="{2C8C73CC-9450-42CF-9940-9D8991FB5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38612"/>
              </p:ext>
            </p:extLst>
          </p:nvPr>
        </p:nvGraphicFramePr>
        <p:xfrm>
          <a:off x="1001352" y="701537"/>
          <a:ext cx="7141295" cy="390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173">
                  <a:extLst>
                    <a:ext uri="{9D8B030D-6E8A-4147-A177-3AD203B41FA5}">
                      <a16:colId xmlns:a16="http://schemas.microsoft.com/office/drawing/2014/main" val="1165231302"/>
                    </a:ext>
                  </a:extLst>
                </a:gridCol>
                <a:gridCol w="1539659">
                  <a:extLst>
                    <a:ext uri="{9D8B030D-6E8A-4147-A177-3AD203B41FA5}">
                      <a16:colId xmlns:a16="http://schemas.microsoft.com/office/drawing/2014/main" val="1576128165"/>
                    </a:ext>
                  </a:extLst>
                </a:gridCol>
                <a:gridCol w="3023691">
                  <a:extLst>
                    <a:ext uri="{9D8B030D-6E8A-4147-A177-3AD203B41FA5}">
                      <a16:colId xmlns:a16="http://schemas.microsoft.com/office/drawing/2014/main" val="2159744765"/>
                    </a:ext>
                  </a:extLst>
                </a:gridCol>
                <a:gridCol w="1469772">
                  <a:extLst>
                    <a:ext uri="{9D8B030D-6E8A-4147-A177-3AD203B41FA5}">
                      <a16:colId xmlns:a16="http://schemas.microsoft.com/office/drawing/2014/main" val="3728633110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>
                          <a:solidFill>
                            <a:schemeClr val="accent1"/>
                          </a:solidFill>
                        </a:rPr>
                        <a:t>12:45-13:45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Poster Session</a:t>
                      </a: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Analytical labs present their capabilities to</a:t>
                      </a:r>
                    </a:p>
                    <a:p>
                      <a:pPr marL="0" marR="0" lvl="0" indent="0" algn="ctr" defTabSz="342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stakeholders, who build understanding of how analytical capabilities can address the above-identified requirements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b="0" dirty="0" err="1">
                          <a:solidFill>
                            <a:schemeClr val="accent1"/>
                          </a:solidFill>
                        </a:rPr>
                        <a:t>Analytical</a:t>
                      </a:r>
                      <a:endParaRPr lang="fr-BE" sz="1100" b="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r>
                        <a:rPr lang="fr-BE" sz="1100" b="0" dirty="0" err="1">
                          <a:solidFill>
                            <a:schemeClr val="accent1"/>
                          </a:solidFill>
                        </a:rPr>
                        <a:t>laboratories</a:t>
                      </a:r>
                      <a:endParaRPr lang="en-BE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E7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767155"/>
                  </a:ext>
                </a:extLst>
              </a:tr>
              <a:tr h="47215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13:45-13:55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Meeting the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challenges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Introduction to breakout sessions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Facilitator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55446"/>
                  </a:ext>
                </a:extLst>
              </a:tr>
              <a:tr h="740495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13:55-14:45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Meeting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the challenges: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session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groups discuss how the 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capabilities may meet the hazard assessment requirements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All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3215246"/>
                  </a:ext>
                </a:extLst>
              </a:tr>
              <a:tr h="29507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14:45-15:00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Coffee Break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B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64693"/>
                  </a:ext>
                </a:extLst>
              </a:tr>
              <a:tr h="502079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15:00-16:15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Breakout group feedback and summary of workshop learning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Facilitator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5197153"/>
                  </a:ext>
                </a:extLst>
              </a:tr>
              <a:tr h="53956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16:15-16:30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Break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End of workshop for all except analytical labs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064009"/>
                  </a:ext>
                </a:extLst>
              </a:tr>
              <a:tr h="300948">
                <a:tc>
                  <a:txBody>
                    <a:bodyPr/>
                    <a:lstStyle/>
                    <a:p>
                      <a:pPr algn="ctr"/>
                      <a:r>
                        <a:rPr lang="fr-BE" sz="1100" dirty="0">
                          <a:solidFill>
                            <a:srgbClr val="005587"/>
                          </a:solidFill>
                        </a:rPr>
                        <a:t>16:30-17:30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Plenary with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labs/Concawe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Kick-off and practical considerations for the Concawe All Constituent Challenge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Concawe/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Analytical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rgbClr val="005587"/>
                          </a:solidFill>
                        </a:rPr>
                        <a:t>laboratories</a:t>
                      </a:r>
                      <a:endParaRPr lang="en-BE" sz="1100" dirty="0">
                        <a:solidFill>
                          <a:srgbClr val="00558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43683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26BD5F2-BF4B-49EA-A545-ACEC30A98C42}"/>
              </a:ext>
            </a:extLst>
          </p:cNvPr>
          <p:cNvSpPr/>
          <p:nvPr/>
        </p:nvSpPr>
        <p:spPr>
          <a:xfrm>
            <a:off x="1001352" y="701537"/>
            <a:ext cx="7141295" cy="3905738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53348"/>
      </p:ext>
    </p:extLst>
  </p:cSld>
  <p:clrMapOvr>
    <a:masterClrMapping/>
  </p:clrMapOvr>
</p:sld>
</file>

<file path=ppt/theme/theme1.xml><?xml version="1.0" encoding="utf-8"?>
<a:theme xmlns:a="http://schemas.openxmlformats.org/drawingml/2006/main" name="CONCAWE_raffinerie">
  <a:themeElements>
    <a:clrScheme name="CONCAWE">
      <a:dk1>
        <a:srgbClr val="A7A8AA"/>
      </a:dk1>
      <a:lt1>
        <a:srgbClr val="FFFFFF"/>
      </a:lt1>
      <a:dk2>
        <a:srgbClr val="141313"/>
      </a:dk2>
      <a:lt2>
        <a:srgbClr val="E6E6E6"/>
      </a:lt2>
      <a:accent1>
        <a:srgbClr val="005587"/>
      </a:accent1>
      <a:accent2>
        <a:srgbClr val="0076A2"/>
      </a:accent2>
      <a:accent3>
        <a:srgbClr val="6399AE"/>
      </a:accent3>
      <a:accent4>
        <a:srgbClr val="C4D600"/>
      </a:accent4>
      <a:accent5>
        <a:srgbClr val="ED8B00"/>
      </a:accent5>
      <a:accent6>
        <a:srgbClr val="FFC72C"/>
      </a:accent6>
      <a:hlink>
        <a:srgbClr val="0076A8"/>
      </a:hlink>
      <a:folHlink>
        <a:srgbClr val="423B37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23_CCW_PPT" id="{E11B0E61-DE57-4D47-BFC7-344D92380796}" vid="{752B8D8B-276B-F948-A728-34625B68F5F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EB2E8182E0E44BEECDF72274F8E03" ma:contentTypeVersion="5" ma:contentTypeDescription="Create a new document." ma:contentTypeScope="" ma:versionID="8ee248da7f8fe7252ba888c9f6e5f90a">
  <xsd:schema xmlns:xsd="http://www.w3.org/2001/XMLSchema" xmlns:xs="http://www.w3.org/2001/XMLSchema" xmlns:p="http://schemas.microsoft.com/office/2006/metadata/properties" xmlns:ns2="6d213951-0bc2-4efa-a2e7-6c94c3eeb862" xmlns:ns3="0ed1ceab-2a78-4f36-8dd3-5f559e778f1c" targetNamespace="http://schemas.microsoft.com/office/2006/metadata/properties" ma:root="true" ma:fieldsID="e9864a01a6a6ad67298f343296e4960d" ns2:_="" ns3:_="">
    <xsd:import namespace="6d213951-0bc2-4efa-a2e7-6c94c3eeb862"/>
    <xsd:import namespace="0ed1ceab-2a78-4f36-8dd3-5f559e778f1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13951-0bc2-4efa-a2e7-6c94c3eeb8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1ceab-2a78-4f36-8dd3-5f559e778f1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13951-0bc2-4efa-a2e7-6c94c3eeb862">EFMA-133926548-799</_dlc_DocId>
    <_dlc_DocIdUrl xmlns="6d213951-0bc2-4efa-a2e7-6c94c3eeb862">
      <Url>https://extranet.fuelmanufacturers.eu/Fuel-Manufacturers/reachepra/rpsmg/_layouts/15/DocIdRedir.aspx?ID=EFMA-133926548-799</Url>
      <Description>EFMA-133926548-799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69D322-1E7F-48AA-9FEF-578B279B8B8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C609C16-EA7A-46FA-8545-9AF06E2D8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13951-0bc2-4efa-a2e7-6c94c3eeb862"/>
    <ds:schemaRef ds:uri="0ed1ceab-2a78-4f36-8dd3-5f559e778f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084AA0-78B4-4AFC-9CE0-948EAE0E5682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0ed1ceab-2a78-4f36-8dd3-5f559e778f1c"/>
    <ds:schemaRef ds:uri="6d213951-0bc2-4efa-a2e7-6c94c3eeb862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2EC2A9B2-1CC2-4550-9F4B-DC8D00342C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 Concawe Template</Template>
  <TotalTime>128</TotalTime>
  <Words>499</Words>
  <Application>Microsoft Office PowerPoint</Application>
  <PresentationFormat>On-screen Show (16:9)</PresentationFormat>
  <Paragraphs>126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Helvetica</vt:lpstr>
      <vt:lpstr>NimbusSan</vt:lpstr>
      <vt:lpstr>Source Sans Pro</vt:lpstr>
      <vt:lpstr>Trebuchet MS</vt:lpstr>
      <vt:lpstr>CONCAWE_raffinerie</vt:lpstr>
      <vt:lpstr>Concawe Workshop for an Analytical Technology Exchange to Meet Health &amp; Environmental Regulatory Challenges for UVCBs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Concawe Workshop for an Analytical Technology Exchange to Meet Health &amp; Environmental Regulatory Challenges for UVCBs</dc:title>
  <dc:creator>Banner Carol</dc:creator>
  <cp:lastModifiedBy>Banner Carol</cp:lastModifiedBy>
  <cp:revision>16</cp:revision>
  <cp:lastPrinted>2018-01-23T14:18:18Z</cp:lastPrinted>
  <dcterms:created xsi:type="dcterms:W3CDTF">2023-10-13T14:00:47Z</dcterms:created>
  <dcterms:modified xsi:type="dcterms:W3CDTF">2023-11-03T05:31:06Z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0x010100336EB2E8182E0E44BEECDF72274F8E03</vt:lpwstr>
  </property>
  <property fmtid="{D5CDD505-2E9C-101B-9397-08002B2CF9AE}" pid="3" name="_dlc_DocIdItemGuid">
    <vt:lpwstr>143fe29c-2616-47d1-bea8-919bd89f5ecb</vt:lpwstr>
  </property>
</Properties>
</file>