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62" r:id="rId4"/>
    <p:sldId id="264" r:id="rId5"/>
    <p:sldId id="263" r:id="rId6"/>
    <p:sldId id="261" r:id="rId7"/>
    <p:sldId id="269" r:id="rId8"/>
    <p:sldId id="260" r:id="rId9"/>
    <p:sldId id="268" r:id="rId10"/>
    <p:sldId id="273" r:id="rId11"/>
    <p:sldId id="271" r:id="rId12"/>
    <p:sldId id="274" r:id="rId13"/>
    <p:sldId id="275" r:id="rId14"/>
    <p:sldId id="272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594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BEB4B4-30E0-4BE0-A66C-4C6E51182DA8}" type="datetimeFigureOut">
              <a:rPr lang="en-GB" smtClean="0"/>
              <a:t>16/10/2017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0352C8-9EAD-4497-8C02-6C9E4ED168C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60880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0FA873-59C1-47E5-9960-362AD27F22E6}" type="datetime1">
              <a:rPr lang="en-GB" smtClean="0"/>
              <a:t>16/10/2017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8CBBC-1A17-4BD7-9425-E0F38F5497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55225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B8776-9647-4939-8564-B91790CC9D52}" type="datetime1">
              <a:rPr lang="en-GB" smtClean="0"/>
              <a:t>16/10/2017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8CBBC-1A17-4BD7-9425-E0F38F5497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1930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28BB4-30E6-44B8-80D8-1647E46CB8A9}" type="datetime1">
              <a:rPr lang="en-GB" smtClean="0"/>
              <a:t>16/10/2017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8CBBC-1A17-4BD7-9425-E0F38F5497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0993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9A1DA-37CA-4ACB-9735-6A7366736BEE}" type="datetime1">
              <a:rPr lang="en-GB" smtClean="0"/>
              <a:t>16/10/2017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8CBBC-1A17-4BD7-9425-E0F38F5497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11976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A60FF-EF32-4A4B-8E50-ABEB465015A2}" type="datetime1">
              <a:rPr lang="en-GB" smtClean="0"/>
              <a:t>16/10/2017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8CBBC-1A17-4BD7-9425-E0F38F5497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77365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2B977-8D03-4C67-9EBA-207A54279EAE}" type="datetime1">
              <a:rPr lang="en-GB" smtClean="0"/>
              <a:t>16/10/2017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8CBBC-1A17-4BD7-9425-E0F38F5497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0448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FBAFDE-5EA5-4FE1-9975-E4E88A5FEF63}" type="datetime1">
              <a:rPr lang="en-GB" smtClean="0"/>
              <a:t>16/10/2017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8CBBC-1A17-4BD7-9425-E0F38F5497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9288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A4D055-56D0-4D84-BADF-C5B07D5EA4B0}" type="datetime1">
              <a:rPr lang="en-GB" smtClean="0"/>
              <a:t>16/10/2017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8CBBC-1A17-4BD7-9425-E0F38F5497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5809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D71E24-23B5-46A5-B2A2-3AD4C980C95D}" type="datetime1">
              <a:rPr lang="en-GB" smtClean="0"/>
              <a:t>16/10/2017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8CBBC-1A17-4BD7-9425-E0F38F5497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72325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182DA-B3A8-4BC7-B7BE-6E20D6622649}" type="datetime1">
              <a:rPr lang="en-GB" smtClean="0"/>
              <a:t>16/10/2017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8CBBC-1A17-4BD7-9425-E0F38F5497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31207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FC21A-A9F2-471D-BB99-CC873E3C3DDB}" type="datetime1">
              <a:rPr lang="en-GB" smtClean="0"/>
              <a:t>16/10/2017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8CBBC-1A17-4BD7-9425-E0F38F5497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4681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BB84CB-C1F8-4D3A-A707-D58F78B7D444}" type="datetime1">
              <a:rPr lang="en-GB" smtClean="0"/>
              <a:t>16/10/2017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78CBBC-1A17-4BD7-9425-E0F38F5497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468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emf"/><Relationship Id="rId4" Type="http://schemas.openxmlformats.org/officeDocument/2006/relationships/image" Target="../media/image7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e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6701" y="404664"/>
            <a:ext cx="5730875" cy="933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2861736" y="1707108"/>
            <a:ext cx="6400800" cy="1752600"/>
          </a:xfrm>
        </p:spPr>
        <p:txBody>
          <a:bodyPr/>
          <a:lstStyle/>
          <a:p>
            <a:r>
              <a:rPr lang="en-GB" b="1" dirty="0">
                <a:solidFill>
                  <a:schemeClr val="tx2">
                    <a:lumMod val="50000"/>
                  </a:schemeClr>
                </a:solidFill>
              </a:rPr>
              <a:t>Mapping Exposure to hydrocarbons: Intended and </a:t>
            </a:r>
            <a:r>
              <a:rPr lang="en-GB" b="1" dirty="0" smtClean="0">
                <a:solidFill>
                  <a:schemeClr val="tx2">
                    <a:lumMod val="50000"/>
                  </a:schemeClr>
                </a:solidFill>
              </a:rPr>
              <a:t>unintended </a:t>
            </a:r>
            <a:r>
              <a:rPr lang="en-GB" b="1" dirty="0">
                <a:solidFill>
                  <a:schemeClr val="tx2">
                    <a:lumMod val="50000"/>
                  </a:schemeClr>
                </a:solidFill>
              </a:rPr>
              <a:t>uses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2207568" y="6268671"/>
            <a:ext cx="79928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dirty="0">
                <a:solidFill>
                  <a:schemeClr val="tx2">
                    <a:lumMod val="50000"/>
                  </a:schemeClr>
                </a:solidFill>
              </a:rPr>
              <a:t>20 Deneside, East Dean East Sussex BN20 0JG, UK</a:t>
            </a:r>
          </a:p>
          <a:p>
            <a:pPr algn="ctr"/>
            <a:r>
              <a:rPr lang="en-GB" sz="1600" dirty="0">
                <a:solidFill>
                  <a:schemeClr val="tx2">
                    <a:lumMod val="50000"/>
                  </a:schemeClr>
                </a:solidFill>
              </a:rPr>
              <a:t>+</a:t>
            </a:r>
            <a:r>
              <a:rPr lang="en-GB" sz="1600">
                <a:solidFill>
                  <a:schemeClr val="tx2">
                    <a:lumMod val="50000"/>
                  </a:schemeClr>
                </a:solidFill>
              </a:rPr>
              <a:t>44 1323 423 070              www.fcra.co.uk             </a:t>
            </a:r>
            <a:r>
              <a:rPr lang="en-GB" sz="1600" dirty="0">
                <a:solidFill>
                  <a:schemeClr val="tx2">
                    <a:lumMod val="50000"/>
                  </a:schemeClr>
                </a:solidFill>
              </a:rPr>
              <a:t>drt@fcra.co.uk</a:t>
            </a:r>
            <a:endParaRPr lang="en-GB" sz="1600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054024" y="4005064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tx2">
                    <a:lumMod val="50000"/>
                  </a:schemeClr>
                </a:solidFill>
              </a:rPr>
              <a:t>18</a:t>
            </a:r>
            <a:r>
              <a:rPr lang="en-GB" baseline="30000" dirty="0">
                <a:solidFill>
                  <a:schemeClr val="tx2">
                    <a:lumMod val="50000"/>
                  </a:schemeClr>
                </a:solidFill>
              </a:rPr>
              <a:t>th</a:t>
            </a:r>
            <a:r>
              <a:rPr lang="en-GB" dirty="0">
                <a:solidFill>
                  <a:schemeClr val="tx2">
                    <a:lumMod val="50000"/>
                  </a:schemeClr>
                </a:solidFill>
              </a:rPr>
              <a:t> October 2017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477961" y="3212976"/>
            <a:ext cx="31683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MOCRINIS II Workshop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300166" y="5013176"/>
            <a:ext cx="15239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David Tennant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8CBBC-1A17-4BD7-9425-E0F38F54978C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75922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783632" y="274638"/>
            <a:ext cx="7427168" cy="1143000"/>
          </a:xfrm>
        </p:spPr>
        <p:txBody>
          <a:bodyPr>
            <a:normAutofit/>
          </a:bodyPr>
          <a:lstStyle/>
          <a:p>
            <a:r>
              <a:rPr lang="en-GB" sz="3200" dirty="0"/>
              <a:t>CONCAWE/EWF project on exposure </a:t>
            </a:r>
            <a:r>
              <a:rPr lang="en-GB" sz="3200" dirty="0"/>
              <a:t>mapping 2017 - 2018</a:t>
            </a:r>
            <a:endParaRPr lang="en-GB" sz="32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1504" y="116633"/>
            <a:ext cx="2070174" cy="8579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9536" y="1772817"/>
            <a:ext cx="8229600" cy="37141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991544" y="5661248"/>
            <a:ext cx="8136904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Simplified diagram to show how hydrocarbons can move from origin, through exposure sources, and food vectors to result in concentrations in specific food categories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Information also required about proportion of supply containing the hydrocarbon (% Occurrence) </a:t>
            </a:r>
          </a:p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8CBBC-1A17-4BD7-9425-E0F38F54978C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02327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981200" y="274639"/>
            <a:ext cx="8229600" cy="699925"/>
          </a:xfrm>
        </p:spPr>
        <p:txBody>
          <a:bodyPr>
            <a:normAutofit/>
          </a:bodyPr>
          <a:lstStyle/>
          <a:p>
            <a:r>
              <a:rPr lang="en-GB" sz="3200" dirty="0"/>
              <a:t>Exposure mapping database tables</a:t>
            </a:r>
            <a:endParaRPr lang="en-GB" sz="32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1504" y="116633"/>
            <a:ext cx="2070174" cy="8579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919536" y="1155081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000" dirty="0"/>
              <a:t>Literature references               Hydrocarbon origin        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/>
              <a:t> </a:t>
            </a:r>
            <a:r>
              <a:rPr lang="en-GB" sz="2000" dirty="0"/>
              <a:t>                                                                                        Hydrocarbon source</a:t>
            </a:r>
            <a:endParaRPr lang="en-GB" sz="20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8CBBC-1A17-4BD7-9425-E0F38F54978C}" type="slidenum">
              <a:rPr lang="en-GB" smtClean="0"/>
              <a:t>11</a:t>
            </a:fld>
            <a:endParaRPr lang="en-GB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9537" y="1628801"/>
            <a:ext cx="2378943" cy="4344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7849" y="1572916"/>
            <a:ext cx="2135135" cy="1626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6890" y="3356992"/>
            <a:ext cx="6172286" cy="32796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884784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981200" y="274639"/>
            <a:ext cx="8229600" cy="699925"/>
          </a:xfrm>
        </p:spPr>
        <p:txBody>
          <a:bodyPr>
            <a:normAutofit/>
          </a:bodyPr>
          <a:lstStyle/>
          <a:p>
            <a:r>
              <a:rPr lang="en-GB" sz="3200" dirty="0"/>
              <a:t>Exposure mapping database tables</a:t>
            </a:r>
            <a:endParaRPr lang="en-GB" sz="32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1504" y="116633"/>
            <a:ext cx="2070174" cy="8579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919536" y="1155081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000" dirty="0"/>
              <a:t>Food vector                                                                   Food category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/>
              <a:t> </a:t>
            </a:r>
            <a:r>
              <a:rPr lang="en-GB" sz="2000" dirty="0"/>
              <a:t>                                                                                     </a:t>
            </a:r>
            <a:endParaRPr lang="en-GB" sz="20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8CBBC-1A17-4BD7-9425-E0F38F54978C}" type="slidenum">
              <a:rPr lang="en-GB" smtClean="0"/>
              <a:t>12</a:t>
            </a:fld>
            <a:endParaRPr lang="en-GB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3552" y="1628801"/>
            <a:ext cx="4179416" cy="37444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2105" y="1628800"/>
            <a:ext cx="2828799" cy="50901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752507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981200" y="274639"/>
            <a:ext cx="8229600" cy="699925"/>
          </a:xfrm>
        </p:spPr>
        <p:txBody>
          <a:bodyPr>
            <a:normAutofit/>
          </a:bodyPr>
          <a:lstStyle/>
          <a:p>
            <a:r>
              <a:rPr lang="en-GB" sz="3200" dirty="0"/>
              <a:t>Exposure mapping database tables</a:t>
            </a:r>
            <a:endParaRPr lang="en-GB" sz="32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1504" y="116633"/>
            <a:ext cx="2070174" cy="8579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919536" y="1155081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000" dirty="0"/>
              <a:t>Hydrocarbon category                                                       Occurrence data</a:t>
            </a: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/>
              <a:t> </a:t>
            </a:r>
            <a:r>
              <a:rPr lang="en-GB" sz="2000" dirty="0"/>
              <a:t>                                                                                     </a:t>
            </a:r>
            <a:endParaRPr lang="en-GB" sz="20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8CBBC-1A17-4BD7-9425-E0F38F54978C}" type="slidenum">
              <a:rPr lang="en-GB" smtClean="0"/>
              <a:t>13</a:t>
            </a:fld>
            <a:endParaRPr lang="en-GB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91545" y="1628801"/>
            <a:ext cx="5112419" cy="46052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4153" y="1643062"/>
            <a:ext cx="1628775" cy="4010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89550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783632" y="274638"/>
            <a:ext cx="7427168" cy="1143000"/>
          </a:xfrm>
        </p:spPr>
        <p:txBody>
          <a:bodyPr>
            <a:normAutofit/>
          </a:bodyPr>
          <a:lstStyle/>
          <a:p>
            <a:r>
              <a:rPr lang="en-GB" sz="2800" dirty="0"/>
              <a:t>Conclusions and proposals for future research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1504" y="116633"/>
            <a:ext cx="2070174" cy="8579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defTabSz="452438">
              <a:buNone/>
            </a:pPr>
            <a:r>
              <a:rPr lang="en-GB" sz="2000" dirty="0"/>
              <a:t>•	</a:t>
            </a:r>
            <a:r>
              <a:rPr lang="en-GB" sz="2000" dirty="0"/>
              <a:t>Immediate research needs:</a:t>
            </a:r>
          </a:p>
          <a:p>
            <a:pPr marL="914400" lvl="4" indent="0" defTabSz="452438">
              <a:buNone/>
            </a:pPr>
            <a:r>
              <a:rPr lang="en-GB" dirty="0" smtClean="0"/>
              <a:t>Establish </a:t>
            </a:r>
            <a:r>
              <a:rPr lang="en-GB" dirty="0"/>
              <a:t>current use patterns – obsolete </a:t>
            </a:r>
            <a:r>
              <a:rPr lang="en-GB" dirty="0" smtClean="0"/>
              <a:t>applications?</a:t>
            </a:r>
          </a:p>
          <a:p>
            <a:pPr marL="914400" lvl="4" indent="0" defTabSz="452438">
              <a:buNone/>
            </a:pPr>
            <a:r>
              <a:rPr lang="en-GB" dirty="0" smtClean="0"/>
              <a:t>Obtain </a:t>
            </a:r>
            <a:r>
              <a:rPr lang="en-GB" dirty="0"/>
              <a:t>reliable </a:t>
            </a:r>
            <a:r>
              <a:rPr lang="en-GB" dirty="0" smtClean="0"/>
              <a:t>occurrence data </a:t>
            </a:r>
            <a:r>
              <a:rPr lang="en-GB" dirty="0"/>
              <a:t>– </a:t>
            </a:r>
            <a:endParaRPr lang="en-GB" dirty="0" smtClean="0"/>
          </a:p>
          <a:p>
            <a:pPr marL="0" indent="0" algn="ctr" defTabSz="452438">
              <a:buNone/>
            </a:pPr>
            <a:r>
              <a:rPr lang="en-GB" sz="2000" dirty="0"/>
              <a:t>Comprehensive representative survey</a:t>
            </a:r>
          </a:p>
          <a:p>
            <a:pPr marL="0" indent="0" algn="ctr" defTabSz="452438">
              <a:buNone/>
            </a:pPr>
            <a:r>
              <a:rPr lang="en-GB" sz="2000" dirty="0"/>
              <a:t> </a:t>
            </a:r>
            <a:r>
              <a:rPr lang="en-GB" sz="2000" u="sng" dirty="0"/>
              <a:t>or</a:t>
            </a:r>
            <a:r>
              <a:rPr lang="en-GB" sz="2000" dirty="0"/>
              <a:t> </a:t>
            </a:r>
            <a:endParaRPr lang="en-GB" sz="2000" dirty="0"/>
          </a:p>
          <a:p>
            <a:pPr marL="0" indent="0" algn="ctr" defTabSz="452438">
              <a:buNone/>
            </a:pPr>
            <a:r>
              <a:rPr lang="en-GB" sz="2000" dirty="0"/>
              <a:t>Frequency </a:t>
            </a:r>
            <a:r>
              <a:rPr lang="en-GB" sz="2000" dirty="0"/>
              <a:t>of occurrence X levels in </a:t>
            </a:r>
            <a:r>
              <a:rPr lang="en-GB" sz="2000" dirty="0"/>
              <a:t>affected foods</a:t>
            </a:r>
          </a:p>
          <a:p>
            <a:pPr marL="0" indent="0" algn="ctr" defTabSz="452438">
              <a:buNone/>
            </a:pPr>
            <a:endParaRPr lang="en-GB" sz="2000" dirty="0"/>
          </a:p>
          <a:p>
            <a:pPr marL="0" indent="0" defTabSz="452438">
              <a:buNone/>
            </a:pPr>
            <a:r>
              <a:rPr lang="en-GB" sz="2000" dirty="0"/>
              <a:t>•	Link mapping database to exposure modelling software</a:t>
            </a:r>
          </a:p>
          <a:p>
            <a:pPr marL="0" indent="0" defTabSz="452438">
              <a:buNone/>
            </a:pPr>
            <a:r>
              <a:rPr lang="en-GB" sz="2000" dirty="0"/>
              <a:t>•	Generate estimates of exposure linked to: </a:t>
            </a:r>
          </a:p>
          <a:p>
            <a:pPr marL="914400" lvl="4" indent="0" defTabSz="452438">
              <a:buNone/>
            </a:pPr>
            <a:r>
              <a:rPr lang="en-GB" dirty="0" smtClean="0"/>
              <a:t>Hydrocarbon source:  intended, unintended, natural occurrence, etc.</a:t>
            </a:r>
            <a:endParaRPr lang="en-GB" dirty="0"/>
          </a:p>
          <a:p>
            <a:pPr marL="914400" lvl="4" indent="0" defTabSz="452438">
              <a:buNone/>
            </a:pPr>
            <a:r>
              <a:rPr lang="en-GB" dirty="0"/>
              <a:t>Hydrocarbon </a:t>
            </a:r>
            <a:r>
              <a:rPr lang="en-GB" dirty="0" smtClean="0"/>
              <a:t>type:  link to toxicological criteria, etc.</a:t>
            </a:r>
            <a:endParaRPr lang="en-GB" dirty="0"/>
          </a:p>
          <a:p>
            <a:pPr marL="914400" lvl="4" indent="0" defTabSz="452438">
              <a:buNone/>
            </a:pPr>
            <a:r>
              <a:rPr lang="en-GB" dirty="0" smtClean="0"/>
              <a:t>Other parameters:  food </a:t>
            </a:r>
            <a:r>
              <a:rPr lang="en-GB" dirty="0"/>
              <a:t>category, </a:t>
            </a:r>
            <a:r>
              <a:rPr lang="en-GB" dirty="0" smtClean="0"/>
              <a:t>country etc</a:t>
            </a:r>
            <a:r>
              <a:rPr lang="en-GB" dirty="0"/>
              <a:t>. </a:t>
            </a:r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8CBBC-1A17-4BD7-9425-E0F38F54978C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53516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935760" y="304233"/>
            <a:ext cx="3816424" cy="652933"/>
          </a:xfrm>
        </p:spPr>
        <p:txBody>
          <a:bodyPr>
            <a:normAutofit/>
          </a:bodyPr>
          <a:lstStyle/>
          <a:p>
            <a:pPr fontAlgn="ctr">
              <a:spcBef>
                <a:spcPts val="0"/>
              </a:spcBef>
            </a:pPr>
            <a:r>
              <a:rPr lang="en-GB" sz="3200" b="1" dirty="0">
                <a:solidFill>
                  <a:schemeClr val="tx2">
                    <a:lumMod val="50000"/>
                  </a:schemeClr>
                </a:solidFill>
                <a:ea typeface="+mn-ea"/>
                <a:cs typeface="+mn-cs"/>
              </a:rPr>
              <a:t>Introduction</a:t>
            </a:r>
            <a:endParaRPr lang="en-GB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1504" y="116633"/>
            <a:ext cx="2070174" cy="857931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stA="0" endPos="65000" dist="508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991544" y="1916833"/>
            <a:ext cx="8229600" cy="3312367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GB" sz="5100" dirty="0"/>
              <a:t>What are the requirements for reliable and realistic estimates of dietary exposures to hydrocarbons?</a:t>
            </a:r>
          </a:p>
          <a:p>
            <a:pPr marL="0" indent="0">
              <a:buNone/>
            </a:pPr>
            <a:r>
              <a:rPr lang="en-GB" sz="5100" dirty="0"/>
              <a:t>How can we discriminate between intended and unintended including natural occurrence?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 defTabSz="542925">
              <a:buNone/>
            </a:pPr>
            <a:r>
              <a:rPr lang="en-GB" sz="3400" dirty="0"/>
              <a:t>•	CONCAWE/EWF project, 2000-2003</a:t>
            </a:r>
          </a:p>
          <a:p>
            <a:pPr marL="0" indent="0" defTabSz="542925">
              <a:buNone/>
            </a:pPr>
            <a:r>
              <a:rPr lang="en-GB" sz="3400" dirty="0"/>
              <a:t>•	EFSA call for scientific data on mineral oil hydrocarbons in food, 2010</a:t>
            </a:r>
          </a:p>
          <a:p>
            <a:pPr marL="0" indent="0" defTabSz="542925">
              <a:buNone/>
            </a:pPr>
            <a:r>
              <a:rPr lang="en-GB" sz="3400" dirty="0"/>
              <a:t>•	EFSA Opinion on mineral oil hydrocarbons in food, 2012</a:t>
            </a:r>
          </a:p>
          <a:p>
            <a:pPr marL="0" indent="0" defTabSz="542925">
              <a:buNone/>
            </a:pPr>
            <a:r>
              <a:rPr lang="en-GB" sz="3400" dirty="0"/>
              <a:t>•	Commission Recommendation on monitoring mineral oil hydrocarbons in food, 2017</a:t>
            </a:r>
          </a:p>
          <a:p>
            <a:pPr marL="0" indent="0" defTabSz="542925">
              <a:buNone/>
            </a:pPr>
            <a:r>
              <a:rPr lang="en-GB" sz="3400" dirty="0"/>
              <a:t>•	Current CONCAWE/EWF project on exposure mapping</a:t>
            </a:r>
          </a:p>
          <a:p>
            <a:pPr marL="0" indent="0" defTabSz="542925">
              <a:buNone/>
            </a:pPr>
            <a:r>
              <a:rPr lang="en-GB" sz="3400" dirty="0"/>
              <a:t>•	Proposals for future research</a:t>
            </a:r>
          </a:p>
          <a:p>
            <a:pPr marL="0" indent="0">
              <a:buNone/>
            </a:pPr>
            <a:endParaRPr lang="en-GB" dirty="0" smtClean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8CBBC-1A17-4BD7-9425-E0F38F54978C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05862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438400" y="219131"/>
            <a:ext cx="8229600" cy="652933"/>
          </a:xfrm>
        </p:spPr>
        <p:txBody>
          <a:bodyPr>
            <a:normAutofit/>
          </a:bodyPr>
          <a:lstStyle/>
          <a:p>
            <a:pPr fontAlgn="ctr">
              <a:spcBef>
                <a:spcPts val="0"/>
              </a:spcBef>
            </a:pPr>
            <a:r>
              <a:rPr lang="en-GB" sz="3200" b="1" dirty="0">
                <a:solidFill>
                  <a:schemeClr val="tx2">
                    <a:lumMod val="50000"/>
                  </a:schemeClr>
                </a:solidFill>
                <a:ea typeface="+mn-ea"/>
                <a:cs typeface="+mn-cs"/>
              </a:rPr>
              <a:t>CONCAWE/EWF project, </a:t>
            </a:r>
            <a:r>
              <a:rPr lang="en-GB" sz="3200" b="1" dirty="0">
                <a:solidFill>
                  <a:schemeClr val="tx2">
                    <a:lumMod val="50000"/>
                  </a:schemeClr>
                </a:solidFill>
                <a:ea typeface="+mn-ea"/>
                <a:cs typeface="+mn-cs"/>
              </a:rPr>
              <a:t>2000-2003*</a:t>
            </a:r>
            <a:endParaRPr lang="en-GB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1504" y="116633"/>
            <a:ext cx="2070174" cy="857931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stA="0" endPos="65000" dist="508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sz="2400" u="sng" dirty="0"/>
              <a:t>Approach</a:t>
            </a:r>
            <a:r>
              <a:rPr lang="en-GB" sz="2400" u="sng" dirty="0"/>
              <a:t>:</a:t>
            </a:r>
          </a:p>
          <a:p>
            <a:pPr marL="622300" indent="-622300">
              <a:buNone/>
              <a:tabLst>
                <a:tab pos="622300" algn="l"/>
                <a:tab pos="984250" algn="l"/>
              </a:tabLst>
            </a:pPr>
            <a:r>
              <a:rPr lang="en-GB" sz="2400" dirty="0"/>
              <a:t>1.	Usage </a:t>
            </a:r>
            <a:r>
              <a:rPr lang="en-GB" sz="2400" dirty="0"/>
              <a:t>survey </a:t>
            </a:r>
            <a:r>
              <a:rPr lang="en-GB" sz="2400" dirty="0"/>
              <a:t>– consultation  with food industry representatives to identify uses of white mineral oils, paraffin </a:t>
            </a:r>
            <a:r>
              <a:rPr lang="en-GB" sz="2400" dirty="0"/>
              <a:t>waxes, microcrystalline waxes and petrolatum</a:t>
            </a:r>
          </a:p>
          <a:p>
            <a:pPr marL="622300" indent="-622300">
              <a:buNone/>
              <a:tabLst>
                <a:tab pos="622300" algn="l"/>
                <a:tab pos="984250" algn="l"/>
              </a:tabLst>
            </a:pPr>
            <a:r>
              <a:rPr lang="en-GB" sz="2400" dirty="0"/>
              <a:t>2.	Levels </a:t>
            </a:r>
            <a:r>
              <a:rPr lang="en-GB" sz="2400" dirty="0"/>
              <a:t>survey </a:t>
            </a:r>
            <a:r>
              <a:rPr lang="en-GB" sz="2400" dirty="0"/>
              <a:t>– literature survey to determine amounts of hydrocarbons </a:t>
            </a:r>
            <a:r>
              <a:rPr lang="en-GB" sz="2400" dirty="0"/>
              <a:t>in </a:t>
            </a:r>
            <a:r>
              <a:rPr lang="en-GB" sz="2400" dirty="0"/>
              <a:t>foods including natural occurrence</a:t>
            </a:r>
            <a:endParaRPr lang="en-GB" sz="2400" dirty="0"/>
          </a:p>
          <a:p>
            <a:pPr marL="622300" indent="-622300">
              <a:buAutoNum type="arabicPeriod" startAt="3"/>
              <a:tabLst>
                <a:tab pos="622300" algn="l"/>
                <a:tab pos="984250" algn="l"/>
              </a:tabLst>
            </a:pPr>
            <a:r>
              <a:rPr lang="en-GB" sz="2400" dirty="0"/>
              <a:t>Intake </a:t>
            </a:r>
            <a:r>
              <a:rPr lang="en-GB" sz="2400" dirty="0"/>
              <a:t>estimation – UK </a:t>
            </a:r>
            <a:r>
              <a:rPr lang="en-GB" sz="2400" dirty="0"/>
              <a:t>consumers 95</a:t>
            </a:r>
            <a:r>
              <a:rPr lang="en-GB" sz="2400" baseline="30000" dirty="0"/>
              <a:t>th</a:t>
            </a:r>
            <a:r>
              <a:rPr lang="en-GB" sz="2400" dirty="0"/>
              <a:t> percentiles for consumers only , pre-school children and adults</a:t>
            </a:r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r>
              <a:rPr lang="en-GB" sz="2400" dirty="0"/>
              <a:t>MOSH data classified by viscosity to conform to JECFA ADI</a:t>
            </a:r>
          </a:p>
          <a:p>
            <a:pPr marL="0" indent="0">
              <a:buNone/>
            </a:pPr>
            <a:r>
              <a:rPr lang="en-GB" sz="2400" dirty="0"/>
              <a:t>No information on aromatics</a:t>
            </a:r>
            <a:endParaRPr lang="en-GB" sz="2400" dirty="0"/>
          </a:p>
          <a:p>
            <a:pPr marL="0" indent="0">
              <a:buNone/>
            </a:pPr>
            <a:endParaRPr lang="en-GB" sz="1400" dirty="0"/>
          </a:p>
          <a:p>
            <a:pPr marL="0" indent="0">
              <a:buNone/>
            </a:pPr>
            <a:endParaRPr lang="en-GB" sz="1400" dirty="0"/>
          </a:p>
          <a:p>
            <a:pPr marL="0" indent="0">
              <a:buNone/>
            </a:pPr>
            <a:r>
              <a:rPr lang="en-GB" sz="1400" dirty="0"/>
              <a:t>* Tennant</a:t>
            </a:r>
            <a:r>
              <a:rPr lang="en-GB" sz="1400" dirty="0"/>
              <a:t>, D.R. (2004).  The usage, occurrence and dietary intakes of white mineral oils and waxes in Europe.  Food and Chemical Toxicology.  Vol 42/3 pp 481-492.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8CBBC-1A17-4BD7-9425-E0F38F54978C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03137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438400" y="219131"/>
            <a:ext cx="8229600" cy="652933"/>
          </a:xfrm>
        </p:spPr>
        <p:txBody>
          <a:bodyPr>
            <a:normAutofit/>
          </a:bodyPr>
          <a:lstStyle/>
          <a:p>
            <a:pPr fontAlgn="ctr">
              <a:spcBef>
                <a:spcPts val="0"/>
              </a:spcBef>
            </a:pPr>
            <a:r>
              <a:rPr lang="en-GB" sz="3200" b="1" dirty="0">
                <a:solidFill>
                  <a:schemeClr val="tx2">
                    <a:lumMod val="50000"/>
                  </a:schemeClr>
                </a:solidFill>
                <a:ea typeface="+mn-ea"/>
                <a:cs typeface="+mn-cs"/>
              </a:rPr>
              <a:t>CONCAWE/EWF project, 2000-2003</a:t>
            </a:r>
            <a:endParaRPr lang="en-GB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1504" y="116633"/>
            <a:ext cx="2070174" cy="857931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stA="0" endPos="65000" dist="508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2400" u="sng" dirty="0"/>
              <a:t>Results:</a:t>
            </a:r>
            <a:endParaRPr lang="en-GB" sz="2400" u="sng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2063552" y="5334064"/>
            <a:ext cx="799288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fontAlgn="t">
              <a:buFont typeface="Arial" panose="020B0604020202020204" pitchFamily="34" charset="0"/>
              <a:buChar char="•"/>
            </a:pPr>
            <a:r>
              <a:rPr lang="en-GB" sz="1600" dirty="0"/>
              <a:t>White oil intakes</a:t>
            </a:r>
            <a:r>
              <a:rPr lang="en-US" sz="1600" dirty="0"/>
              <a:t> &lt;65 </a:t>
            </a:r>
            <a:r>
              <a:rPr lang="en-US" sz="1600" dirty="0" err="1"/>
              <a:t>cSt</a:t>
            </a:r>
            <a:r>
              <a:rPr lang="en-US" sz="1600" dirty="0"/>
              <a:t> similar to &gt; </a:t>
            </a:r>
            <a:r>
              <a:rPr lang="en-US" sz="1600" dirty="0"/>
              <a:t>65 </a:t>
            </a:r>
            <a:r>
              <a:rPr lang="en-US" sz="1600" dirty="0" err="1"/>
              <a:t>cSt</a:t>
            </a:r>
            <a:r>
              <a:rPr lang="en-US" sz="1600" dirty="0"/>
              <a:t>  </a:t>
            </a:r>
          </a:p>
          <a:p>
            <a:pPr marL="285750" indent="-285750" fontAlgn="t">
              <a:buFont typeface="Arial" panose="020B0604020202020204" pitchFamily="34" charset="0"/>
              <a:buChar char="•"/>
            </a:pPr>
            <a:r>
              <a:rPr lang="en-US" sz="1600" dirty="0"/>
              <a:t>Intakes of paraffin waxes similar to microcrystalline</a:t>
            </a:r>
            <a:endParaRPr lang="en-GB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MOSH intakes adjusted for usage volumes to represent frequency of occurrence (*)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/>
              <a:t>Intakes of hydrocarbons from natural sources similar to MOSH conservative estimates</a:t>
            </a:r>
            <a:endParaRPr lang="en-GB" sz="16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6853" y="2316163"/>
            <a:ext cx="7866286" cy="2552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8CBBC-1A17-4BD7-9425-E0F38F54978C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46017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438400" y="219130"/>
            <a:ext cx="8229600" cy="905614"/>
          </a:xfrm>
        </p:spPr>
        <p:txBody>
          <a:bodyPr>
            <a:normAutofit fontScale="90000"/>
          </a:bodyPr>
          <a:lstStyle/>
          <a:p>
            <a:pPr fontAlgn="ctr">
              <a:spcBef>
                <a:spcPts val="0"/>
              </a:spcBef>
            </a:pPr>
            <a:r>
              <a:rPr lang="en-GB" sz="3200" b="1" dirty="0">
                <a:solidFill>
                  <a:schemeClr val="tx2">
                    <a:lumMod val="50000"/>
                  </a:schemeClr>
                </a:solidFill>
                <a:ea typeface="+mn-ea"/>
                <a:cs typeface="+mn-cs"/>
              </a:rPr>
              <a:t>EFSA </a:t>
            </a:r>
            <a:r>
              <a:rPr lang="en-GB" sz="3200" b="1" dirty="0">
                <a:solidFill>
                  <a:schemeClr val="tx2">
                    <a:lumMod val="50000"/>
                  </a:schemeClr>
                </a:solidFill>
                <a:ea typeface="+mn-ea"/>
                <a:cs typeface="+mn-cs"/>
              </a:rPr>
              <a:t>call </a:t>
            </a:r>
            <a:r>
              <a:rPr lang="en-GB" sz="3200" b="1" dirty="0">
                <a:solidFill>
                  <a:schemeClr val="tx2">
                    <a:lumMod val="50000"/>
                  </a:schemeClr>
                </a:solidFill>
                <a:ea typeface="+mn-ea"/>
                <a:cs typeface="+mn-cs"/>
              </a:rPr>
              <a:t>for scientific data on </a:t>
            </a:r>
            <a:r>
              <a:rPr lang="en-GB" sz="3200" b="1" dirty="0">
                <a:solidFill>
                  <a:schemeClr val="tx2">
                    <a:lumMod val="50000"/>
                  </a:schemeClr>
                </a:solidFill>
                <a:ea typeface="+mn-ea"/>
                <a:cs typeface="+mn-cs"/>
              </a:rPr>
              <a:t>mineral oil </a:t>
            </a:r>
            <a:r>
              <a:rPr lang="en-GB" sz="3200" b="1" dirty="0">
                <a:solidFill>
                  <a:schemeClr val="tx2">
                    <a:lumMod val="50000"/>
                  </a:schemeClr>
                </a:solidFill>
                <a:ea typeface="+mn-ea"/>
                <a:cs typeface="+mn-cs"/>
              </a:rPr>
              <a:t>hydrocarbons in food, 2010</a:t>
            </a:r>
            <a:endParaRPr lang="en-GB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1504" y="116633"/>
            <a:ext cx="2070174" cy="857931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chemeClr val="bg2"/>
            </a:outerShdw>
            <a:reflection stA="0" endPos="65000" dist="508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GB" sz="2900" u="sng" dirty="0"/>
              <a:t>Definitions </a:t>
            </a:r>
            <a:r>
              <a:rPr lang="en-GB" sz="2900" u="sng" dirty="0"/>
              <a:t>and </a:t>
            </a:r>
            <a:r>
              <a:rPr lang="en-GB" sz="2900" u="sng" dirty="0"/>
              <a:t>classifications:</a:t>
            </a:r>
            <a:endParaRPr lang="en-GB" sz="2900" u="sng" dirty="0"/>
          </a:p>
          <a:p>
            <a:pPr marL="542925" indent="-542925">
              <a:buNone/>
            </a:pPr>
            <a:r>
              <a:rPr lang="en-GB" sz="2900" dirty="0"/>
              <a:t>a) </a:t>
            </a:r>
            <a:r>
              <a:rPr lang="en-GB" sz="2900" dirty="0"/>
              <a:t>	Mineral </a:t>
            </a:r>
            <a:r>
              <a:rPr lang="en-GB" sz="2900" dirty="0"/>
              <a:t>oil saturated hydrocarbons (MOSH), comprising paraffinic and naphthenic hydrocarbons and</a:t>
            </a:r>
          </a:p>
          <a:p>
            <a:pPr marL="542925" indent="-542925">
              <a:buNone/>
            </a:pPr>
            <a:r>
              <a:rPr lang="en-GB" sz="2900" dirty="0"/>
              <a:t>b) </a:t>
            </a:r>
            <a:r>
              <a:rPr lang="en-GB" sz="2900" dirty="0"/>
              <a:t>	Mineral </a:t>
            </a:r>
            <a:r>
              <a:rPr lang="en-GB" sz="2900" dirty="0"/>
              <a:t>oil aromatic hydrocarbons (MOAH)</a:t>
            </a:r>
          </a:p>
          <a:p>
            <a:pPr marL="542925" indent="-542925">
              <a:buNone/>
            </a:pPr>
            <a:r>
              <a:rPr lang="en-GB" sz="2900" dirty="0"/>
              <a:t>			or </a:t>
            </a:r>
            <a:r>
              <a:rPr lang="en-GB" sz="2900" dirty="0"/>
              <a:t>–alternatively-</a:t>
            </a:r>
          </a:p>
          <a:p>
            <a:pPr marL="542925" indent="-542925">
              <a:buNone/>
            </a:pPr>
            <a:r>
              <a:rPr lang="en-GB" sz="2900" dirty="0"/>
              <a:t>c) </a:t>
            </a:r>
            <a:r>
              <a:rPr lang="en-GB" sz="2900" dirty="0"/>
              <a:t>	Mineral </a:t>
            </a:r>
            <a:r>
              <a:rPr lang="en-GB" sz="2900" dirty="0"/>
              <a:t>oil hydrocarbons (MOH) (comprising, without distinction, paraffinic, naphthenic and aromatic hydrocarbons)</a:t>
            </a:r>
          </a:p>
          <a:p>
            <a:pPr marL="542925" indent="-542925">
              <a:buNone/>
            </a:pPr>
            <a:endParaRPr lang="en-GB" sz="2900" u="sng" dirty="0"/>
          </a:p>
          <a:p>
            <a:pPr marL="0" indent="0">
              <a:buNone/>
            </a:pPr>
            <a:r>
              <a:rPr lang="en-GB" sz="2900" u="sng" dirty="0"/>
              <a:t>Specific requirements </a:t>
            </a:r>
            <a:r>
              <a:rPr lang="en-GB" sz="2900" u="sng" dirty="0"/>
              <a:t>for chemical </a:t>
            </a:r>
            <a:r>
              <a:rPr lang="en-GB" sz="2900" u="sng" dirty="0"/>
              <a:t>contaminant and food </a:t>
            </a:r>
            <a:r>
              <a:rPr lang="en-GB" sz="2900" u="sng" dirty="0"/>
              <a:t>additive </a:t>
            </a:r>
            <a:r>
              <a:rPr lang="en-GB" sz="2900" u="sng" dirty="0"/>
              <a:t>occurrence data submission*</a:t>
            </a:r>
            <a:endParaRPr lang="en-GB" sz="2900" u="sng" dirty="0"/>
          </a:p>
          <a:p>
            <a:pPr marL="542925" indent="-542925"/>
            <a:r>
              <a:rPr lang="en-GB" sz="2900" dirty="0"/>
              <a:t>Range </a:t>
            </a:r>
            <a:r>
              <a:rPr lang="en-GB" sz="2900" dirty="0"/>
              <a:t>of carbon atoms and maximum of the distribution </a:t>
            </a:r>
            <a:r>
              <a:rPr lang="en-GB" sz="2900" dirty="0"/>
              <a:t>curve</a:t>
            </a:r>
          </a:p>
          <a:p>
            <a:pPr marL="542925" indent="-542925"/>
            <a:r>
              <a:rPr lang="en-GB" sz="2900" dirty="0"/>
              <a:t>Standard sample descriptions</a:t>
            </a:r>
          </a:p>
          <a:p>
            <a:pPr marL="542925" indent="-542925"/>
            <a:r>
              <a:rPr lang="en-GB" sz="2900" dirty="0"/>
              <a:t>Standard reporting template</a:t>
            </a:r>
          </a:p>
          <a:p>
            <a:pPr marL="542925" indent="-542925"/>
            <a:r>
              <a:rPr lang="en-GB" sz="2900" dirty="0"/>
              <a:t>No recommendations on sampling strategy except </a:t>
            </a:r>
            <a:r>
              <a:rPr lang="en-GB" sz="2900" dirty="0"/>
              <a:t>to exclude </a:t>
            </a:r>
            <a:r>
              <a:rPr lang="en-GB" sz="2900" dirty="0"/>
              <a:t>“known adulteration”</a:t>
            </a:r>
          </a:p>
          <a:p>
            <a:endParaRPr lang="en-GB" sz="2600" dirty="0"/>
          </a:p>
          <a:p>
            <a:pPr marL="0" indent="0">
              <a:buNone/>
            </a:pPr>
            <a:r>
              <a:rPr lang="en-GB" sz="1600" dirty="0"/>
              <a:t>*EFSA </a:t>
            </a:r>
            <a:r>
              <a:rPr lang="en-GB" sz="1600" dirty="0"/>
              <a:t>(European Food Safety Authority), 2015. Specific requirements for chemical contaminant and food additive occurrence data submission. EFSA supporting publication 2015:EN-833. 26 pp.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8CBBC-1A17-4BD7-9425-E0F38F54978C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30408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927648" y="274638"/>
            <a:ext cx="7283152" cy="1143000"/>
          </a:xfrm>
        </p:spPr>
        <p:txBody>
          <a:bodyPr>
            <a:normAutofit/>
          </a:bodyPr>
          <a:lstStyle/>
          <a:p>
            <a:r>
              <a:rPr lang="en-GB" sz="3100" dirty="0"/>
              <a:t>EFSA Opinion on mineral oil hydrocarbons in food, </a:t>
            </a:r>
            <a:r>
              <a:rPr lang="en-GB" sz="3100" dirty="0"/>
              <a:t>2012*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000" dirty="0"/>
              <a:t>“The </a:t>
            </a:r>
            <a:r>
              <a:rPr lang="en-GB" sz="2000" dirty="0"/>
              <a:t>majority of data </a:t>
            </a:r>
            <a:r>
              <a:rPr lang="en-GB" sz="2000" dirty="0"/>
              <a:t>(1117) was provided </a:t>
            </a:r>
            <a:r>
              <a:rPr lang="en-GB" sz="2000" dirty="0"/>
              <a:t>by the Official Food Control Authority of the Canton of </a:t>
            </a:r>
            <a:r>
              <a:rPr lang="en-GB" sz="2000" dirty="0"/>
              <a:t>Zürich”. Plus vegetable oils (338) </a:t>
            </a:r>
            <a:r>
              <a:rPr lang="en-GB" sz="2000" dirty="0"/>
              <a:t>data </a:t>
            </a:r>
            <a:r>
              <a:rPr lang="en-GB" sz="2000" dirty="0"/>
              <a:t>from </a:t>
            </a:r>
            <a:r>
              <a:rPr lang="en-GB" sz="2000" dirty="0"/>
              <a:t>Germany, France </a:t>
            </a:r>
            <a:r>
              <a:rPr lang="en-GB" sz="2000" dirty="0"/>
              <a:t>and Italy</a:t>
            </a:r>
          </a:p>
          <a:p>
            <a:r>
              <a:rPr lang="en-GB" sz="2000" dirty="0"/>
              <a:t>“Since </a:t>
            </a:r>
            <a:r>
              <a:rPr lang="en-GB" sz="2000" dirty="0"/>
              <a:t>the KLZH is an enforcement laboratory, the selection of many samples was targeted and this may lead to an overestimation of occurrence and exposure </a:t>
            </a:r>
            <a:r>
              <a:rPr lang="en-GB" sz="2000" dirty="0"/>
              <a:t>estimates”.</a:t>
            </a:r>
          </a:p>
          <a:p>
            <a:r>
              <a:rPr lang="en-GB" sz="2000" dirty="0"/>
              <a:t>Are data sufficiently representative of European usage?</a:t>
            </a:r>
          </a:p>
          <a:p>
            <a:r>
              <a:rPr lang="en-GB" sz="2000" dirty="0"/>
              <a:t>Most </a:t>
            </a:r>
            <a:r>
              <a:rPr lang="en-GB" sz="2000" dirty="0"/>
              <a:t>of the data was from the years 1997-2000 and 2008-2010</a:t>
            </a:r>
            <a:r>
              <a:rPr lang="en-GB" sz="2000" dirty="0"/>
              <a:t>.  Practices could be obsolete. </a:t>
            </a:r>
          </a:p>
          <a:p>
            <a:r>
              <a:rPr lang="en-GB" sz="2000" dirty="0"/>
              <a:t>Analytical data included Left Censored data and incorporated in means.  Assumes sampling representative.</a:t>
            </a:r>
          </a:p>
          <a:p>
            <a:r>
              <a:rPr lang="en-GB" sz="2000" dirty="0"/>
              <a:t>Many skewed datasets – mean &gt; median. Mean used in exposure estimates.</a:t>
            </a:r>
          </a:p>
          <a:p>
            <a:r>
              <a:rPr lang="en-GB" sz="2000" dirty="0"/>
              <a:t>No distinction between ‘intentional’ and ‘unintentional’ sources</a:t>
            </a:r>
            <a:endParaRPr lang="en-GB" sz="20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1504" y="116633"/>
            <a:ext cx="2070174" cy="8579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279576" y="6237313"/>
            <a:ext cx="83884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/>
              <a:t>* EFSA </a:t>
            </a:r>
            <a:r>
              <a:rPr lang="en-GB" sz="1200" dirty="0"/>
              <a:t>Panel on Contaminants in the Food Chain (CONTAM); Scientific Opinion on Mineral </a:t>
            </a:r>
            <a:r>
              <a:rPr lang="en-GB" sz="1200" dirty="0"/>
              <a:t>Oil Hydrocarbons </a:t>
            </a:r>
            <a:r>
              <a:rPr lang="en-GB" sz="1200" dirty="0"/>
              <a:t>in Food. EFSA Journal 2012;10(6):2704. [185 pp.] doi:10.2903/j.efsa.2012.2704.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8CBBC-1A17-4BD7-9425-E0F38F54978C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18716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927648" y="274638"/>
            <a:ext cx="7283152" cy="490066"/>
          </a:xfrm>
        </p:spPr>
        <p:txBody>
          <a:bodyPr>
            <a:normAutofit/>
          </a:bodyPr>
          <a:lstStyle/>
          <a:p>
            <a:r>
              <a:rPr lang="en-GB" sz="2400" dirty="0"/>
              <a:t>EFSA Opinion on mineral oil hydrocarbons in food, </a:t>
            </a:r>
            <a:r>
              <a:rPr lang="en-GB" sz="2400" dirty="0"/>
              <a:t>2012</a:t>
            </a:r>
            <a:endParaRPr lang="en-GB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1504" y="116633"/>
            <a:ext cx="2070174" cy="8579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3221" y="836713"/>
            <a:ext cx="5853591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348464" y="789897"/>
            <a:ext cx="8522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Results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2135560" y="5403649"/>
            <a:ext cx="835292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/>
              <a:t>Chronic results similar to ‘adjusted’ intakes from 2004 CONCAWE/EWF study (≤ c.a. 0.5 mg/kg bw/day).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/>
              <a:t>Main sources of intake: breast milk, ices and desserts, vegetable oils/fats,  fine bakery wares, bread and rolls.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/>
              <a:t>Scenarios for sustained high ‘bread and rolls’ or ‘grains for human consumption’ higher than ‘maximum’ intakes </a:t>
            </a:r>
            <a:r>
              <a:rPr lang="en-GB" sz="1400" dirty="0"/>
              <a:t>from 2004 CONCAWE/EWF </a:t>
            </a:r>
            <a:r>
              <a:rPr lang="en-GB" sz="1400" dirty="0"/>
              <a:t>study (</a:t>
            </a:r>
            <a:r>
              <a:rPr lang="en-GB" sz="1400" dirty="0"/>
              <a:t>≤ </a:t>
            </a:r>
            <a:r>
              <a:rPr lang="en-GB" sz="1400" dirty="0"/>
              <a:t>6 </a:t>
            </a:r>
            <a:r>
              <a:rPr lang="en-GB" sz="1400" dirty="0"/>
              <a:t>mg/kg bw/day</a:t>
            </a:r>
            <a:r>
              <a:rPr lang="en-GB" sz="1400" dirty="0"/>
              <a:t>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/>
              <a:t>Source of hydrocarbons unclear for many food categories.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/>
              <a:t>Natural occurrence of hydrocarbons not included in exposure assessment</a:t>
            </a:r>
            <a:endParaRPr lang="en-GB" sz="14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8CBBC-1A17-4BD7-9425-E0F38F54978C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46672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666591" y="274638"/>
            <a:ext cx="7544209" cy="922114"/>
          </a:xfrm>
        </p:spPr>
        <p:txBody>
          <a:bodyPr>
            <a:normAutofit fontScale="90000"/>
          </a:bodyPr>
          <a:lstStyle/>
          <a:p>
            <a:r>
              <a:rPr lang="en-GB" sz="2800" dirty="0"/>
              <a:t>Commission Recommendation on monitoring mineral oil hydrocarbons in food, </a:t>
            </a:r>
            <a:r>
              <a:rPr lang="en-GB" sz="2800" dirty="0"/>
              <a:t>2017*</a:t>
            </a:r>
            <a:endParaRPr lang="en-GB" sz="28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135560" y="1628801"/>
            <a:ext cx="8229600" cy="4525963"/>
          </a:xfrm>
        </p:spPr>
        <p:txBody>
          <a:bodyPr>
            <a:normAutofit fontScale="55000" lnSpcReduction="20000"/>
          </a:bodyPr>
          <a:lstStyle/>
          <a:p>
            <a:r>
              <a:rPr lang="en-GB" dirty="0" smtClean="0"/>
              <a:t>Member </a:t>
            </a:r>
            <a:r>
              <a:rPr lang="en-GB" dirty="0"/>
              <a:t>States </a:t>
            </a:r>
            <a:r>
              <a:rPr lang="en-GB" dirty="0" smtClean="0"/>
              <a:t>should monitor </a:t>
            </a:r>
            <a:r>
              <a:rPr lang="en-GB" dirty="0"/>
              <a:t>the presence of MOH in food during 2017 and 2018. The monitoring should cover </a:t>
            </a:r>
            <a:r>
              <a:rPr lang="en-GB" dirty="0" smtClean="0"/>
              <a:t>[wide range of foods], </a:t>
            </a:r>
            <a:r>
              <a:rPr lang="en-GB" dirty="0"/>
              <a:t>as well as </a:t>
            </a:r>
            <a:r>
              <a:rPr lang="en-GB" dirty="0" smtClean="0"/>
              <a:t>food </a:t>
            </a:r>
            <a:r>
              <a:rPr lang="en-GB" dirty="0"/>
              <a:t>contact materials used for those products</a:t>
            </a:r>
            <a:r>
              <a:rPr lang="en-GB" dirty="0" smtClean="0"/>
              <a:t>.</a:t>
            </a:r>
          </a:p>
          <a:p>
            <a:r>
              <a:rPr lang="en-GB" dirty="0" smtClean="0"/>
              <a:t>A </a:t>
            </a:r>
            <a:r>
              <a:rPr lang="en-GB" dirty="0"/>
              <a:t>guidance document on monitoring and testing for MOHs does not currently </a:t>
            </a:r>
            <a:r>
              <a:rPr lang="en-GB" dirty="0" smtClean="0"/>
              <a:t>exist (January 2017).</a:t>
            </a:r>
          </a:p>
          <a:p>
            <a:r>
              <a:rPr lang="en-GB" dirty="0"/>
              <a:t>They should preferably provide the monitoring data by 1 October 2017 and subsequently by 1 October 2018. The last results should be provided by 28 February 2019.</a:t>
            </a:r>
          </a:p>
          <a:p>
            <a:r>
              <a:rPr lang="en-GB" dirty="0" smtClean="0"/>
              <a:t>Member </a:t>
            </a:r>
            <a:r>
              <a:rPr lang="en-GB" dirty="0"/>
              <a:t>States should collaborate with European Union Reference Laboratories (EU-RL) to </a:t>
            </a:r>
            <a:r>
              <a:rPr lang="en-GB" dirty="0" smtClean="0"/>
              <a:t>identify </a:t>
            </a:r>
            <a:r>
              <a:rPr lang="en-GB" dirty="0"/>
              <a:t>how the monitoring should be conducted, in order to generate reliable and comparable results. </a:t>
            </a:r>
            <a:endParaRPr lang="en-GB" dirty="0" smtClean="0"/>
          </a:p>
          <a:p>
            <a:r>
              <a:rPr lang="en-GB" dirty="0"/>
              <a:t>Where MOH are detected in food, Member States should carry out further investigations in the food business establishments in order to determine the possible source or sources</a:t>
            </a:r>
            <a:r>
              <a:rPr lang="en-GB" dirty="0" smtClean="0"/>
              <a:t>.</a:t>
            </a:r>
          </a:p>
          <a:p>
            <a:endParaRPr lang="en-GB" dirty="0" smtClean="0"/>
          </a:p>
          <a:p>
            <a:endParaRPr lang="en-GB" dirty="0"/>
          </a:p>
          <a:p>
            <a:pPr marL="0" indent="0">
              <a:buNone/>
            </a:pPr>
            <a:r>
              <a:rPr lang="en-GB" sz="2200" dirty="0"/>
              <a:t>*  Commission Recommendation </a:t>
            </a:r>
            <a:r>
              <a:rPr lang="en-GB" sz="2200" dirty="0"/>
              <a:t>(EU) 2017/84 of 16 January 2017 on the monitoring of mineral oil hydrocarbons in food and in materials and articles intended to come into contact with </a:t>
            </a:r>
            <a:r>
              <a:rPr lang="en-GB" sz="2200" dirty="0"/>
              <a:t>food. </a:t>
            </a:r>
            <a:r>
              <a:rPr lang="en-GB" sz="2200" dirty="0"/>
              <a:t>OJ L 12/95, </a:t>
            </a:r>
            <a:r>
              <a:rPr lang="en-GB" sz="2200" dirty="0"/>
              <a:t>17.1.2017.</a:t>
            </a:r>
            <a:endParaRPr lang="en-GB" sz="22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1504" y="116633"/>
            <a:ext cx="2070174" cy="8579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8CBBC-1A17-4BD7-9425-E0F38F54978C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57377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783632" y="274638"/>
            <a:ext cx="7427168" cy="1143000"/>
          </a:xfrm>
        </p:spPr>
        <p:txBody>
          <a:bodyPr>
            <a:normAutofit/>
          </a:bodyPr>
          <a:lstStyle/>
          <a:p>
            <a:r>
              <a:rPr lang="en-GB" sz="3200" dirty="0"/>
              <a:t>CONCAWE/EWF project on exposure </a:t>
            </a:r>
            <a:r>
              <a:rPr lang="en-GB" sz="3200" dirty="0"/>
              <a:t>mapping 2017 - 2018</a:t>
            </a:r>
            <a:endParaRPr lang="en-GB" sz="32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en-GB" dirty="0"/>
              <a:t>Review available literature / consult food industry to identify </a:t>
            </a:r>
          </a:p>
          <a:p>
            <a:pPr marL="800100" lvl="2" indent="0">
              <a:buNone/>
            </a:pPr>
            <a:r>
              <a:rPr lang="en-GB" dirty="0"/>
              <a:t>MOH origins </a:t>
            </a:r>
            <a:r>
              <a:rPr lang="en-GB" dirty="0" smtClean="0"/>
              <a:t> (intentional and unintentional sources)</a:t>
            </a:r>
            <a:endParaRPr lang="en-GB" dirty="0"/>
          </a:p>
          <a:p>
            <a:pPr marL="800100" lvl="2" indent="0">
              <a:buNone/>
            </a:pPr>
            <a:r>
              <a:rPr lang="en-GB" dirty="0"/>
              <a:t>Current usage</a:t>
            </a:r>
          </a:p>
          <a:p>
            <a:pPr marL="800100" lvl="2" indent="0">
              <a:buNone/>
            </a:pPr>
            <a:r>
              <a:rPr lang="en-GB" dirty="0"/>
              <a:t>Sources of exposure</a:t>
            </a:r>
          </a:p>
          <a:p>
            <a:pPr marL="800100" lvl="2" indent="0">
              <a:buNone/>
            </a:pPr>
            <a:r>
              <a:rPr lang="en-GB" dirty="0"/>
              <a:t>Characterisation</a:t>
            </a:r>
          </a:p>
          <a:p>
            <a:pPr marL="800100" lvl="2" indent="0">
              <a:buNone/>
            </a:pPr>
            <a:r>
              <a:rPr lang="en-GB" dirty="0"/>
              <a:t>Levels of occurrence</a:t>
            </a:r>
          </a:p>
          <a:p>
            <a:pPr marL="800100" lvl="2" indent="0">
              <a:buNone/>
            </a:pPr>
            <a:r>
              <a:rPr lang="en-GB" dirty="0"/>
              <a:t>Frequency of occurrence</a:t>
            </a:r>
          </a:p>
          <a:p>
            <a:pPr lvl="0"/>
            <a:r>
              <a:rPr lang="en-GB" dirty="0"/>
              <a:t>Upload </a:t>
            </a:r>
            <a:r>
              <a:rPr lang="en-GB" dirty="0" smtClean="0"/>
              <a:t>data into </a:t>
            </a:r>
            <a:r>
              <a:rPr lang="en-GB" dirty="0"/>
              <a:t>MS Access database</a:t>
            </a:r>
          </a:p>
          <a:p>
            <a:pPr marL="800100" lvl="2" indent="0">
              <a:buNone/>
            </a:pPr>
            <a:r>
              <a:rPr lang="en-GB" dirty="0"/>
              <a:t>Database structure</a:t>
            </a:r>
          </a:p>
          <a:p>
            <a:pPr marL="800100" lvl="2" indent="0">
              <a:buNone/>
            </a:pPr>
            <a:r>
              <a:rPr lang="en-GB" dirty="0"/>
              <a:t>Search </a:t>
            </a:r>
            <a:r>
              <a:rPr lang="en-GB" dirty="0" smtClean="0"/>
              <a:t>capabilities – linked to database structure</a:t>
            </a:r>
            <a:endParaRPr lang="en-GB" dirty="0"/>
          </a:p>
          <a:p>
            <a:pPr marL="800100" lvl="2" indent="0">
              <a:buNone/>
            </a:pPr>
            <a:r>
              <a:rPr lang="en-GB" dirty="0"/>
              <a:t>Potential </a:t>
            </a:r>
            <a:r>
              <a:rPr lang="en-GB" dirty="0" smtClean="0"/>
              <a:t>outputs – reports linked to specific information requirements</a:t>
            </a:r>
          </a:p>
          <a:p>
            <a:pPr marL="800100" lvl="2" indent="0">
              <a:buNone/>
            </a:pPr>
            <a:r>
              <a:rPr lang="en-GB" dirty="0" smtClean="0"/>
              <a:t>Publish on-line?</a:t>
            </a:r>
            <a:endParaRPr lang="en-GB" dirty="0"/>
          </a:p>
          <a:p>
            <a:endParaRPr lang="en-GB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1504" y="116633"/>
            <a:ext cx="2070174" cy="8579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78CBBC-1A17-4BD7-9425-E0F38F54978C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3339752"/>
      </p:ext>
    </p:extLst>
  </p:cSld>
  <p:clrMapOvr>
    <a:masterClrMapping/>
  </p:clrMapOvr>
</p:sld>
</file>

<file path=ppt/theme/theme1.xml><?xml version="1.0" encoding="utf-8"?>
<a:theme xmlns:a="http://schemas.openxmlformats.org/drawingml/2006/main" name="PowerPoint 2016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 2016</Template>
  <TotalTime>724</TotalTime>
  <Words>769</Words>
  <Application>Microsoft Office PowerPoint</Application>
  <PresentationFormat>Widescreen</PresentationFormat>
  <Paragraphs>135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PowerPoint 2016</vt:lpstr>
      <vt:lpstr>PowerPoint Presentation</vt:lpstr>
      <vt:lpstr>Introduction</vt:lpstr>
      <vt:lpstr>CONCAWE/EWF project, 2000-2003*</vt:lpstr>
      <vt:lpstr>CONCAWE/EWF project, 2000-2003</vt:lpstr>
      <vt:lpstr>EFSA call for scientific data on mineral oil hydrocarbons in food, 2010</vt:lpstr>
      <vt:lpstr>EFSA Opinion on mineral oil hydrocarbons in food, 2012*</vt:lpstr>
      <vt:lpstr>EFSA Opinion on mineral oil hydrocarbons in food, 2012</vt:lpstr>
      <vt:lpstr>Commission Recommendation on monitoring mineral oil hydrocarbons in food, 2017*</vt:lpstr>
      <vt:lpstr>CONCAWE/EWF project on exposure mapping 2017 - 2018</vt:lpstr>
      <vt:lpstr>CONCAWE/EWF project on exposure mapping 2017 - 2018</vt:lpstr>
      <vt:lpstr>Exposure mapping database tables</vt:lpstr>
      <vt:lpstr>Exposure mapping database tables</vt:lpstr>
      <vt:lpstr>Exposure mapping database tables</vt:lpstr>
      <vt:lpstr>Conclusions and proposals for future research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FCRA</dc:creator>
  <cp:lastModifiedBy>Teixidor Marine</cp:lastModifiedBy>
  <cp:revision>30</cp:revision>
  <dcterms:created xsi:type="dcterms:W3CDTF">2017-09-26T09:58:28Z</dcterms:created>
  <dcterms:modified xsi:type="dcterms:W3CDTF">2017-10-16T09:51:03Z</dcterms:modified>
</cp:coreProperties>
</file>