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8"/>
  </p:notesMasterIdLst>
  <p:sldIdLst>
    <p:sldId id="256" r:id="rId3"/>
    <p:sldId id="270" r:id="rId4"/>
    <p:sldId id="316" r:id="rId5"/>
    <p:sldId id="317" r:id="rId6"/>
    <p:sldId id="335" r:id="rId7"/>
    <p:sldId id="324" r:id="rId8"/>
    <p:sldId id="325" r:id="rId9"/>
    <p:sldId id="395" r:id="rId10"/>
    <p:sldId id="396" r:id="rId11"/>
    <p:sldId id="368" r:id="rId12"/>
    <p:sldId id="337" r:id="rId13"/>
    <p:sldId id="351" r:id="rId14"/>
    <p:sldId id="360" r:id="rId15"/>
    <p:sldId id="350" r:id="rId16"/>
    <p:sldId id="354" r:id="rId17"/>
    <p:sldId id="349" r:id="rId18"/>
    <p:sldId id="361" r:id="rId19"/>
    <p:sldId id="348" r:id="rId20"/>
    <p:sldId id="362" r:id="rId21"/>
    <p:sldId id="347" r:id="rId22"/>
    <p:sldId id="358" r:id="rId23"/>
    <p:sldId id="357" r:id="rId24"/>
    <p:sldId id="338" r:id="rId25"/>
    <p:sldId id="353" r:id="rId26"/>
    <p:sldId id="400" r:id="rId27"/>
    <p:sldId id="401" r:id="rId28"/>
    <p:sldId id="376" r:id="rId29"/>
    <p:sldId id="404" r:id="rId30"/>
    <p:sldId id="380" r:id="rId31"/>
    <p:sldId id="399" r:id="rId32"/>
    <p:sldId id="341" r:id="rId33"/>
    <p:sldId id="382" r:id="rId34"/>
    <p:sldId id="367" r:id="rId35"/>
    <p:sldId id="393" r:id="rId36"/>
    <p:sldId id="394" r:id="rId37"/>
    <p:sldId id="397" r:id="rId38"/>
    <p:sldId id="377" r:id="rId39"/>
    <p:sldId id="381" r:id="rId40"/>
    <p:sldId id="398" r:id="rId41"/>
    <p:sldId id="387" r:id="rId42"/>
    <p:sldId id="290" r:id="rId43"/>
    <p:sldId id="402" r:id="rId44"/>
    <p:sldId id="375" r:id="rId45"/>
    <p:sldId id="372" r:id="rId46"/>
    <p:sldId id="403" r:id="rId4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8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C0FF"/>
    <a:srgbClr val="25C6FF"/>
    <a:srgbClr val="0057A8"/>
    <a:srgbClr val="FFFFAF"/>
    <a:srgbClr val="7D7D7D"/>
    <a:srgbClr val="FFEDB3"/>
    <a:srgbClr val="000099"/>
    <a:srgbClr val="CCFFFF"/>
    <a:srgbClr val="59595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4988" autoAdjust="0"/>
  </p:normalViewPr>
  <p:slideViewPr>
    <p:cSldViewPr snapToGrid="0" showGuides="1">
      <p:cViewPr varScale="1">
        <p:scale>
          <a:sx n="99" d="100"/>
          <a:sy n="99" d="100"/>
        </p:scale>
        <p:origin x="918" y="78"/>
      </p:cViewPr>
      <p:guideLst>
        <p:guide orient="horz" pos="3982"/>
        <p:guide pos="3840"/>
      </p:guideLst>
    </p:cSldViewPr>
  </p:slideViewPr>
  <p:outlineViewPr>
    <p:cViewPr>
      <p:scale>
        <a:sx n="33" d="100"/>
        <a:sy n="33" d="100"/>
      </p:scale>
      <p:origin x="0" y="-23376"/>
    </p:cViewPr>
  </p:outlineViewPr>
  <p:notesTextViewPr>
    <p:cViewPr>
      <p:scale>
        <a:sx n="100" d="100"/>
        <a:sy n="100" d="100"/>
      </p:scale>
      <p:origin x="0" y="0"/>
    </p:cViewPr>
  </p:notesTextViewPr>
  <p:notesViewPr>
    <p:cSldViewPr snapToGrid="0">
      <p:cViewPr varScale="1">
        <p:scale>
          <a:sx n="62" d="100"/>
          <a:sy n="62" d="100"/>
        </p:scale>
        <p:origin x="3240"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095"/>
          </a:xfrm>
          <a:prstGeom prst="rect">
            <a:avLst/>
          </a:prstGeom>
        </p:spPr>
        <p:txBody>
          <a:bodyPr vert="horz" lIns="91303" tIns="45651" rIns="91303" bIns="45651" rtlCol="0"/>
          <a:lstStyle>
            <a:lvl1pPr algn="l">
              <a:defRPr sz="1200"/>
            </a:lvl1pPr>
          </a:lstStyle>
          <a:p>
            <a:endParaRPr lang="en-US"/>
          </a:p>
        </p:txBody>
      </p:sp>
      <p:sp>
        <p:nvSpPr>
          <p:cNvPr id="3" name="Date Placeholder 2"/>
          <p:cNvSpPr>
            <a:spLocks noGrp="1"/>
          </p:cNvSpPr>
          <p:nvPr>
            <p:ph type="dt" idx="1"/>
          </p:nvPr>
        </p:nvSpPr>
        <p:spPr>
          <a:xfrm>
            <a:off x="3849955" y="0"/>
            <a:ext cx="2946135" cy="496095"/>
          </a:xfrm>
          <a:prstGeom prst="rect">
            <a:avLst/>
          </a:prstGeom>
        </p:spPr>
        <p:txBody>
          <a:bodyPr vert="horz" lIns="91303" tIns="45651" rIns="91303" bIns="45651" rtlCol="0"/>
          <a:lstStyle>
            <a:lvl1pPr algn="r">
              <a:defRPr sz="1200"/>
            </a:lvl1pPr>
          </a:lstStyle>
          <a:p>
            <a:fld id="{B45081B5-648D-43D1-96E1-5C4167781460}" type="datetimeFigureOut">
              <a:rPr lang="en-US" smtClean="0"/>
              <a:t>10/24/2017</a:t>
            </a:fld>
            <a:endParaRPr lang="en-US"/>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303" tIns="45651" rIns="91303" bIns="45651" rtlCol="0" anchor="ctr"/>
          <a:lstStyle/>
          <a:p>
            <a:endParaRPr lang="en-US"/>
          </a:p>
        </p:txBody>
      </p:sp>
      <p:sp>
        <p:nvSpPr>
          <p:cNvPr id="5" name="Notes Placeholder 4"/>
          <p:cNvSpPr>
            <a:spLocks noGrp="1"/>
          </p:cNvSpPr>
          <p:nvPr>
            <p:ph type="body" sz="quarter" idx="3"/>
          </p:nvPr>
        </p:nvSpPr>
        <p:spPr>
          <a:xfrm>
            <a:off x="680244" y="4715273"/>
            <a:ext cx="5437188" cy="4468018"/>
          </a:xfrm>
          <a:prstGeom prst="rect">
            <a:avLst/>
          </a:prstGeom>
        </p:spPr>
        <p:txBody>
          <a:bodyPr vert="horz" lIns="91303" tIns="45651" rIns="91303" bIns="456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546"/>
            <a:ext cx="2946135" cy="496095"/>
          </a:xfrm>
          <a:prstGeom prst="rect">
            <a:avLst/>
          </a:prstGeom>
        </p:spPr>
        <p:txBody>
          <a:bodyPr vert="horz" lIns="91303" tIns="45651" rIns="91303" bIns="45651" rtlCol="0" anchor="b"/>
          <a:lstStyle>
            <a:lvl1pPr algn="l">
              <a:defRPr sz="1200"/>
            </a:lvl1pPr>
          </a:lstStyle>
          <a:p>
            <a:endParaRPr lang="en-US"/>
          </a:p>
        </p:txBody>
      </p:sp>
      <p:sp>
        <p:nvSpPr>
          <p:cNvPr id="7" name="Slide Number Placeholder 6"/>
          <p:cNvSpPr>
            <a:spLocks noGrp="1"/>
          </p:cNvSpPr>
          <p:nvPr>
            <p:ph type="sldNum" sz="quarter" idx="5"/>
          </p:nvPr>
        </p:nvSpPr>
        <p:spPr>
          <a:xfrm>
            <a:off x="3849955" y="9430546"/>
            <a:ext cx="2946135" cy="496095"/>
          </a:xfrm>
          <a:prstGeom prst="rect">
            <a:avLst/>
          </a:prstGeom>
        </p:spPr>
        <p:txBody>
          <a:bodyPr vert="horz" lIns="91303" tIns="45651" rIns="91303" bIns="45651" rtlCol="0" anchor="b"/>
          <a:lstStyle>
            <a:lvl1pPr algn="r">
              <a:defRPr sz="1200"/>
            </a:lvl1pPr>
          </a:lstStyle>
          <a:p>
            <a:fld id="{5C49915D-6004-4C5E-8086-1CBAB208F0EF}" type="slidenum">
              <a:rPr lang="en-US" smtClean="0"/>
              <a:t>‹#›</a:t>
            </a:fld>
            <a:endParaRPr lang="en-US"/>
          </a:p>
        </p:txBody>
      </p:sp>
    </p:spTree>
    <p:extLst>
      <p:ext uri="{BB962C8B-B14F-4D97-AF65-F5344CB8AC3E}">
        <p14:creationId xmlns:p14="http://schemas.microsoft.com/office/powerpoint/2010/main" val="149575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fr-FR" dirty="0" err="1" smtClean="0"/>
              <a:t>Here</a:t>
            </a:r>
            <a:r>
              <a:rPr lang="fr-FR" dirty="0" smtClean="0"/>
              <a:t> </a:t>
            </a:r>
            <a:r>
              <a:rPr lang="fr-FR" dirty="0" err="1" smtClean="0"/>
              <a:t>is</a:t>
            </a:r>
            <a:r>
              <a:rPr lang="fr-FR" dirty="0" smtClean="0"/>
              <a:t> a flow </a:t>
            </a:r>
            <a:r>
              <a:rPr lang="fr-FR" dirty="0" err="1" smtClean="0"/>
              <a:t>scheme</a:t>
            </a:r>
            <a:r>
              <a:rPr lang="fr-FR" dirty="0" smtClean="0"/>
              <a:t> of a </a:t>
            </a:r>
            <a:r>
              <a:rPr lang="fr-FR" dirty="0" err="1" smtClean="0"/>
              <a:t>typical</a:t>
            </a:r>
            <a:r>
              <a:rPr lang="fr-FR" dirty="0" smtClean="0"/>
              <a:t> </a:t>
            </a:r>
            <a:r>
              <a:rPr lang="fr-FR" dirty="0" err="1" smtClean="0"/>
              <a:t>integrated</a:t>
            </a:r>
            <a:r>
              <a:rPr lang="fr-FR" dirty="0" smtClean="0"/>
              <a:t> </a:t>
            </a:r>
            <a:r>
              <a:rPr lang="fr-FR" dirty="0" err="1" smtClean="0"/>
              <a:t>refinery</a:t>
            </a:r>
            <a:r>
              <a:rPr lang="fr-FR" dirty="0" smtClean="0"/>
              <a:t>, </a:t>
            </a:r>
            <a:r>
              <a:rPr lang="fr-FR" dirty="0" err="1" smtClean="0"/>
              <a:t>that</a:t>
            </a:r>
            <a:r>
              <a:rPr lang="fr-FR" dirty="0" smtClean="0"/>
              <a:t> </a:t>
            </a:r>
            <a:r>
              <a:rPr lang="fr-FR" dirty="0" err="1" smtClean="0"/>
              <a:t>makes</a:t>
            </a:r>
            <a:r>
              <a:rPr lang="fr-FR" dirty="0" smtClean="0"/>
              <a:t> </a:t>
            </a:r>
            <a:r>
              <a:rPr lang="fr-FR" dirty="0" err="1" smtClean="0"/>
              <a:t>lubricant</a:t>
            </a:r>
            <a:r>
              <a:rPr lang="fr-FR" dirty="0" smtClean="0"/>
              <a:t> </a:t>
            </a:r>
            <a:r>
              <a:rPr lang="fr-FR" dirty="0" err="1" smtClean="0"/>
              <a:t>vbase</a:t>
            </a:r>
            <a:r>
              <a:rPr lang="fr-FR" baseline="0" dirty="0" smtClean="0"/>
              <a:t> </a:t>
            </a:r>
            <a:r>
              <a:rPr lang="fr-FR" baseline="0" dirty="0" err="1" smtClean="0"/>
              <a:t>oils</a:t>
            </a:r>
            <a:r>
              <a:rPr lang="fr-FR" baseline="0" dirty="0" smtClean="0"/>
              <a:t> in addition to fuels.</a:t>
            </a:r>
          </a:p>
          <a:p>
            <a:r>
              <a:rPr lang="fr-FR" baseline="0" dirty="0" smtClean="0"/>
              <a:t>The objective </a:t>
            </a:r>
            <a:r>
              <a:rPr lang="fr-FR" baseline="0" dirty="0" err="1" smtClean="0"/>
              <a:t>here</a:t>
            </a:r>
            <a:r>
              <a:rPr lang="fr-FR" baseline="0" dirty="0" smtClean="0"/>
              <a:t> </a:t>
            </a:r>
            <a:r>
              <a:rPr lang="fr-FR" baseline="0" dirty="0" err="1" smtClean="0"/>
              <a:t>is</a:t>
            </a:r>
            <a:r>
              <a:rPr lang="fr-FR" baseline="0" dirty="0" smtClean="0"/>
              <a:t> to show </a:t>
            </a:r>
            <a:r>
              <a:rPr lang="fr-FR" baseline="0" dirty="0" err="1" smtClean="0"/>
              <a:t>that</a:t>
            </a:r>
            <a:r>
              <a:rPr lang="fr-FR" baseline="0" dirty="0" smtClean="0"/>
              <a:t> </a:t>
            </a:r>
            <a:r>
              <a:rPr lang="fr-FR" baseline="0" dirty="0" err="1" smtClean="0"/>
              <a:t>most</a:t>
            </a:r>
            <a:r>
              <a:rPr lang="fr-FR" baseline="0" dirty="0" smtClean="0"/>
              <a:t> of the production </a:t>
            </a:r>
            <a:r>
              <a:rPr lang="fr-FR" baseline="0" dirty="0" err="1" smtClean="0"/>
              <a:t>units</a:t>
            </a:r>
            <a:r>
              <a:rPr lang="fr-FR" baseline="0" dirty="0" smtClean="0"/>
              <a:t>, and </a:t>
            </a:r>
            <a:r>
              <a:rPr lang="fr-FR" baseline="0" dirty="0" err="1" smtClean="0"/>
              <a:t>most</a:t>
            </a:r>
            <a:r>
              <a:rPr lang="fr-FR" baseline="0" dirty="0" smtClean="0"/>
              <a:t> of the volume of production </a:t>
            </a:r>
            <a:r>
              <a:rPr lang="fr-FR" baseline="0" dirty="0" err="1" smtClean="0"/>
              <a:t>is</a:t>
            </a:r>
            <a:r>
              <a:rPr lang="fr-FR" baseline="0" dirty="0" smtClean="0"/>
              <a:t> for </a:t>
            </a:r>
            <a:r>
              <a:rPr lang="fr-FR" baseline="0" dirty="0" err="1" smtClean="0"/>
              <a:t>products</a:t>
            </a:r>
            <a:r>
              <a:rPr lang="fr-FR" baseline="0" dirty="0" smtClean="0"/>
              <a:t> over </a:t>
            </a:r>
            <a:r>
              <a:rPr lang="fr-FR" baseline="0" dirty="0" err="1" smtClean="0"/>
              <a:t>than</a:t>
            </a:r>
            <a:r>
              <a:rPr lang="fr-FR" baseline="0" dirty="0" smtClean="0"/>
              <a:t> base </a:t>
            </a:r>
            <a:r>
              <a:rPr lang="fr-FR" baseline="0" dirty="0" err="1" smtClean="0"/>
              <a:t>oils</a:t>
            </a:r>
            <a:r>
              <a:rPr lang="fr-FR" baseline="0" dirty="0" smtClean="0"/>
              <a:t> and </a:t>
            </a:r>
            <a:r>
              <a:rPr lang="fr-FR" baseline="0" dirty="0" err="1" smtClean="0"/>
              <a:t>waxes</a:t>
            </a:r>
            <a:r>
              <a:rPr lang="fr-FR" baseline="0" dirty="0" smtClean="0"/>
              <a:t>.</a:t>
            </a:r>
          </a:p>
          <a:p>
            <a:r>
              <a:rPr lang="fr-FR" baseline="0" dirty="0" err="1" smtClean="0"/>
              <a:t>These</a:t>
            </a:r>
            <a:r>
              <a:rPr lang="fr-FR" baseline="0" dirty="0" smtClean="0"/>
              <a:t> are </a:t>
            </a:r>
            <a:r>
              <a:rPr lang="fr-FR" baseline="0" dirty="0" err="1" smtClean="0"/>
              <a:t>gases</a:t>
            </a:r>
            <a:r>
              <a:rPr lang="fr-FR" baseline="0" dirty="0" smtClean="0"/>
              <a:t>, </a:t>
            </a:r>
            <a:r>
              <a:rPr lang="fr-FR" baseline="0" dirty="0" err="1" smtClean="0"/>
              <a:t>gasoline</a:t>
            </a:r>
            <a:r>
              <a:rPr lang="fr-FR" baseline="0" dirty="0" smtClean="0"/>
              <a:t>, gazole, </a:t>
            </a:r>
            <a:r>
              <a:rPr lang="fr-FR" baseline="0" dirty="0" err="1" smtClean="0"/>
              <a:t>kerosene</a:t>
            </a:r>
            <a:r>
              <a:rPr lang="fr-FR" baseline="0" dirty="0" smtClean="0"/>
              <a:t> and fuel </a:t>
            </a:r>
            <a:r>
              <a:rPr lang="fr-FR" baseline="0" dirty="0" err="1" smtClean="0"/>
              <a:t>oils</a:t>
            </a:r>
            <a:r>
              <a:rPr lang="fr-FR" baseline="0" dirty="0" smtClean="0"/>
              <a:t>, as </a:t>
            </a:r>
            <a:r>
              <a:rPr lang="fr-FR" baseline="0" dirty="0" err="1" smtClean="0"/>
              <a:t>well</a:t>
            </a:r>
            <a:r>
              <a:rPr lang="fr-FR" baseline="0" dirty="0" smtClean="0"/>
              <a:t> as naphta </a:t>
            </a:r>
            <a:r>
              <a:rPr lang="fr-FR" baseline="0" dirty="0" err="1" smtClean="0"/>
              <a:t>that</a:t>
            </a:r>
            <a:r>
              <a:rPr lang="fr-FR" baseline="0" dirty="0" smtClean="0"/>
              <a:t> </a:t>
            </a:r>
            <a:r>
              <a:rPr lang="fr-FR" baseline="0" dirty="0" err="1" smtClean="0"/>
              <a:t>feed</a:t>
            </a:r>
            <a:r>
              <a:rPr lang="fr-FR" baseline="0" dirty="0" smtClean="0"/>
              <a:t> the </a:t>
            </a:r>
            <a:r>
              <a:rPr lang="fr-FR" baseline="0" dirty="0" err="1" smtClean="0"/>
              <a:t>petrochemical</a:t>
            </a:r>
            <a:r>
              <a:rPr lang="fr-FR" baseline="0" dirty="0" smtClean="0"/>
              <a:t> </a:t>
            </a:r>
            <a:r>
              <a:rPr lang="fr-FR" baseline="0" dirty="0" err="1" smtClean="0"/>
              <a:t>units</a:t>
            </a:r>
            <a:r>
              <a:rPr lang="fr-FR" baseline="0" dirty="0" smtClean="0"/>
              <a:t>.</a:t>
            </a:r>
          </a:p>
          <a:p>
            <a:r>
              <a:rPr lang="fr-FR" baseline="0" dirty="0" err="1" smtClean="0"/>
              <a:t>Lubricating</a:t>
            </a:r>
            <a:r>
              <a:rPr lang="fr-FR" baseline="0" dirty="0" smtClean="0"/>
              <a:t> </a:t>
            </a:r>
            <a:r>
              <a:rPr lang="fr-FR" baseline="0" dirty="0" err="1" smtClean="0"/>
              <a:t>oils</a:t>
            </a:r>
            <a:r>
              <a:rPr lang="fr-FR" baseline="0" dirty="0" smtClean="0"/>
              <a:t> and wax </a:t>
            </a:r>
            <a:r>
              <a:rPr lang="fr-FR" baseline="0" dirty="0" err="1" smtClean="0"/>
              <a:t>typically</a:t>
            </a:r>
            <a:r>
              <a:rPr lang="fr-FR" baseline="0" dirty="0" smtClean="0"/>
              <a:t> </a:t>
            </a:r>
            <a:r>
              <a:rPr lang="fr-FR" baseline="0" dirty="0" err="1" smtClean="0"/>
              <a:t>account</a:t>
            </a:r>
            <a:r>
              <a:rPr lang="fr-FR" baseline="0" dirty="0" smtClean="0"/>
              <a:t> for </a:t>
            </a:r>
            <a:r>
              <a:rPr lang="fr-FR" baseline="0" dirty="0" err="1" smtClean="0"/>
              <a:t>less</a:t>
            </a:r>
            <a:r>
              <a:rPr lang="fr-FR" baseline="0" dirty="0" smtClean="0"/>
              <a:t> </a:t>
            </a:r>
            <a:r>
              <a:rPr lang="fr-FR" baseline="0" dirty="0" err="1" smtClean="0"/>
              <a:t>than</a:t>
            </a:r>
            <a:r>
              <a:rPr lang="fr-FR" baseline="0" dirty="0" smtClean="0"/>
              <a:t> 10% of total production in </a:t>
            </a:r>
            <a:r>
              <a:rPr lang="fr-FR" baseline="0" dirty="0" err="1" smtClean="0"/>
              <a:t>those</a:t>
            </a:r>
            <a:r>
              <a:rPr lang="fr-FR" baseline="0" dirty="0" smtClean="0"/>
              <a:t> </a:t>
            </a:r>
            <a:r>
              <a:rPr lang="fr-FR" baseline="0" dirty="0" err="1" smtClean="0"/>
              <a:t>refineries</a:t>
            </a:r>
            <a:r>
              <a:rPr lang="fr-FR" baseline="0" dirty="0" smtClean="0"/>
              <a:t>. </a:t>
            </a:r>
          </a:p>
          <a:p>
            <a:r>
              <a:rPr lang="fr-FR" baseline="0" dirty="0" err="1" smtClean="0"/>
              <a:t>Carbon</a:t>
            </a:r>
            <a:r>
              <a:rPr lang="fr-FR" baseline="0" dirty="0" smtClean="0"/>
              <a:t> </a:t>
            </a:r>
            <a:r>
              <a:rPr lang="fr-FR" baseline="0" dirty="0" err="1" smtClean="0"/>
              <a:t>number</a:t>
            </a:r>
            <a:r>
              <a:rPr lang="fr-FR" baseline="0" dirty="0" smtClean="0"/>
              <a:t> range </a:t>
            </a:r>
            <a:r>
              <a:rPr lang="fr-FR" baseline="0" dirty="0" err="1" smtClean="0"/>
              <a:t>typically</a:t>
            </a:r>
            <a:r>
              <a:rPr lang="fr-FR" baseline="0" dirty="0" smtClean="0"/>
              <a:t> </a:t>
            </a:r>
            <a:r>
              <a:rPr lang="fr-FR" baseline="0" dirty="0" err="1" smtClean="0"/>
              <a:t>between</a:t>
            </a:r>
            <a:r>
              <a:rPr lang="fr-FR" baseline="0" dirty="0" smtClean="0"/>
              <a:t> C20 and C50 for </a:t>
            </a:r>
            <a:r>
              <a:rPr lang="fr-FR" baseline="0" dirty="0" err="1" smtClean="0"/>
              <a:t>Lubricating</a:t>
            </a:r>
            <a:r>
              <a:rPr lang="fr-FR" baseline="0" dirty="0" smtClean="0"/>
              <a:t> base </a:t>
            </a:r>
            <a:r>
              <a:rPr lang="fr-FR" baseline="0" dirty="0" err="1" smtClean="0"/>
              <a:t>oils</a:t>
            </a:r>
            <a:r>
              <a:rPr lang="fr-FR" baseline="0" dirty="0" smtClean="0"/>
              <a:t> and C20 to C90 for wax. </a:t>
            </a:r>
            <a:endParaRPr lang="fr-FR" dirty="0" smtClean="0"/>
          </a:p>
          <a:p>
            <a:r>
              <a:rPr lang="fr-FR" dirty="0" smtClean="0"/>
              <a:t>Voice over : </a:t>
            </a:r>
            <a:r>
              <a:rPr lang="fr-FR" dirty="0" err="1" smtClean="0"/>
              <a:t>Hydrocarbon</a:t>
            </a:r>
            <a:r>
              <a:rPr lang="fr-FR" dirty="0" smtClean="0"/>
              <a:t> </a:t>
            </a:r>
            <a:r>
              <a:rPr lang="fr-FR" dirty="0" err="1" smtClean="0"/>
              <a:t>solvents</a:t>
            </a:r>
            <a:r>
              <a:rPr lang="fr-FR" dirty="0" smtClean="0"/>
              <a:t> (</a:t>
            </a:r>
            <a:r>
              <a:rPr lang="fr-FR" dirty="0" err="1" smtClean="0"/>
              <a:t>Carbon</a:t>
            </a:r>
            <a:r>
              <a:rPr lang="fr-FR" dirty="0" smtClean="0"/>
              <a:t> </a:t>
            </a:r>
            <a:r>
              <a:rPr lang="fr-FR" dirty="0" err="1" smtClean="0"/>
              <a:t>number</a:t>
            </a:r>
            <a:r>
              <a:rPr lang="fr-FR" dirty="0" smtClean="0"/>
              <a:t> </a:t>
            </a:r>
            <a:r>
              <a:rPr lang="fr-FR" dirty="0" err="1" smtClean="0"/>
              <a:t>below</a:t>
            </a:r>
            <a:r>
              <a:rPr lang="fr-FR" dirty="0" smtClean="0"/>
              <a:t> C20) out of scope of </a:t>
            </a:r>
            <a:r>
              <a:rPr lang="fr-FR" dirty="0" err="1" smtClean="0"/>
              <a:t>mineral</a:t>
            </a:r>
            <a:r>
              <a:rPr lang="fr-FR" dirty="0" smtClean="0"/>
              <a:t> </a:t>
            </a:r>
            <a:r>
              <a:rPr lang="fr-FR" dirty="0" err="1" smtClean="0"/>
              <a:t>oils</a:t>
            </a:r>
            <a:r>
              <a:rPr lang="fr-FR" dirty="0" smtClean="0"/>
              <a:t> and </a:t>
            </a:r>
            <a:r>
              <a:rPr lang="fr-FR" dirty="0" err="1" smtClean="0"/>
              <a:t>will</a:t>
            </a:r>
            <a:r>
              <a:rPr lang="fr-FR" dirty="0" smtClean="0"/>
              <a:t> not </a:t>
            </a:r>
            <a:r>
              <a:rPr lang="fr-FR" dirty="0" err="1" smtClean="0"/>
              <a:t>be</a:t>
            </a:r>
            <a:r>
              <a:rPr lang="fr-FR" dirty="0" smtClean="0"/>
              <a:t> </a:t>
            </a:r>
            <a:r>
              <a:rPr lang="fr-FR" dirty="0" err="1" smtClean="0"/>
              <a:t>covered</a:t>
            </a:r>
            <a:r>
              <a:rPr lang="fr-FR" dirty="0" smtClean="0"/>
              <a:t> in </a:t>
            </a:r>
            <a:r>
              <a:rPr lang="fr-FR" dirty="0" err="1" smtClean="0"/>
              <a:t>our</a:t>
            </a:r>
            <a:r>
              <a:rPr lang="fr-FR" dirty="0" smtClean="0"/>
              <a:t> discussions </a:t>
            </a:r>
            <a:r>
              <a:rPr lang="fr-FR" dirty="0" err="1" smtClean="0"/>
              <a:t>today</a:t>
            </a:r>
            <a:r>
              <a:rPr lang="fr-FR" dirty="0" smtClean="0"/>
              <a:t>.</a:t>
            </a:r>
            <a:endParaRPr lang="en-GB" dirty="0"/>
          </a:p>
        </p:txBody>
      </p:sp>
      <p:sp>
        <p:nvSpPr>
          <p:cNvPr id="4" name="Slide Number Placeholder 3"/>
          <p:cNvSpPr>
            <a:spLocks noGrp="1"/>
          </p:cNvSpPr>
          <p:nvPr>
            <p:ph type="sldNum" sz="quarter" idx="10"/>
          </p:nvPr>
        </p:nvSpPr>
        <p:spPr/>
        <p:txBody>
          <a:bodyPr/>
          <a:lstStyle/>
          <a:p>
            <a:fld id="{5C49915D-6004-4C5E-8086-1CBAB208F0EF}" type="slidenum">
              <a:rPr lang="en-US" smtClean="0"/>
              <a:t>4</a:t>
            </a:fld>
            <a:endParaRPr lang="en-US"/>
          </a:p>
        </p:txBody>
      </p:sp>
    </p:spTree>
    <p:extLst>
      <p:ext uri="{BB962C8B-B14F-4D97-AF65-F5344CB8AC3E}">
        <p14:creationId xmlns:p14="http://schemas.microsoft.com/office/powerpoint/2010/main" val="45159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0488" y="744538"/>
            <a:ext cx="6618287" cy="3724275"/>
          </a:xfrm>
          <a:ln cap="flat"/>
        </p:spPr>
      </p:sp>
      <p:sp>
        <p:nvSpPr>
          <p:cNvPr id="32771" name="Rectangle 3"/>
          <p:cNvSpPr>
            <a:spLocks noGrp="1" noChangeArrowheads="1"/>
          </p:cNvSpPr>
          <p:nvPr>
            <p:ph type="body" idx="1"/>
          </p:nvPr>
        </p:nvSpPr>
        <p:spPr>
          <a:ln/>
        </p:spPr>
        <p:txBody>
          <a:bodyPr/>
          <a:lstStyle/>
          <a:p>
            <a:r>
              <a:rPr lang="en-US" b="1" u="sng" dirty="0" smtClean="0"/>
              <a:t>Solvent </a:t>
            </a:r>
            <a:r>
              <a:rPr lang="en-US" b="1" u="sng" dirty="0" err="1" smtClean="0"/>
              <a:t>dewaxing</a:t>
            </a:r>
            <a:r>
              <a:rPr lang="en-US" b="1" u="sng" dirty="0" smtClean="0"/>
              <a:t> unit</a:t>
            </a:r>
            <a:r>
              <a:rPr lang="en-US" dirty="0" smtClean="0"/>
              <a:t>: it physically removes the linear alkanes or waxes to obtain a liquid free-flowing and homogeneous at 0 °C. The warm </a:t>
            </a:r>
            <a:r>
              <a:rPr lang="en-US" dirty="0" err="1" smtClean="0"/>
              <a:t>raffinate</a:t>
            </a:r>
            <a:r>
              <a:rPr lang="en-US" dirty="0" smtClean="0"/>
              <a:t> or </a:t>
            </a:r>
            <a:r>
              <a:rPr lang="en-US" dirty="0" err="1" smtClean="0"/>
              <a:t>hydrocrackate</a:t>
            </a:r>
            <a:r>
              <a:rPr lang="en-US" dirty="0" smtClean="0"/>
              <a:t> is diluted with an anti-solvent of waxes and the blend progressively cooled. This induces the progressive and selective </a:t>
            </a:r>
            <a:r>
              <a:rPr lang="en-US" dirty="0" err="1" smtClean="0"/>
              <a:t>crystallisation</a:t>
            </a:r>
            <a:r>
              <a:rPr lang="en-US" dirty="0" smtClean="0"/>
              <a:t> of waxes. The slurry of wax crystals is separated by filtration. The filtrate is distilled to recover and recycle the solvent. Typical solvents used are light ketones, LPG, toluene and blends of these. Oil yield depends on the waxy character of the crude and which pour point is targeted. The impact on composition is an almost complete removal of linear waxes, a reduction of little-branched </a:t>
            </a:r>
            <a:r>
              <a:rPr lang="en-US" dirty="0" err="1" smtClean="0"/>
              <a:t>isoparaffins</a:t>
            </a:r>
            <a:r>
              <a:rPr lang="en-US" dirty="0" smtClean="0"/>
              <a:t>, balanced by a slight, proportional increase of other hydrocarbon types and polar residues. </a:t>
            </a:r>
          </a:p>
          <a:p>
            <a:endParaRPr lang="en-US" dirty="0" smtClean="0"/>
          </a:p>
          <a:p>
            <a:r>
              <a:rPr lang="en-US" b="1" u="sng" dirty="0" err="1" smtClean="0"/>
              <a:t>Isodewaxing</a:t>
            </a:r>
            <a:r>
              <a:rPr lang="en-US" b="1" u="sng" dirty="0" smtClean="0"/>
              <a:t> catalytic unit</a:t>
            </a:r>
            <a:r>
              <a:rPr lang="en-US" dirty="0" smtClean="0"/>
              <a:t>: it physically isomerizes the linear alkanes or waxes to obtain </a:t>
            </a:r>
            <a:r>
              <a:rPr lang="en-US" dirty="0" err="1" smtClean="0"/>
              <a:t>isoparaffins</a:t>
            </a:r>
            <a:r>
              <a:rPr lang="en-US" dirty="0" smtClean="0"/>
              <a:t>. A catalytic process is used in the sequence of refining processes employing hydrogen at high pressure. This unit is usually fed with hydrocracking residue but also with slack wax can be used. As a result of this process a lower pour point product is produced. A final </a:t>
            </a:r>
            <a:r>
              <a:rPr lang="en-US" dirty="0" err="1" smtClean="0"/>
              <a:t>hydrofinishing</a:t>
            </a:r>
            <a:r>
              <a:rPr lang="en-US" dirty="0" smtClean="0"/>
              <a:t> process is desirable to produce a high quality base oil</a:t>
            </a:r>
          </a:p>
          <a:p>
            <a:endParaRPr lang="en-US" dirty="0"/>
          </a:p>
        </p:txBody>
      </p:sp>
    </p:spTree>
    <p:extLst>
      <p:ext uri="{BB962C8B-B14F-4D97-AF65-F5344CB8AC3E}">
        <p14:creationId xmlns:p14="http://schemas.microsoft.com/office/powerpoint/2010/main" val="95717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0488" y="744538"/>
            <a:ext cx="6618287" cy="3724275"/>
          </a:xfrm>
          <a:ln cap="flat"/>
        </p:spPr>
      </p:sp>
      <p:sp>
        <p:nvSpPr>
          <p:cNvPr id="32771" name="Rectangle 3"/>
          <p:cNvSpPr>
            <a:spLocks noGrp="1" noChangeArrowheads="1"/>
          </p:cNvSpPr>
          <p:nvPr>
            <p:ph type="body" idx="1"/>
          </p:nvPr>
        </p:nvSpPr>
        <p:spPr>
          <a:ln/>
        </p:spPr>
        <p:txBody>
          <a:bodyPr/>
          <a:lstStyle/>
          <a:p>
            <a:r>
              <a:rPr lang="en-US" dirty="0" smtClean="0"/>
              <a:t>Message : from a base oil to a technical white oil, there is aromatic content reduction down to a few</a:t>
            </a:r>
            <a:r>
              <a:rPr lang="en-US" baseline="0" dirty="0" smtClean="0"/>
              <a:t> % range (remaining aromatic % depends on severity of treatment)</a:t>
            </a:r>
            <a:endParaRPr lang="en-US" dirty="0"/>
          </a:p>
        </p:txBody>
      </p:sp>
    </p:spTree>
    <p:extLst>
      <p:ext uri="{BB962C8B-B14F-4D97-AF65-F5344CB8AC3E}">
        <p14:creationId xmlns:p14="http://schemas.microsoft.com/office/powerpoint/2010/main" val="2755891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0488" y="744538"/>
            <a:ext cx="6618287" cy="3724275"/>
          </a:xfrm>
          <a:ln cap="flat"/>
        </p:spPr>
      </p:sp>
      <p:sp>
        <p:nvSpPr>
          <p:cNvPr id="32771" name="Rectangle 3"/>
          <p:cNvSpPr>
            <a:spLocks noGrp="1" noChangeArrowheads="1"/>
          </p:cNvSpPr>
          <p:nvPr>
            <p:ph type="body" idx="1"/>
          </p:nvPr>
        </p:nvSpPr>
        <p:spPr>
          <a:ln/>
        </p:spPr>
        <p:txBody>
          <a:bodyPr/>
          <a:lstStyle/>
          <a:p>
            <a:r>
              <a:rPr lang="en-US" dirty="0" smtClean="0"/>
              <a:t>Increase of blue part for</a:t>
            </a:r>
            <a:r>
              <a:rPr lang="en-US" baseline="0" dirty="0" smtClean="0"/>
              <a:t> aromatics converted to </a:t>
            </a:r>
            <a:r>
              <a:rPr lang="en-US" baseline="0" dirty="0" err="1" smtClean="0"/>
              <a:t>naphthenics</a:t>
            </a:r>
            <a:endParaRPr lang="en-US" dirty="0"/>
          </a:p>
        </p:txBody>
      </p:sp>
    </p:spTree>
    <p:extLst>
      <p:ext uri="{BB962C8B-B14F-4D97-AF65-F5344CB8AC3E}">
        <p14:creationId xmlns:p14="http://schemas.microsoft.com/office/powerpoint/2010/main" val="286728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0488" y="744538"/>
            <a:ext cx="6618287" cy="3724275"/>
          </a:xfrm>
          <a:ln cap="flat"/>
        </p:spPr>
      </p:sp>
      <p:sp>
        <p:nvSpPr>
          <p:cNvPr id="3277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329136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0488" y="744538"/>
            <a:ext cx="6618287" cy="3724275"/>
          </a:xfrm>
          <a:ln cap="flat"/>
        </p:spPr>
      </p:sp>
      <p:sp>
        <p:nvSpPr>
          <p:cNvPr id="3277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2686005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0488" y="744538"/>
            <a:ext cx="6618287" cy="3724275"/>
          </a:xfrm>
          <a:ln cap="flat"/>
        </p:spPr>
      </p:sp>
      <p:sp>
        <p:nvSpPr>
          <p:cNvPr id="32771" name="Rectangle 3"/>
          <p:cNvSpPr>
            <a:spLocks noGrp="1" noChangeArrowheads="1"/>
          </p:cNvSpPr>
          <p:nvPr>
            <p:ph type="body" idx="1"/>
          </p:nvPr>
        </p:nvSpPr>
        <p:spPr>
          <a:ln/>
        </p:spPr>
        <p:txBody>
          <a:bodyPr/>
          <a:lstStyle/>
          <a:p>
            <a:r>
              <a:rPr lang="en-US" dirty="0" smtClean="0"/>
              <a:t>Reminder : N-Alkanes are not desired in oils / N-Alkanes are desired components in Wax </a:t>
            </a:r>
          </a:p>
          <a:p>
            <a:endParaRPr lang="en-US" dirty="0"/>
          </a:p>
        </p:txBody>
      </p:sp>
    </p:spTree>
    <p:extLst>
      <p:ext uri="{BB962C8B-B14F-4D97-AF65-F5344CB8AC3E}">
        <p14:creationId xmlns:p14="http://schemas.microsoft.com/office/powerpoint/2010/main" val="2917350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US" b="1" dirty="0" smtClean="0"/>
              <a:t>DIRECT FOOD-ADDITIVE </a:t>
            </a:r>
          </a:p>
          <a:p>
            <a:r>
              <a:rPr lang="en-US" dirty="0" smtClean="0"/>
              <a:t>Def. : a non-food substance intentionally added to modify a property of the food (physical, stability, appearance,...) </a:t>
            </a:r>
          </a:p>
          <a:p>
            <a:r>
              <a:rPr lang="en-US" dirty="0" smtClean="0"/>
              <a:t>Europe : (Regulation 1333/2008/EC and Directive 95/2/EEC + subsequent </a:t>
            </a:r>
            <a:r>
              <a:rPr lang="en-US" dirty="0" err="1" smtClean="0"/>
              <a:t>modif</a:t>
            </a:r>
            <a:r>
              <a:rPr lang="en-US" dirty="0" smtClean="0"/>
              <a:t>.)  : White mineral oils NOT on the positive list for a defined list of applications  (glazing agent,  anti-foaming, carriers, ...)</a:t>
            </a:r>
          </a:p>
          <a:p>
            <a:r>
              <a:rPr lang="en-US" dirty="0" smtClean="0"/>
              <a:t>FDA : 21 CFR 172.878 -  Permitted uses are listed , with maximum residual level specified </a:t>
            </a:r>
          </a:p>
          <a:p>
            <a:r>
              <a:rPr lang="en-US" dirty="0" smtClean="0"/>
              <a:t>- release agent/lubricant  (tablets/capsules, bakery, dry fruits, vegetables, confectionery, yeast)</a:t>
            </a:r>
          </a:p>
          <a:p>
            <a:r>
              <a:rPr lang="en-US" dirty="0" smtClean="0"/>
              <a:t>- protective coating/float  (wine, vinegar, pickles, fruits, vegetables) </a:t>
            </a:r>
          </a:p>
          <a:p>
            <a:r>
              <a:rPr lang="en-US" dirty="0" smtClean="0"/>
              <a:t>- </a:t>
            </a:r>
            <a:r>
              <a:rPr lang="en-US" dirty="0" err="1" smtClean="0"/>
              <a:t>dedusting</a:t>
            </a:r>
            <a:r>
              <a:rPr lang="en-US" dirty="0" smtClean="0"/>
              <a:t> agent in grain storage,  </a:t>
            </a:r>
            <a:r>
              <a:rPr lang="en-US" dirty="0" err="1" smtClean="0"/>
              <a:t>sorbic</a:t>
            </a:r>
            <a:r>
              <a:rPr lang="en-US" dirty="0" smtClean="0"/>
              <a:t> acid </a:t>
            </a:r>
          </a:p>
          <a:p>
            <a:endParaRPr lang="en-US" dirty="0" smtClean="0"/>
          </a:p>
          <a:p>
            <a:r>
              <a:rPr lang="en-US" b="1" dirty="0" smtClean="0"/>
              <a:t>PROCESSING AID</a:t>
            </a:r>
          </a:p>
          <a:p>
            <a:r>
              <a:rPr lang="en-US" dirty="0" smtClean="0"/>
              <a:t>Def. : a non-food substance intentionally used during the processing, resulting in the presence of non intentional residues in the foodstuff  </a:t>
            </a:r>
          </a:p>
          <a:p>
            <a:r>
              <a:rPr lang="en-US" dirty="0" smtClean="0"/>
              <a:t>Europe : Processing aids (e.g.: pan oil, </a:t>
            </a:r>
            <a:r>
              <a:rPr lang="en-US" dirty="0" err="1" smtClean="0"/>
              <a:t>demoulding</a:t>
            </a:r>
            <a:r>
              <a:rPr lang="en-US" dirty="0" smtClean="0"/>
              <a:t> oil) are not covered in a Directive, so national legislations apply.</a:t>
            </a:r>
          </a:p>
          <a:p>
            <a:r>
              <a:rPr lang="en-US" dirty="0" smtClean="0"/>
              <a:t>	e.g. France : use of white oils as processing aid requires it has been permitted in a specific legal text for the specific intended purpose (food / function)</a:t>
            </a:r>
          </a:p>
          <a:p>
            <a:r>
              <a:rPr lang="en-US" dirty="0" smtClean="0"/>
              <a:t>FDA : 21 CFR 172.878 – not </a:t>
            </a:r>
            <a:r>
              <a:rPr lang="en-US" dirty="0" err="1" smtClean="0"/>
              <a:t>distincted</a:t>
            </a:r>
            <a:r>
              <a:rPr lang="en-US" dirty="0" smtClean="0"/>
              <a:t> from direct food-additives</a:t>
            </a:r>
          </a:p>
          <a:p>
            <a:endParaRPr lang="en-US" dirty="0" smtClean="0"/>
          </a:p>
          <a:p>
            <a:r>
              <a:rPr lang="en-US" b="1" dirty="0" smtClean="0"/>
              <a:t>FOOD-MACHINERY LUBRICANTS</a:t>
            </a:r>
            <a:r>
              <a:rPr lang="en-US" dirty="0" smtClean="0"/>
              <a:t>:</a:t>
            </a:r>
          </a:p>
          <a:p>
            <a:r>
              <a:rPr lang="en-US" dirty="0" smtClean="0"/>
              <a:t>FDA 21 CFR 178.3570- Lubricants with incidental food contact is the main reference regulation applied by NSF </a:t>
            </a:r>
          </a:p>
          <a:p>
            <a:r>
              <a:rPr lang="en-US" dirty="0" smtClean="0"/>
              <a:t>no legislation at European  or national level. Professional bodies refer to NSF (formerly  USDA) </a:t>
            </a:r>
          </a:p>
          <a:p>
            <a:endParaRPr lang="en-US" dirty="0" smtClean="0"/>
          </a:p>
          <a:p>
            <a:r>
              <a:rPr lang="en-US" b="1" dirty="0" smtClean="0"/>
              <a:t>EU 10/2011</a:t>
            </a:r>
            <a:r>
              <a:rPr lang="en-US" b="1" baseline="0" dirty="0" smtClean="0"/>
              <a:t> is the only/main harmonized EU regulations for food contact materials</a:t>
            </a:r>
            <a:r>
              <a:rPr lang="en-US" baseline="0" dirty="0" smtClean="0"/>
              <a:t>, applicable to oils. </a:t>
            </a:r>
          </a:p>
          <a:p>
            <a:r>
              <a:rPr lang="en-US" baseline="0" dirty="0" smtClean="0"/>
              <a:t>No regulations on direct food additives/release agents, or other Food contact materials. Except for some local regulations at country level, like in Germany : </a:t>
            </a:r>
          </a:p>
          <a:p>
            <a:r>
              <a:rPr lang="en-US" baseline="0" dirty="0" smtClean="0"/>
              <a:t>	- Food-contact : German </a:t>
            </a:r>
            <a:r>
              <a:rPr lang="en-US" baseline="0" dirty="0" err="1" smtClean="0"/>
              <a:t>BfR</a:t>
            </a:r>
            <a:r>
              <a:rPr lang="en-US" baseline="0" dirty="0" smtClean="0"/>
              <a:t> XXI, </a:t>
            </a:r>
            <a:r>
              <a:rPr lang="en-US" baseline="0" dirty="0" err="1" smtClean="0"/>
              <a:t>Leitlinen</a:t>
            </a:r>
            <a:r>
              <a:rPr lang="en-US" baseline="0" dirty="0" smtClean="0"/>
              <a:t> for Drink water, French Arr. 9 Nov 1994, …</a:t>
            </a:r>
          </a:p>
          <a:p>
            <a:r>
              <a:rPr lang="en-US" baseline="0" dirty="0" smtClean="0"/>
              <a:t>In practice EU 10/2011 requirements often set, even for other materials than plastics ((</a:t>
            </a:r>
            <a:r>
              <a:rPr lang="en-US" baseline="0" dirty="0" err="1" smtClean="0"/>
              <a:t>eg</a:t>
            </a:r>
            <a:r>
              <a:rPr lang="en-US" baseline="0" dirty="0" smtClean="0"/>
              <a:t> rubbers, elastomers,…)</a:t>
            </a:r>
          </a:p>
          <a:p>
            <a:endParaRPr lang="en-US" baseline="0" dirty="0" smtClean="0"/>
          </a:p>
          <a:p>
            <a:r>
              <a:rPr lang="en-US" baseline="0" dirty="0" smtClean="0"/>
              <a:t>For Consumer goods for toys, children or for skin contact : Reg. 1907/2006-Annex XVII-entry 50 / Reg. 1272/2013 on PAH limits</a:t>
            </a:r>
            <a:endParaRPr lang="en-US" dirty="0" smtClean="0"/>
          </a:p>
          <a:p>
            <a:endParaRPr lang="en-US" dirty="0" smtClean="0"/>
          </a:p>
          <a:p>
            <a:endParaRPr lang="en-US" dirty="0" smtClean="0"/>
          </a:p>
          <a:p>
            <a:r>
              <a:rPr lang="en-US" dirty="0" smtClean="0"/>
              <a:t>In the 1980s a change in the refining process prompted a re-evaluation of the toxicity of mineral hydrocarbons (MHC). In 1995, the Joint Expert Committee on Food Additives (JECFA) of WHO and the EU Scientific Committee on Food (SCF) issued a scientific opinion allocating values for the Acceptable Daily Intake (ADI) of some MHC depending on molecular weight, molecular distribution and viscosity. </a:t>
            </a:r>
          </a:p>
          <a:p>
            <a:endParaRPr lang="en-US" dirty="0" smtClean="0"/>
          </a:p>
          <a:p>
            <a:r>
              <a:rPr lang="en-US" dirty="0" smtClean="0"/>
              <a:t>In 2001, CONCAWE (European Oil Company </a:t>
            </a:r>
            <a:r>
              <a:rPr lang="en-US" dirty="0" err="1" smtClean="0"/>
              <a:t>Organisation</a:t>
            </a:r>
            <a:r>
              <a:rPr lang="en-US" dirty="0" smtClean="0"/>
              <a:t> for Environment, Health and Safety) submitted further data on the toxicity of medium and low viscosity oils. </a:t>
            </a:r>
          </a:p>
          <a:p>
            <a:endParaRPr lang="en-US" dirty="0" smtClean="0"/>
          </a:p>
          <a:p>
            <a:r>
              <a:rPr lang="en-US" dirty="0" smtClean="0"/>
              <a:t>In 2002, JECFA issued a new opinion including the allocation of an ADI at 0-10 mg/kg </a:t>
            </a:r>
            <a:r>
              <a:rPr lang="en-US" dirty="0" err="1" smtClean="0"/>
              <a:t>bw</a:t>
            </a:r>
            <a:r>
              <a:rPr lang="en-US" dirty="0" smtClean="0"/>
              <a:t> for Class I medium and low viscosity oils in addition to an already existing ADI of 0-20 mg/kg </a:t>
            </a:r>
            <a:r>
              <a:rPr lang="en-US" dirty="0" err="1" smtClean="0"/>
              <a:t>bw</a:t>
            </a:r>
            <a:r>
              <a:rPr lang="en-US" dirty="0" smtClean="0"/>
              <a:t> for high viscosity oils and high melting point microcrystalline wax. For Class II and III medium and low viscosity oils, the existing ADI of 0-0.01 mg/kg </a:t>
            </a:r>
            <a:r>
              <a:rPr lang="en-US" dirty="0" err="1" smtClean="0"/>
              <a:t>bw</a:t>
            </a:r>
            <a:r>
              <a:rPr lang="en-US" dirty="0" smtClean="0"/>
              <a:t> was extended (JECFA, 2002). </a:t>
            </a:r>
          </a:p>
          <a:p>
            <a:endParaRPr lang="en-US" dirty="0" smtClean="0"/>
          </a:p>
          <a:p>
            <a:r>
              <a:rPr lang="en-US" dirty="0" smtClean="0"/>
              <a:t>In 2012, JECFA re-evaluated the temporary ADI for medium and low viscosity Class II and Class III oils. Due to lack of data supporting the establishment of full ADIs, JECFA decided to withdraw the temporary ADI for these mineral oil classes (JECFA, 2012). </a:t>
            </a:r>
          </a:p>
          <a:p>
            <a:endParaRPr lang="en-US" dirty="0" smtClean="0"/>
          </a:p>
          <a:p>
            <a:r>
              <a:rPr lang="en-US" dirty="0" smtClean="0"/>
              <a:t>Finally, in 2013, EFSA confirmed the JECFA opinion including the temporary ADIs for microcrystalline waxes, high-viscosity mineral oils and Class I medium- and low viscosity mineral oils, renamed medium viscosity mineral oils (EFSA, 2013). </a:t>
            </a:r>
          </a:p>
          <a:p>
            <a:endParaRPr lang="en-US" dirty="0" smtClean="0"/>
          </a:p>
          <a:p>
            <a:r>
              <a:rPr lang="en-US" dirty="0" smtClean="0"/>
              <a:t>White mineral oils are permitted to be used in plastics for food contact applications according to Regulation 10/2011/EU on plastic materials and articles intended to come into contact with food, when specifications fulfill the criteria set in FCM 95 (PM Ref.: 95883).</a:t>
            </a:r>
          </a:p>
          <a:p>
            <a:r>
              <a:rPr lang="en-US" dirty="0" smtClean="0"/>
              <a:t>Most food contact materials or substances - other than plastics  - like paper, elastomers, glass, metal, wood (including cork), textiles, adhesives, pigments are not yet covered by binding EU regulations  (Directive, Legislation).  Therefore other non- binding EU Resolutions, national standards such as the German BFR Recommendations for food contact materials (plastics, paper, rubbers, etc.) or other relevant industry standards, e.g. guidelines on printing inks, paper etc. may be considered.</a:t>
            </a:r>
          </a:p>
          <a:p>
            <a:r>
              <a:rPr lang="en-US" dirty="0" smtClean="0"/>
              <a:t>•	USA</a:t>
            </a:r>
          </a:p>
          <a:p>
            <a:r>
              <a:rPr lang="en-US" dirty="0" smtClean="0"/>
              <a:t>The regulations of the American Food and Drug Administration FDA 21 CFR §178.3620 concerning the purity criteria a), b) or c) apply for uses in the range of indirect food contact. The intended uses as additive for food packaging or production aid agent for food manufacturing are assigned through cross-reference to further paragraphs.</a:t>
            </a:r>
          </a:p>
          <a:p>
            <a:endParaRPr lang="en-US" dirty="0" smtClean="0"/>
          </a:p>
          <a:p>
            <a:r>
              <a:rPr lang="en-US" dirty="0" smtClean="0"/>
              <a:t>Lubricants with incidental food contact are subject to the paragraph FDA 21 CFR §178.3570.  "Mineral oil" is listed with a maximal concentration of 10 ppm in foods.</a:t>
            </a:r>
          </a:p>
          <a:p>
            <a:endParaRPr lang="en-US" dirty="0" smtClean="0"/>
          </a:p>
          <a:p>
            <a:r>
              <a:rPr lang="en-US" dirty="0" smtClean="0"/>
              <a:t>The approval according to FDA 21 CFR §172.878 for direct food contact is given if the white oil is used as additive, as e.g. preservative for eggs (max. 0,1 %) and dried fruits (max. 0,02 %), anti-dusting agent for wheat, maize and other cereals (max. 0,02 %), </a:t>
            </a:r>
            <a:r>
              <a:rPr lang="en-US" dirty="0" err="1" smtClean="0"/>
              <a:t>mould</a:t>
            </a:r>
            <a:r>
              <a:rPr lang="en-US" dirty="0" smtClean="0"/>
              <a:t> releasing agents (max. 0,3 %) or bakeries (max. 0,15 %), etc.</a:t>
            </a:r>
          </a:p>
          <a:p>
            <a:endParaRPr lang="en-GB" dirty="0"/>
          </a:p>
        </p:txBody>
      </p:sp>
      <p:sp>
        <p:nvSpPr>
          <p:cNvPr id="4" name="Slide Number Placeholder 3"/>
          <p:cNvSpPr>
            <a:spLocks noGrp="1"/>
          </p:cNvSpPr>
          <p:nvPr>
            <p:ph type="sldNum" sz="quarter" idx="10"/>
          </p:nvPr>
        </p:nvSpPr>
        <p:spPr/>
        <p:txBody>
          <a:bodyPr/>
          <a:lstStyle/>
          <a:p>
            <a:fld id="{5C49915D-6004-4C5E-8086-1CBAB208F0EF}" type="slidenum">
              <a:rPr lang="en-US" smtClean="0"/>
              <a:t>33</a:t>
            </a:fld>
            <a:endParaRPr lang="en-US"/>
          </a:p>
        </p:txBody>
      </p:sp>
    </p:spTree>
    <p:extLst>
      <p:ext uri="{BB962C8B-B14F-4D97-AF65-F5344CB8AC3E}">
        <p14:creationId xmlns:p14="http://schemas.microsoft.com/office/powerpoint/2010/main" val="2968698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fr-FR" dirty="0" smtClean="0"/>
              <a:t>JECFA </a:t>
            </a:r>
            <a:r>
              <a:rPr lang="fr-FR" dirty="0" err="1" smtClean="0"/>
              <a:t>Mineral</a:t>
            </a:r>
            <a:r>
              <a:rPr lang="fr-FR" dirty="0" smtClean="0"/>
              <a:t> </a:t>
            </a:r>
            <a:r>
              <a:rPr lang="fr-FR" dirty="0" err="1" smtClean="0"/>
              <a:t>oil</a:t>
            </a:r>
            <a:r>
              <a:rPr lang="fr-FR" dirty="0" smtClean="0"/>
              <a:t> </a:t>
            </a:r>
            <a:r>
              <a:rPr lang="en-US" sz="1200" dirty="0" smtClean="0"/>
              <a:t>DEFINITION: A mixture of highly refined paraffinic and naphthenic liquid hydrocarbons with boiling point above 200° (medium viscosity) / above 350°C (high viscosity); obtained from mineral crude oils through</a:t>
            </a:r>
          </a:p>
          <a:p>
            <a:r>
              <a:rPr lang="en-US" sz="1200" dirty="0" smtClean="0"/>
              <a:t>various refining steps (</a:t>
            </a:r>
            <a:r>
              <a:rPr lang="en-US" sz="1200" dirty="0" err="1" smtClean="0"/>
              <a:t>eg</a:t>
            </a:r>
            <a:r>
              <a:rPr lang="en-US" sz="1200" dirty="0" smtClean="0"/>
              <a:t>. distillation, extraction and </a:t>
            </a:r>
            <a:r>
              <a:rPr lang="en-US" sz="1200" dirty="0" err="1" smtClean="0"/>
              <a:t>crystallisation</a:t>
            </a:r>
            <a:r>
              <a:rPr lang="en-US" sz="1200" dirty="0" smtClean="0"/>
              <a:t>) and subsequent purification by acid and/or catalytic </a:t>
            </a:r>
            <a:r>
              <a:rPr lang="en-US" sz="1200" dirty="0" err="1" smtClean="0"/>
              <a:t>hydrotreatment</a:t>
            </a:r>
            <a:r>
              <a:rPr lang="en-US" sz="1200" dirty="0" smtClean="0"/>
              <a:t>; may contain antioxidants approved for food use</a:t>
            </a:r>
            <a:endParaRPr lang="en-GB" dirty="0"/>
          </a:p>
        </p:txBody>
      </p:sp>
      <p:sp>
        <p:nvSpPr>
          <p:cNvPr id="4" name="Slide Number Placeholder 3"/>
          <p:cNvSpPr>
            <a:spLocks noGrp="1"/>
          </p:cNvSpPr>
          <p:nvPr>
            <p:ph type="sldNum" sz="quarter" idx="10"/>
          </p:nvPr>
        </p:nvSpPr>
        <p:spPr/>
        <p:txBody>
          <a:bodyPr/>
          <a:lstStyle/>
          <a:p>
            <a:fld id="{5C49915D-6004-4C5E-8086-1CBAB208F0EF}" type="slidenum">
              <a:rPr lang="en-US" smtClean="0"/>
              <a:t>35</a:t>
            </a:fld>
            <a:endParaRPr lang="en-US"/>
          </a:p>
        </p:txBody>
      </p:sp>
    </p:spTree>
    <p:extLst>
      <p:ext uri="{BB962C8B-B14F-4D97-AF65-F5344CB8AC3E}">
        <p14:creationId xmlns:p14="http://schemas.microsoft.com/office/powerpoint/2010/main" val="585196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49915D-6004-4C5E-8086-1CBAB208F0EF}" type="slidenum">
              <a:rPr lang="en-US" smtClean="0"/>
              <a:t>37</a:t>
            </a:fld>
            <a:endParaRPr lang="en-US"/>
          </a:p>
        </p:txBody>
      </p:sp>
    </p:spTree>
    <p:extLst>
      <p:ext uri="{BB962C8B-B14F-4D97-AF65-F5344CB8AC3E}">
        <p14:creationId xmlns:p14="http://schemas.microsoft.com/office/powerpoint/2010/main" val="2815339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49915D-6004-4C5E-8086-1CBAB208F0EF}" type="slidenum">
              <a:rPr lang="en-US" smtClean="0"/>
              <a:t>38</a:t>
            </a:fld>
            <a:endParaRPr lang="en-US"/>
          </a:p>
        </p:txBody>
      </p:sp>
    </p:spTree>
    <p:extLst>
      <p:ext uri="{BB962C8B-B14F-4D97-AF65-F5344CB8AC3E}">
        <p14:creationId xmlns:p14="http://schemas.microsoft.com/office/powerpoint/2010/main" val="127259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fr-FR" dirty="0" err="1" smtClean="0"/>
              <a:t>Although</a:t>
            </a:r>
            <a:r>
              <a:rPr lang="fr-FR" dirty="0" smtClean="0"/>
              <a:t> all of </a:t>
            </a:r>
            <a:r>
              <a:rPr lang="fr-FR" dirty="0" err="1" smtClean="0"/>
              <a:t>these</a:t>
            </a:r>
            <a:r>
              <a:rPr lang="fr-FR" dirty="0" smtClean="0"/>
              <a:t> </a:t>
            </a:r>
            <a:r>
              <a:rPr lang="fr-FR" dirty="0" err="1" smtClean="0"/>
              <a:t>families</a:t>
            </a:r>
            <a:r>
              <a:rPr lang="fr-FR" baseline="0" dirty="0" smtClean="0"/>
              <a:t> of </a:t>
            </a:r>
            <a:r>
              <a:rPr lang="fr-FR" baseline="0" dirty="0" err="1" smtClean="0"/>
              <a:t>hydrocarbons</a:t>
            </a:r>
            <a:r>
              <a:rPr lang="fr-FR" baseline="0" dirty="0" smtClean="0"/>
              <a:t> are </a:t>
            </a:r>
            <a:r>
              <a:rPr lang="fr-FR" baseline="0" dirty="0" err="1" smtClean="0"/>
              <a:t>present</a:t>
            </a:r>
            <a:r>
              <a:rPr lang="fr-FR" baseline="0" dirty="0" smtClean="0"/>
              <a:t> in all </a:t>
            </a:r>
            <a:r>
              <a:rPr lang="fr-FR" baseline="0" dirty="0" err="1" smtClean="0"/>
              <a:t>crudes</a:t>
            </a:r>
            <a:r>
              <a:rPr lang="fr-FR" baseline="0" dirty="0" smtClean="0"/>
              <a:t>, proportions of </a:t>
            </a:r>
            <a:r>
              <a:rPr lang="fr-FR" baseline="0" dirty="0" err="1" smtClean="0"/>
              <a:t>these</a:t>
            </a:r>
            <a:r>
              <a:rPr lang="fr-FR" baseline="0" dirty="0" smtClean="0"/>
              <a:t> </a:t>
            </a:r>
            <a:r>
              <a:rPr lang="fr-FR" baseline="0" dirty="0" err="1" smtClean="0"/>
              <a:t>various</a:t>
            </a:r>
            <a:r>
              <a:rPr lang="fr-FR" baseline="0" dirty="0" smtClean="0"/>
              <a:t> </a:t>
            </a:r>
            <a:r>
              <a:rPr lang="fr-FR" baseline="0" dirty="0" err="1" smtClean="0"/>
              <a:t>families</a:t>
            </a:r>
            <a:r>
              <a:rPr lang="fr-FR" baseline="0" dirty="0" smtClean="0"/>
              <a:t> </a:t>
            </a:r>
            <a:r>
              <a:rPr lang="fr-FR" baseline="0" dirty="0" err="1" smtClean="0"/>
              <a:t>can</a:t>
            </a:r>
            <a:r>
              <a:rPr lang="fr-FR" baseline="0" dirty="0" smtClean="0"/>
              <a:t> </a:t>
            </a:r>
            <a:r>
              <a:rPr lang="fr-FR" baseline="0" dirty="0" err="1" smtClean="0"/>
              <a:t>vary</a:t>
            </a:r>
            <a:r>
              <a:rPr lang="fr-FR" baseline="0" dirty="0" smtClean="0"/>
              <a:t> </a:t>
            </a:r>
            <a:r>
              <a:rPr lang="fr-FR" baseline="0" dirty="0" err="1" smtClean="0"/>
              <a:t>significantly</a:t>
            </a:r>
            <a:r>
              <a:rPr lang="fr-FR" baseline="0" dirty="0" smtClean="0"/>
              <a:t> </a:t>
            </a:r>
            <a:r>
              <a:rPr lang="fr-FR" baseline="0" dirty="0" err="1" smtClean="0"/>
              <a:t>between</a:t>
            </a:r>
            <a:r>
              <a:rPr lang="fr-FR" baseline="0" dirty="0" smtClean="0"/>
              <a:t> </a:t>
            </a:r>
            <a:r>
              <a:rPr lang="fr-FR" baseline="0" dirty="0" err="1" smtClean="0"/>
              <a:t>different</a:t>
            </a:r>
            <a:r>
              <a:rPr lang="fr-FR" baseline="0" dirty="0" smtClean="0"/>
              <a:t> types of </a:t>
            </a:r>
            <a:r>
              <a:rPr lang="fr-FR" baseline="0" dirty="0" err="1" smtClean="0"/>
              <a:t>crudes</a:t>
            </a:r>
            <a:r>
              <a:rPr lang="fr-FR" baseline="0" dirty="0" smtClean="0"/>
              <a:t>. Main </a:t>
            </a:r>
            <a:r>
              <a:rPr lang="fr-FR" baseline="0" dirty="0" err="1" smtClean="0"/>
              <a:t>big</a:t>
            </a:r>
            <a:r>
              <a:rPr lang="fr-FR" baseline="0" dirty="0" smtClean="0"/>
              <a:t> </a:t>
            </a:r>
            <a:r>
              <a:rPr lang="fr-FR" baseline="0" dirty="0" err="1" smtClean="0"/>
              <a:t>crude</a:t>
            </a:r>
            <a:r>
              <a:rPr lang="fr-FR" baseline="0" dirty="0" smtClean="0"/>
              <a:t> </a:t>
            </a:r>
            <a:r>
              <a:rPr lang="fr-FR" baseline="0" dirty="0" err="1" smtClean="0"/>
              <a:t>families</a:t>
            </a:r>
            <a:r>
              <a:rPr lang="fr-FR" baseline="0" dirty="0" smtClean="0"/>
              <a:t> are </a:t>
            </a:r>
            <a:r>
              <a:rPr lang="fr-FR" baseline="0" dirty="0" err="1" smtClean="0"/>
              <a:t>called</a:t>
            </a:r>
            <a:r>
              <a:rPr lang="fr-FR" baseline="0" dirty="0" smtClean="0"/>
              <a:t> </a:t>
            </a:r>
            <a:r>
              <a:rPr lang="fr-FR" baseline="0" dirty="0" err="1" smtClean="0"/>
              <a:t>paraffinic</a:t>
            </a:r>
            <a:r>
              <a:rPr lang="fr-FR" baseline="0" dirty="0" smtClean="0"/>
              <a:t> or </a:t>
            </a:r>
            <a:r>
              <a:rPr lang="fr-FR" baseline="0" dirty="0" err="1" smtClean="0"/>
              <a:t>naphthenic</a:t>
            </a:r>
            <a:r>
              <a:rPr lang="fr-FR" baseline="0" dirty="0" smtClean="0"/>
              <a:t> </a:t>
            </a:r>
            <a:r>
              <a:rPr lang="fr-FR" baseline="0" dirty="0" err="1" smtClean="0"/>
              <a:t>crudes</a:t>
            </a:r>
            <a:r>
              <a:rPr lang="fr-FR" baseline="0" dirty="0" smtClean="0"/>
              <a:t>. </a:t>
            </a:r>
            <a:r>
              <a:rPr lang="fr-FR" baseline="0" dirty="0" err="1" smtClean="0"/>
              <a:t>Paraffinic</a:t>
            </a:r>
            <a:r>
              <a:rPr lang="fr-FR" baseline="0" dirty="0" smtClean="0"/>
              <a:t> </a:t>
            </a:r>
            <a:r>
              <a:rPr lang="fr-FR" baseline="0" dirty="0" err="1" smtClean="0"/>
              <a:t>crudes</a:t>
            </a:r>
            <a:r>
              <a:rPr lang="fr-FR" baseline="0" dirty="0" smtClean="0"/>
              <a:t> are the </a:t>
            </a:r>
            <a:r>
              <a:rPr lang="fr-FR" baseline="0" dirty="0" err="1" smtClean="0"/>
              <a:t>majority</a:t>
            </a:r>
            <a:r>
              <a:rPr lang="fr-FR" baseline="0" dirty="0" smtClean="0"/>
              <a:t> of </a:t>
            </a:r>
            <a:r>
              <a:rPr lang="fr-FR" baseline="0" dirty="0" err="1" smtClean="0"/>
              <a:t>those</a:t>
            </a:r>
            <a:r>
              <a:rPr lang="fr-FR" baseline="0" dirty="0" smtClean="0"/>
              <a:t> </a:t>
            </a:r>
            <a:r>
              <a:rPr lang="fr-FR" baseline="0" dirty="0" err="1" smtClean="0"/>
              <a:t>refined</a:t>
            </a:r>
            <a:r>
              <a:rPr lang="fr-FR" baseline="0" dirty="0" smtClean="0"/>
              <a:t> in the world, </a:t>
            </a:r>
            <a:r>
              <a:rPr lang="fr-FR" baseline="0" dirty="0" err="1" smtClean="0"/>
              <a:t>naphthenic</a:t>
            </a:r>
            <a:r>
              <a:rPr lang="fr-FR" baseline="0" dirty="0" smtClean="0"/>
              <a:t> </a:t>
            </a:r>
            <a:r>
              <a:rPr lang="fr-FR" baseline="0" dirty="0" err="1" smtClean="0"/>
              <a:t>crudes</a:t>
            </a:r>
            <a:r>
              <a:rPr lang="fr-FR" baseline="0" dirty="0" smtClean="0"/>
              <a:t> are </a:t>
            </a:r>
            <a:r>
              <a:rPr lang="fr-FR" baseline="0" dirty="0" err="1" smtClean="0"/>
              <a:t>produced</a:t>
            </a:r>
            <a:r>
              <a:rPr lang="fr-FR" baseline="0" dirty="0" smtClean="0"/>
              <a:t> in Venezuela for </a:t>
            </a:r>
            <a:r>
              <a:rPr lang="fr-FR" baseline="0" dirty="0" err="1" smtClean="0"/>
              <a:t>example</a:t>
            </a:r>
            <a:r>
              <a:rPr lang="fr-FR" baseline="0" dirty="0" smtClean="0"/>
              <a:t> and </a:t>
            </a:r>
            <a:r>
              <a:rPr lang="fr-FR" baseline="0" dirty="0" err="1" smtClean="0"/>
              <a:t>can</a:t>
            </a:r>
            <a:r>
              <a:rPr lang="fr-FR" baseline="0" dirty="0" smtClean="0"/>
              <a:t> have </a:t>
            </a:r>
            <a:r>
              <a:rPr lang="fr-FR" baseline="0" dirty="0" err="1" smtClean="0"/>
              <a:t>interesting</a:t>
            </a:r>
            <a:r>
              <a:rPr lang="fr-FR" baseline="0" dirty="0" smtClean="0"/>
              <a:t> </a:t>
            </a:r>
            <a:r>
              <a:rPr lang="fr-FR" baseline="0" dirty="0" err="1" smtClean="0"/>
              <a:t>properties</a:t>
            </a:r>
            <a:r>
              <a:rPr lang="fr-FR" baseline="0" dirty="0" smtClean="0"/>
              <a:t> in </a:t>
            </a:r>
            <a:r>
              <a:rPr lang="fr-FR" baseline="0" dirty="0" err="1" smtClean="0"/>
              <a:t>some</a:t>
            </a:r>
            <a:r>
              <a:rPr lang="fr-FR" baseline="0" dirty="0" smtClean="0"/>
              <a:t> </a:t>
            </a:r>
            <a:r>
              <a:rPr lang="fr-FR" baseline="0" dirty="0" err="1" smtClean="0"/>
              <a:t>industrial</a:t>
            </a:r>
            <a:r>
              <a:rPr lang="fr-FR" baseline="0" dirty="0" smtClean="0"/>
              <a:t> applications.  </a:t>
            </a:r>
          </a:p>
          <a:p>
            <a:r>
              <a:rPr lang="fr-FR" baseline="0" dirty="0" err="1" smtClean="0"/>
              <a:t>Paraffinic</a:t>
            </a:r>
            <a:r>
              <a:rPr lang="fr-FR" baseline="0" dirty="0" smtClean="0"/>
              <a:t> </a:t>
            </a:r>
            <a:r>
              <a:rPr lang="fr-FR" baseline="0" dirty="0" err="1" smtClean="0"/>
              <a:t>molecules</a:t>
            </a:r>
            <a:r>
              <a:rPr lang="fr-FR" baseline="0" dirty="0" smtClean="0"/>
              <a:t> are </a:t>
            </a:r>
            <a:r>
              <a:rPr lang="fr-FR" baseline="0" dirty="0" err="1" smtClean="0"/>
              <a:t>composed</a:t>
            </a:r>
            <a:r>
              <a:rPr lang="fr-FR" baseline="0" dirty="0" smtClean="0"/>
              <a:t> of normal </a:t>
            </a:r>
            <a:r>
              <a:rPr lang="fr-FR" baseline="0" dirty="0" err="1" smtClean="0"/>
              <a:t>alkanes</a:t>
            </a:r>
            <a:r>
              <a:rPr lang="fr-FR" baseline="0" dirty="0" smtClean="0"/>
              <a:t> (straight </a:t>
            </a:r>
            <a:r>
              <a:rPr lang="fr-FR" baseline="0" dirty="0" err="1" smtClean="0"/>
              <a:t>chains</a:t>
            </a:r>
            <a:r>
              <a:rPr lang="fr-FR" baseline="0" dirty="0" smtClean="0"/>
              <a:t>) or iso-</a:t>
            </a:r>
            <a:r>
              <a:rPr lang="fr-FR" baseline="0" dirty="0" err="1" smtClean="0"/>
              <a:t>alkanes</a:t>
            </a:r>
            <a:r>
              <a:rPr lang="fr-FR" baseline="0" dirty="0" smtClean="0"/>
              <a:t> (</a:t>
            </a:r>
            <a:r>
              <a:rPr lang="fr-FR" baseline="0" dirty="0" err="1" smtClean="0"/>
              <a:t>that</a:t>
            </a:r>
            <a:r>
              <a:rPr lang="fr-FR" baseline="0" dirty="0" smtClean="0"/>
              <a:t> </a:t>
            </a:r>
            <a:r>
              <a:rPr lang="fr-FR" baseline="0" dirty="0" err="1" smtClean="0"/>
              <a:t>include</a:t>
            </a:r>
            <a:r>
              <a:rPr lang="fr-FR" baseline="0" dirty="0" smtClean="0"/>
              <a:t> branches). </a:t>
            </a:r>
            <a:r>
              <a:rPr lang="fr-FR" baseline="0" dirty="0" err="1" smtClean="0"/>
              <a:t>They</a:t>
            </a:r>
            <a:r>
              <a:rPr lang="fr-FR" baseline="0" dirty="0" smtClean="0"/>
              <a:t> </a:t>
            </a:r>
            <a:r>
              <a:rPr lang="fr-FR" baseline="0" dirty="0" err="1" smtClean="0"/>
              <a:t>can</a:t>
            </a:r>
            <a:r>
              <a:rPr lang="fr-FR" baseline="0" dirty="0" smtClean="0"/>
              <a:t> have </a:t>
            </a:r>
            <a:r>
              <a:rPr lang="fr-FR" baseline="0" dirty="0" err="1" smtClean="0"/>
              <a:t>heteroatoms</a:t>
            </a:r>
            <a:r>
              <a:rPr lang="fr-FR" baseline="0" dirty="0" smtClean="0"/>
              <a:t> </a:t>
            </a:r>
            <a:r>
              <a:rPr lang="fr-FR" baseline="0" dirty="0" err="1" smtClean="0"/>
              <a:t>like</a:t>
            </a:r>
            <a:r>
              <a:rPr lang="fr-FR" baseline="0" dirty="0" smtClean="0"/>
              <a:t> </a:t>
            </a:r>
            <a:r>
              <a:rPr lang="fr-FR" baseline="0" dirty="0" err="1" smtClean="0"/>
              <a:t>sulfur</a:t>
            </a:r>
            <a:r>
              <a:rPr lang="fr-FR" baseline="0" dirty="0" smtClean="0"/>
              <a:t>, or not.</a:t>
            </a:r>
          </a:p>
          <a:p>
            <a:r>
              <a:rPr lang="fr-FR" baseline="0" dirty="0" err="1" smtClean="0"/>
              <a:t>Naphthenic</a:t>
            </a:r>
            <a:r>
              <a:rPr lang="fr-FR" baseline="0" dirty="0" smtClean="0"/>
              <a:t> </a:t>
            </a:r>
            <a:r>
              <a:rPr lang="fr-FR" baseline="0" dirty="0" err="1" smtClean="0"/>
              <a:t>molecules</a:t>
            </a:r>
            <a:r>
              <a:rPr lang="fr-FR" baseline="0" dirty="0" smtClean="0"/>
              <a:t> </a:t>
            </a:r>
            <a:r>
              <a:rPr lang="fr-FR" baseline="0" dirty="0" err="1" smtClean="0"/>
              <a:t>can</a:t>
            </a:r>
            <a:r>
              <a:rPr lang="fr-FR" baseline="0" dirty="0" smtClean="0"/>
              <a:t> have one or </a:t>
            </a:r>
            <a:r>
              <a:rPr lang="fr-FR" baseline="0" dirty="0" err="1" smtClean="0"/>
              <a:t>several</a:t>
            </a:r>
            <a:r>
              <a:rPr lang="fr-FR" baseline="0" dirty="0" smtClean="0"/>
              <a:t> cycles, </a:t>
            </a:r>
            <a:r>
              <a:rPr lang="fr-FR" baseline="0" dirty="0" err="1" smtClean="0"/>
              <a:t>which</a:t>
            </a:r>
            <a:r>
              <a:rPr lang="fr-FR" baseline="0" dirty="0" smtClean="0"/>
              <a:t> are all </a:t>
            </a:r>
            <a:r>
              <a:rPr lang="fr-FR" baseline="0" dirty="0" err="1" smtClean="0"/>
              <a:t>saturated</a:t>
            </a:r>
            <a:r>
              <a:rPr lang="fr-FR" baseline="0" dirty="0" smtClean="0"/>
              <a:t> cycles.</a:t>
            </a:r>
          </a:p>
          <a:p>
            <a:r>
              <a:rPr lang="fr-FR" baseline="0" dirty="0" err="1" smtClean="0"/>
              <a:t>Aromatics</a:t>
            </a:r>
            <a:r>
              <a:rPr lang="fr-FR" baseline="0" dirty="0" smtClean="0"/>
              <a:t> </a:t>
            </a:r>
            <a:r>
              <a:rPr lang="fr-FR" baseline="0" dirty="0" err="1" smtClean="0"/>
              <a:t>can</a:t>
            </a:r>
            <a:r>
              <a:rPr lang="fr-FR" baseline="0" dirty="0" smtClean="0"/>
              <a:t> have one or </a:t>
            </a:r>
            <a:r>
              <a:rPr lang="fr-FR" baseline="0" dirty="0" err="1" smtClean="0"/>
              <a:t>several</a:t>
            </a:r>
            <a:r>
              <a:rPr lang="fr-FR" baseline="0" dirty="0" smtClean="0"/>
              <a:t> </a:t>
            </a:r>
            <a:r>
              <a:rPr lang="fr-FR" baseline="0" dirty="0" err="1" smtClean="0"/>
              <a:t>benzenic</a:t>
            </a:r>
            <a:r>
              <a:rPr lang="fr-FR" baseline="0" dirty="0" smtClean="0"/>
              <a:t> cycles, but </a:t>
            </a:r>
            <a:r>
              <a:rPr lang="fr-FR" baseline="0" dirty="0" err="1" smtClean="0"/>
              <a:t>nearly</a:t>
            </a:r>
            <a:r>
              <a:rPr lang="fr-FR" baseline="0" dirty="0" smtClean="0"/>
              <a:t> </a:t>
            </a:r>
            <a:r>
              <a:rPr lang="fr-FR" baseline="0" dirty="0" err="1" smtClean="0"/>
              <a:t>always</a:t>
            </a:r>
            <a:r>
              <a:rPr lang="fr-FR" baseline="0" dirty="0" smtClean="0"/>
              <a:t> long </a:t>
            </a:r>
            <a:r>
              <a:rPr lang="fr-FR" baseline="0" dirty="0" err="1" smtClean="0"/>
              <a:t>aliphatic</a:t>
            </a:r>
            <a:r>
              <a:rPr lang="fr-FR" baseline="0" dirty="0" smtClean="0"/>
              <a:t> </a:t>
            </a:r>
            <a:r>
              <a:rPr lang="fr-FR" baseline="0" dirty="0" err="1" smtClean="0"/>
              <a:t>chains</a:t>
            </a:r>
            <a:r>
              <a:rPr lang="fr-FR" baseline="0" dirty="0" smtClean="0"/>
              <a:t>. </a:t>
            </a:r>
            <a:endParaRPr lang="en-GB" dirty="0"/>
          </a:p>
        </p:txBody>
      </p:sp>
      <p:sp>
        <p:nvSpPr>
          <p:cNvPr id="4" name="Slide Number Placeholder 3"/>
          <p:cNvSpPr>
            <a:spLocks noGrp="1"/>
          </p:cNvSpPr>
          <p:nvPr>
            <p:ph type="sldNum" sz="quarter" idx="10"/>
          </p:nvPr>
        </p:nvSpPr>
        <p:spPr/>
        <p:txBody>
          <a:bodyPr/>
          <a:lstStyle/>
          <a:p>
            <a:fld id="{5C49915D-6004-4C5E-8086-1CBAB208F0EF}" type="slidenum">
              <a:rPr lang="en-US" smtClean="0"/>
              <a:t>5</a:t>
            </a:fld>
            <a:endParaRPr lang="en-US"/>
          </a:p>
        </p:txBody>
      </p:sp>
    </p:spTree>
    <p:extLst>
      <p:ext uri="{BB962C8B-B14F-4D97-AF65-F5344CB8AC3E}">
        <p14:creationId xmlns:p14="http://schemas.microsoft.com/office/powerpoint/2010/main" val="2642008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Tree>
    <p:extLst>
      <p:ext uri="{BB962C8B-B14F-4D97-AF65-F5344CB8AC3E}">
        <p14:creationId xmlns:p14="http://schemas.microsoft.com/office/powerpoint/2010/main" val="999534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fr-FR" dirty="0" smtClean="0"/>
              <a:t>GMP </a:t>
            </a:r>
            <a:r>
              <a:rPr lang="fr-FR" dirty="0" err="1" smtClean="0"/>
              <a:t>require</a:t>
            </a:r>
            <a:r>
              <a:rPr lang="fr-FR" dirty="0" smtClean="0"/>
              <a:t> </a:t>
            </a:r>
            <a:r>
              <a:rPr lang="fr-FR" dirty="0" err="1" smtClean="0"/>
              <a:t>both</a:t>
            </a:r>
            <a:r>
              <a:rPr lang="fr-FR" dirty="0" smtClean="0"/>
              <a:t> an effective </a:t>
            </a:r>
            <a:r>
              <a:rPr lang="fr-FR" dirty="0" err="1" smtClean="0"/>
              <a:t>Quality</a:t>
            </a:r>
            <a:r>
              <a:rPr lang="fr-FR" dirty="0" smtClean="0"/>
              <a:t> Assurance and </a:t>
            </a:r>
            <a:r>
              <a:rPr lang="fr-FR" dirty="0" err="1" smtClean="0"/>
              <a:t>Quality</a:t>
            </a:r>
            <a:r>
              <a:rPr lang="fr-FR" dirty="0" smtClean="0"/>
              <a:t> control system,</a:t>
            </a:r>
            <a:r>
              <a:rPr lang="fr-FR" baseline="0" dirty="0" smtClean="0"/>
              <a:t> and </a:t>
            </a:r>
            <a:r>
              <a:rPr lang="fr-FR" baseline="0" dirty="0" err="1" smtClean="0"/>
              <a:t>associated</a:t>
            </a:r>
            <a:r>
              <a:rPr lang="fr-FR" baseline="0" dirty="0" smtClean="0"/>
              <a:t> documentation</a:t>
            </a:r>
          </a:p>
          <a:p>
            <a:r>
              <a:rPr lang="fr-FR" baseline="0" dirty="0" smtClean="0"/>
              <a:t>	- </a:t>
            </a:r>
            <a:r>
              <a:rPr lang="fr-FR" baseline="0" dirty="0" err="1" smtClean="0"/>
              <a:t>addresses</a:t>
            </a:r>
            <a:r>
              <a:rPr lang="fr-FR" baseline="0" dirty="0" smtClean="0"/>
              <a:t> </a:t>
            </a:r>
            <a:r>
              <a:rPr lang="fr-FR" baseline="0" dirty="0" err="1" smtClean="0"/>
              <a:t>adequate</a:t>
            </a:r>
            <a:r>
              <a:rPr lang="fr-FR" baseline="0" dirty="0" smtClean="0"/>
              <a:t> </a:t>
            </a:r>
            <a:r>
              <a:rPr lang="fr-FR" baseline="0" dirty="0" err="1" smtClean="0"/>
              <a:t>operators</a:t>
            </a:r>
            <a:r>
              <a:rPr lang="fr-FR" baseline="0" dirty="0" smtClean="0"/>
              <a:t> training, </a:t>
            </a:r>
            <a:r>
              <a:rPr lang="fr-FR" baseline="0" dirty="0" err="1" smtClean="0"/>
              <a:t>selection</a:t>
            </a:r>
            <a:r>
              <a:rPr lang="fr-FR" baseline="0" dirty="0" smtClean="0"/>
              <a:t> and control of </a:t>
            </a:r>
            <a:r>
              <a:rPr lang="fr-FR" baseline="0" dirty="0" err="1" smtClean="0"/>
              <a:t>starting</a:t>
            </a:r>
            <a:r>
              <a:rPr lang="fr-FR" baseline="0" dirty="0" smtClean="0"/>
              <a:t> </a:t>
            </a:r>
            <a:r>
              <a:rPr lang="fr-FR" baseline="0" dirty="0" err="1" smtClean="0"/>
              <a:t>material</a:t>
            </a:r>
            <a:r>
              <a:rPr lang="fr-FR" baseline="0" dirty="0" smtClean="0"/>
              <a:t>, </a:t>
            </a:r>
            <a:r>
              <a:rPr lang="fr-FR" baseline="0" dirty="0" err="1" smtClean="0"/>
              <a:t>manufacturing</a:t>
            </a:r>
            <a:r>
              <a:rPr lang="fr-FR" baseline="0" dirty="0" smtClean="0"/>
              <a:t> </a:t>
            </a:r>
            <a:r>
              <a:rPr lang="fr-FR" baseline="0" dirty="0" err="1" smtClean="0"/>
              <a:t>equipement</a:t>
            </a:r>
            <a:r>
              <a:rPr lang="fr-FR" baseline="0" dirty="0" smtClean="0"/>
              <a:t> and operating </a:t>
            </a:r>
            <a:r>
              <a:rPr lang="fr-FR" baseline="0" dirty="0" err="1" smtClean="0"/>
              <a:t>procedures</a:t>
            </a:r>
            <a:endParaRPr lang="fr-FR" baseline="0" dirty="0" smtClean="0"/>
          </a:p>
          <a:p>
            <a:r>
              <a:rPr lang="fr-FR" baseline="0" dirty="0" smtClean="0"/>
              <a:t>	- </a:t>
            </a:r>
            <a:r>
              <a:rPr lang="fr-FR" baseline="0" dirty="0" err="1" smtClean="0"/>
              <a:t>quality</a:t>
            </a:r>
            <a:r>
              <a:rPr lang="fr-FR" baseline="0" dirty="0" smtClean="0"/>
              <a:t> control system</a:t>
            </a:r>
          </a:p>
          <a:p>
            <a:r>
              <a:rPr lang="fr-FR" baseline="0" dirty="0" smtClean="0"/>
              <a:t>There are EU Pharma GMP, EU Food Contact </a:t>
            </a:r>
            <a:r>
              <a:rPr lang="fr-FR" baseline="0" dirty="0" err="1" smtClean="0"/>
              <a:t>GMPs</a:t>
            </a:r>
            <a:r>
              <a:rPr lang="fr-FR" baseline="0" dirty="0" smtClean="0"/>
              <a:t>, US FDA </a:t>
            </a:r>
            <a:r>
              <a:rPr lang="fr-FR" baseline="0" dirty="0" err="1" smtClean="0"/>
              <a:t>GMPs</a:t>
            </a:r>
            <a:r>
              <a:rPr lang="fr-FR" baseline="0" dirty="0" smtClean="0"/>
              <a:t>, etc…  </a:t>
            </a:r>
            <a:endParaRPr lang="en-GB" dirty="0"/>
          </a:p>
        </p:txBody>
      </p:sp>
      <p:sp>
        <p:nvSpPr>
          <p:cNvPr id="4" name="Slide Number Placeholder 3"/>
          <p:cNvSpPr>
            <a:spLocks noGrp="1"/>
          </p:cNvSpPr>
          <p:nvPr>
            <p:ph type="sldNum" sz="quarter" idx="10"/>
          </p:nvPr>
        </p:nvSpPr>
        <p:spPr/>
        <p:txBody>
          <a:bodyPr/>
          <a:lstStyle/>
          <a:p>
            <a:fld id="{5C49915D-6004-4C5E-8086-1CBAB208F0EF}" type="slidenum">
              <a:rPr lang="en-US" smtClean="0"/>
              <a:t>43</a:t>
            </a:fld>
            <a:endParaRPr lang="en-US"/>
          </a:p>
        </p:txBody>
      </p:sp>
    </p:spTree>
    <p:extLst>
      <p:ext uri="{BB962C8B-B14F-4D97-AF65-F5344CB8AC3E}">
        <p14:creationId xmlns:p14="http://schemas.microsoft.com/office/powerpoint/2010/main" val="74598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7713" eaLnBrk="0" hangingPunct="0">
              <a:defRPr>
                <a:solidFill>
                  <a:schemeClr val="tx1"/>
                </a:solidFill>
                <a:latin typeface="Arial" charset="0"/>
              </a:defRPr>
            </a:lvl1pPr>
            <a:lvl2pPr marL="742950" indent="-285750" defTabSz="747713" eaLnBrk="0" hangingPunct="0">
              <a:defRPr>
                <a:solidFill>
                  <a:schemeClr val="tx1"/>
                </a:solidFill>
                <a:latin typeface="Arial" charset="0"/>
              </a:defRPr>
            </a:lvl2pPr>
            <a:lvl3pPr marL="1143000" indent="-228600" defTabSz="747713" eaLnBrk="0" hangingPunct="0">
              <a:defRPr>
                <a:solidFill>
                  <a:schemeClr val="tx1"/>
                </a:solidFill>
                <a:latin typeface="Arial" charset="0"/>
              </a:defRPr>
            </a:lvl3pPr>
            <a:lvl4pPr marL="1600200" indent="-228600" defTabSz="747713" eaLnBrk="0" hangingPunct="0">
              <a:defRPr>
                <a:solidFill>
                  <a:schemeClr val="tx1"/>
                </a:solidFill>
                <a:latin typeface="Arial" charset="0"/>
              </a:defRPr>
            </a:lvl4pPr>
            <a:lvl5pPr marL="2057400" indent="-228600" defTabSz="747713" eaLnBrk="0" hangingPunct="0">
              <a:defRPr>
                <a:solidFill>
                  <a:schemeClr val="tx1"/>
                </a:solidFill>
                <a:latin typeface="Arial" charset="0"/>
              </a:defRPr>
            </a:lvl5pPr>
            <a:lvl6pPr marL="2514600" indent="-228600" defTabSz="747713" eaLnBrk="0" fontAlgn="base" hangingPunct="0">
              <a:spcBef>
                <a:spcPct val="0"/>
              </a:spcBef>
              <a:spcAft>
                <a:spcPct val="0"/>
              </a:spcAft>
              <a:defRPr>
                <a:solidFill>
                  <a:schemeClr val="tx1"/>
                </a:solidFill>
                <a:latin typeface="Arial" charset="0"/>
              </a:defRPr>
            </a:lvl6pPr>
            <a:lvl7pPr marL="2971800" indent="-228600" defTabSz="747713" eaLnBrk="0" fontAlgn="base" hangingPunct="0">
              <a:spcBef>
                <a:spcPct val="0"/>
              </a:spcBef>
              <a:spcAft>
                <a:spcPct val="0"/>
              </a:spcAft>
              <a:defRPr>
                <a:solidFill>
                  <a:schemeClr val="tx1"/>
                </a:solidFill>
                <a:latin typeface="Arial" charset="0"/>
              </a:defRPr>
            </a:lvl7pPr>
            <a:lvl8pPr marL="3429000" indent="-228600" defTabSz="747713" eaLnBrk="0" fontAlgn="base" hangingPunct="0">
              <a:spcBef>
                <a:spcPct val="0"/>
              </a:spcBef>
              <a:spcAft>
                <a:spcPct val="0"/>
              </a:spcAft>
              <a:defRPr>
                <a:solidFill>
                  <a:schemeClr val="tx1"/>
                </a:solidFill>
                <a:latin typeface="Arial" charset="0"/>
              </a:defRPr>
            </a:lvl8pPr>
            <a:lvl9pPr marL="3886200" indent="-228600" defTabSz="747713" eaLnBrk="0" fontAlgn="base" hangingPunct="0">
              <a:spcBef>
                <a:spcPct val="0"/>
              </a:spcBef>
              <a:spcAft>
                <a:spcPct val="0"/>
              </a:spcAft>
              <a:defRPr>
                <a:solidFill>
                  <a:schemeClr val="tx1"/>
                </a:solidFill>
                <a:latin typeface="Arial" charset="0"/>
              </a:defRPr>
            </a:lvl9pPr>
          </a:lstStyle>
          <a:p>
            <a:pPr eaLnBrk="1" hangingPunct="1"/>
            <a:fld id="{FEFBB8FC-EAB5-4EEA-86ED-64DF02F616C6}" type="slidenum">
              <a:rPr lang="en-US" altLang="en-US" sz="1000" smtClean="0">
                <a:latin typeface="Times New Roman" pitchFamily="18" charset="0"/>
              </a:rPr>
              <a:pPr eaLnBrk="1" hangingPunct="1"/>
              <a:t>6</a:t>
            </a:fld>
            <a:endParaRPr lang="en-US" altLang="en-US" sz="1000" smtClean="0">
              <a:latin typeface="Times New Roman" pitchFamily="18" charset="0"/>
            </a:endParaRPr>
          </a:p>
        </p:txBody>
      </p:sp>
      <p:sp>
        <p:nvSpPr>
          <p:cNvPr id="101379" name="Rectangle 2"/>
          <p:cNvSpPr>
            <a:spLocks noGrp="1" noRot="1" noChangeAspect="1" noChangeArrowheads="1" noTextEdit="1"/>
          </p:cNvSpPr>
          <p:nvPr>
            <p:ph type="sldImg"/>
          </p:nvPr>
        </p:nvSpPr>
        <p:spPr>
          <a:xfrm>
            <a:off x="90488" y="744538"/>
            <a:ext cx="6618287" cy="3724275"/>
          </a:xfrm>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On this slide we see the compositional makeup of a paraffinic lube crude.  Refining is needed to turn this crude into </a:t>
            </a:r>
            <a:r>
              <a:rPr lang="en-US" altLang="en-US" dirty="0" err="1" smtClean="0"/>
              <a:t>basestock</a:t>
            </a:r>
            <a:r>
              <a:rPr lang="en-US" altLang="en-US" dirty="0" smtClean="0"/>
              <a:t> fractions in the 300 to 700 </a:t>
            </a:r>
            <a:r>
              <a:rPr lang="en-US" altLang="en-US" dirty="0" err="1" smtClean="0"/>
              <a:t>deg.C</a:t>
            </a:r>
            <a:r>
              <a:rPr lang="en-US" altLang="en-US" dirty="0" smtClean="0"/>
              <a:t> boiling range </a:t>
            </a:r>
          </a:p>
          <a:p>
            <a:endParaRPr lang="en-US" altLang="en-US" dirty="0" smtClean="0"/>
          </a:p>
          <a:p>
            <a:r>
              <a:rPr lang="en-US" altLang="en-US" dirty="0" smtClean="0"/>
              <a:t> </a:t>
            </a:r>
          </a:p>
        </p:txBody>
      </p:sp>
    </p:spTree>
    <p:extLst>
      <p:ext uri="{BB962C8B-B14F-4D97-AF65-F5344CB8AC3E}">
        <p14:creationId xmlns:p14="http://schemas.microsoft.com/office/powerpoint/2010/main" val="196300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A710C5-D7C0-42CF-AE47-6189BF098D6E}" type="slidenum">
              <a:rPr lang="en-US" smtClean="0"/>
              <a:t>7</a:t>
            </a:fld>
            <a:endParaRPr lang="en-US"/>
          </a:p>
        </p:txBody>
      </p:sp>
    </p:spTree>
    <p:extLst>
      <p:ext uri="{BB962C8B-B14F-4D97-AF65-F5344CB8AC3E}">
        <p14:creationId xmlns:p14="http://schemas.microsoft.com/office/powerpoint/2010/main" val="99820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US" baseline="0" dirty="0" smtClean="0"/>
              <a:t>MOSH and MOAH fractions do not always represent the products placed on the market, because those fractions found in food can come from various origins, other than mineral oils: migrations from materials, natural origin, or also molecules that have been transformed. </a:t>
            </a:r>
          </a:p>
          <a:p>
            <a:endParaRPr lang="en-US" baseline="0" dirty="0" smtClean="0"/>
          </a:p>
          <a:p>
            <a:r>
              <a:rPr lang="en-US" dirty="0" smtClean="0"/>
              <a:t>An isolated MOAH fraction does not imply PAC presence neither refinement level,</a:t>
            </a:r>
            <a:r>
              <a:rPr lang="en-US" baseline="0" dirty="0" smtClean="0"/>
              <a:t> because it can be highly alkylated molecules, 1 or 2 rings with long hydrocarbon chains. </a:t>
            </a:r>
          </a:p>
          <a:p>
            <a:r>
              <a:rPr lang="en-GB" dirty="0" smtClean="0"/>
              <a:t>MOSH and MOAH terms have to be used</a:t>
            </a:r>
            <a:r>
              <a:rPr lang="en-GB" baseline="0" dirty="0" smtClean="0"/>
              <a:t> in the right context to avoid confusion.</a:t>
            </a:r>
            <a:endParaRPr lang="en-GB" dirty="0"/>
          </a:p>
        </p:txBody>
      </p:sp>
      <p:sp>
        <p:nvSpPr>
          <p:cNvPr id="4" name="Slide Number Placeholder 3"/>
          <p:cNvSpPr>
            <a:spLocks noGrp="1"/>
          </p:cNvSpPr>
          <p:nvPr>
            <p:ph type="sldNum" sz="quarter" idx="10"/>
          </p:nvPr>
        </p:nvSpPr>
        <p:spPr/>
        <p:txBody>
          <a:bodyPr/>
          <a:lstStyle/>
          <a:p>
            <a:fld id="{5C49915D-6004-4C5E-8086-1CBAB208F0EF}" type="slidenum">
              <a:rPr lang="en-US" smtClean="0"/>
              <a:t>10</a:t>
            </a:fld>
            <a:endParaRPr lang="en-US"/>
          </a:p>
        </p:txBody>
      </p:sp>
    </p:spTree>
    <p:extLst>
      <p:ext uri="{BB962C8B-B14F-4D97-AF65-F5344CB8AC3E}">
        <p14:creationId xmlns:p14="http://schemas.microsoft.com/office/powerpoint/2010/main" val="1057538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0488" y="744538"/>
            <a:ext cx="6618287" cy="3724275"/>
          </a:xfrm>
          <a:ln cap="flat"/>
        </p:spPr>
      </p:sp>
      <p:sp>
        <p:nvSpPr>
          <p:cNvPr id="32771" name="Rectangle 3"/>
          <p:cNvSpPr>
            <a:spLocks noGrp="1" noChangeArrowheads="1"/>
          </p:cNvSpPr>
          <p:nvPr>
            <p:ph type="body" idx="1"/>
          </p:nvPr>
        </p:nvSpPr>
        <p:spPr>
          <a:ln/>
        </p:spPr>
        <p:txBody>
          <a:bodyPr/>
          <a:lstStyle/>
          <a:p>
            <a:r>
              <a:rPr lang="en-US" dirty="0" smtClean="0"/>
              <a:t>Now we will look in more details at which of the types of hydrocarbons are desired in our mineral</a:t>
            </a:r>
            <a:r>
              <a:rPr lang="en-US" baseline="0" dirty="0" smtClean="0"/>
              <a:t> oils and wax, and how refining is going to select them.</a:t>
            </a:r>
            <a:r>
              <a:rPr lang="en-US" dirty="0" smtClean="0"/>
              <a:t> </a:t>
            </a:r>
            <a:endParaRPr lang="en-US" dirty="0"/>
          </a:p>
        </p:txBody>
      </p:sp>
    </p:spTree>
    <p:extLst>
      <p:ext uri="{BB962C8B-B14F-4D97-AF65-F5344CB8AC3E}">
        <p14:creationId xmlns:p14="http://schemas.microsoft.com/office/powerpoint/2010/main" val="257734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fr-FR" dirty="0" smtClean="0"/>
              <a:t>First production unit in all </a:t>
            </a:r>
            <a:r>
              <a:rPr lang="fr-FR" dirty="0" err="1" smtClean="0"/>
              <a:t>refineries</a:t>
            </a:r>
            <a:r>
              <a:rPr lang="fr-FR" dirty="0" smtClean="0"/>
              <a:t> </a:t>
            </a:r>
            <a:r>
              <a:rPr lang="fr-FR" dirty="0" err="1" smtClean="0"/>
              <a:t>is</a:t>
            </a:r>
            <a:r>
              <a:rPr lang="fr-FR" dirty="0" smtClean="0"/>
              <a:t> the </a:t>
            </a:r>
            <a:r>
              <a:rPr lang="fr-FR" dirty="0" err="1" smtClean="0"/>
              <a:t>atmospheric</a:t>
            </a:r>
            <a:r>
              <a:rPr lang="fr-FR" dirty="0" smtClean="0"/>
              <a:t> distillation. It </a:t>
            </a:r>
            <a:r>
              <a:rPr lang="fr-FR" dirty="0" err="1" smtClean="0"/>
              <a:t>separates</a:t>
            </a:r>
            <a:r>
              <a:rPr lang="fr-FR" dirty="0" smtClean="0"/>
              <a:t> the </a:t>
            </a:r>
            <a:r>
              <a:rPr lang="fr-FR" dirty="0" err="1" smtClean="0"/>
              <a:t>molecules</a:t>
            </a:r>
            <a:r>
              <a:rPr lang="fr-FR" dirty="0" smtClean="0"/>
              <a:t> </a:t>
            </a:r>
            <a:r>
              <a:rPr lang="fr-FR" dirty="0" err="1" smtClean="0"/>
              <a:t>according</a:t>
            </a:r>
            <a:r>
              <a:rPr lang="fr-FR" dirty="0" smtClean="0"/>
              <a:t> to </a:t>
            </a:r>
            <a:r>
              <a:rPr lang="fr-FR" dirty="0" err="1" smtClean="0"/>
              <a:t>their</a:t>
            </a:r>
            <a:r>
              <a:rPr lang="fr-FR" dirty="0" smtClean="0"/>
              <a:t> </a:t>
            </a:r>
            <a:r>
              <a:rPr lang="fr-FR" dirty="0" err="1" smtClean="0"/>
              <a:t>boiling</a:t>
            </a:r>
            <a:r>
              <a:rPr lang="fr-FR" dirty="0" smtClean="0"/>
              <a:t> </a:t>
            </a:r>
            <a:r>
              <a:rPr lang="fr-FR" dirty="0" err="1" smtClean="0"/>
              <a:t>temperatures</a:t>
            </a:r>
            <a:r>
              <a:rPr lang="fr-FR" dirty="0" smtClean="0"/>
              <a:t> range, up to 300 to 350°C.</a:t>
            </a:r>
          </a:p>
          <a:p>
            <a:r>
              <a:rPr lang="fr-FR" dirty="0" smtClean="0"/>
              <a:t>It </a:t>
            </a:r>
            <a:r>
              <a:rPr lang="fr-FR" dirty="0" err="1" smtClean="0"/>
              <a:t>mainly</a:t>
            </a:r>
            <a:r>
              <a:rPr lang="fr-FR" dirty="0" smtClean="0"/>
              <a:t> </a:t>
            </a:r>
            <a:r>
              <a:rPr lang="fr-FR" dirty="0" err="1" smtClean="0"/>
              <a:t>collects</a:t>
            </a:r>
            <a:r>
              <a:rPr lang="fr-FR" dirty="0" smtClean="0"/>
              <a:t> </a:t>
            </a:r>
            <a:r>
              <a:rPr lang="fr-FR" dirty="0" err="1" smtClean="0"/>
              <a:t>petroleum</a:t>
            </a:r>
            <a:r>
              <a:rPr lang="fr-FR" dirty="0" smtClean="0"/>
              <a:t> </a:t>
            </a:r>
            <a:r>
              <a:rPr lang="fr-FR" dirty="0" err="1" smtClean="0"/>
              <a:t>cuts</a:t>
            </a:r>
            <a:r>
              <a:rPr lang="fr-FR" dirty="0" smtClean="0"/>
              <a:t> </a:t>
            </a:r>
            <a:r>
              <a:rPr lang="fr-FR" dirty="0" err="1" smtClean="0"/>
              <a:t>that</a:t>
            </a:r>
            <a:r>
              <a:rPr lang="fr-FR" dirty="0" smtClean="0"/>
              <a:t> </a:t>
            </a:r>
            <a:r>
              <a:rPr lang="fr-FR" dirty="0" err="1" smtClean="0"/>
              <a:t>will</a:t>
            </a:r>
            <a:r>
              <a:rPr lang="fr-FR" dirty="0" smtClean="0"/>
              <a:t> lead to </a:t>
            </a:r>
            <a:r>
              <a:rPr lang="fr-FR" dirty="0" err="1" smtClean="0"/>
              <a:t>gases</a:t>
            </a:r>
            <a:r>
              <a:rPr lang="fr-FR" dirty="0" smtClean="0"/>
              <a:t>, naphta and gazolines.</a:t>
            </a:r>
          </a:p>
          <a:p>
            <a:r>
              <a:rPr lang="fr-FR" dirty="0" err="1" smtClean="0"/>
              <a:t>Then</a:t>
            </a:r>
            <a:r>
              <a:rPr lang="fr-FR" dirty="0" smtClean="0"/>
              <a:t> </a:t>
            </a:r>
            <a:r>
              <a:rPr lang="fr-FR" dirty="0" err="1" smtClean="0"/>
              <a:t>resudue</a:t>
            </a:r>
            <a:r>
              <a:rPr lang="fr-FR" dirty="0" smtClean="0"/>
              <a:t> </a:t>
            </a:r>
            <a:r>
              <a:rPr lang="fr-FR" dirty="0" err="1" smtClean="0"/>
              <a:t>from</a:t>
            </a:r>
            <a:r>
              <a:rPr lang="fr-FR" dirty="0" smtClean="0"/>
              <a:t> the </a:t>
            </a:r>
            <a:r>
              <a:rPr lang="fr-FR" dirty="0" err="1" smtClean="0"/>
              <a:t>atmospheric</a:t>
            </a:r>
            <a:r>
              <a:rPr lang="fr-FR" baseline="0" dirty="0" smtClean="0"/>
              <a:t> distillation, </a:t>
            </a:r>
            <a:r>
              <a:rPr lang="fr-FR" baseline="0" dirty="0" err="1" smtClean="0"/>
              <a:t>ie</a:t>
            </a:r>
            <a:r>
              <a:rPr lang="fr-FR" baseline="0" dirty="0" smtClean="0"/>
              <a:t> the fraction/the </a:t>
            </a:r>
            <a:r>
              <a:rPr lang="fr-FR" baseline="0" dirty="0" err="1" smtClean="0"/>
              <a:t>maecules</a:t>
            </a:r>
            <a:r>
              <a:rPr lang="fr-FR" baseline="0" dirty="0" smtClean="0"/>
              <a:t> </a:t>
            </a:r>
            <a:r>
              <a:rPr lang="fr-FR" baseline="0" dirty="0" err="1" smtClean="0"/>
              <a:t>that</a:t>
            </a:r>
            <a:r>
              <a:rPr lang="fr-FR" baseline="0" dirty="0" smtClean="0"/>
              <a:t> have not been </a:t>
            </a:r>
            <a:r>
              <a:rPr lang="fr-FR" baseline="0" dirty="0" err="1" smtClean="0"/>
              <a:t>evaporated</a:t>
            </a:r>
            <a:r>
              <a:rPr lang="fr-FR" baseline="0" dirty="0" smtClean="0"/>
              <a:t> at </a:t>
            </a:r>
            <a:r>
              <a:rPr lang="fr-FR" baseline="0" dirty="0" err="1" smtClean="0"/>
              <a:t>around</a:t>
            </a:r>
            <a:r>
              <a:rPr lang="fr-FR" baseline="0" dirty="0" smtClean="0"/>
              <a:t> 300/350°C, </a:t>
            </a:r>
            <a:r>
              <a:rPr lang="fr-FR" baseline="0" dirty="0" err="1" smtClean="0"/>
              <a:t>is</a:t>
            </a:r>
            <a:r>
              <a:rPr lang="fr-FR" baseline="0" dirty="0" smtClean="0"/>
              <a:t> </a:t>
            </a:r>
            <a:r>
              <a:rPr lang="fr-FR" baseline="0" dirty="0" err="1" smtClean="0"/>
              <a:t>brought</a:t>
            </a:r>
            <a:r>
              <a:rPr lang="fr-FR" baseline="0" dirty="0" smtClean="0"/>
              <a:t> to a second distillation unit, </a:t>
            </a:r>
            <a:r>
              <a:rPr lang="fr-FR" baseline="0" dirty="0" err="1" smtClean="0"/>
              <a:t>that</a:t>
            </a:r>
            <a:r>
              <a:rPr lang="fr-FR" baseline="0" dirty="0" smtClean="0"/>
              <a:t> </a:t>
            </a:r>
            <a:r>
              <a:rPr lang="fr-FR" baseline="0" dirty="0" err="1" smtClean="0"/>
              <a:t>works</a:t>
            </a:r>
            <a:r>
              <a:rPr lang="fr-FR" baseline="0" dirty="0" smtClean="0"/>
              <a:t> </a:t>
            </a:r>
            <a:r>
              <a:rPr lang="fr-FR" baseline="0" dirty="0" err="1" smtClean="0"/>
              <a:t>under</a:t>
            </a:r>
            <a:r>
              <a:rPr lang="fr-FR" baseline="0" dirty="0" smtClean="0"/>
              <a:t> vacuum. This vacuum distillation </a:t>
            </a:r>
            <a:r>
              <a:rPr lang="fr-FR" baseline="0" dirty="0" err="1" smtClean="0"/>
              <a:t>works</a:t>
            </a:r>
            <a:r>
              <a:rPr lang="fr-FR" baseline="0" dirty="0" smtClean="0"/>
              <a:t> on </a:t>
            </a:r>
            <a:r>
              <a:rPr lang="fr-FR" baseline="0" dirty="0" err="1" smtClean="0"/>
              <a:t>same</a:t>
            </a:r>
            <a:r>
              <a:rPr lang="fr-FR" baseline="0" dirty="0" smtClean="0"/>
              <a:t> </a:t>
            </a:r>
            <a:r>
              <a:rPr lang="fr-FR" baseline="0" dirty="0" err="1" smtClean="0"/>
              <a:t>principle</a:t>
            </a:r>
            <a:r>
              <a:rPr lang="fr-FR" baseline="0" dirty="0" smtClean="0"/>
              <a:t>, but the </a:t>
            </a:r>
            <a:r>
              <a:rPr lang="fr-FR" baseline="0" dirty="0" err="1" smtClean="0"/>
              <a:t>fact</a:t>
            </a:r>
            <a:r>
              <a:rPr lang="fr-FR" baseline="0" dirty="0" smtClean="0"/>
              <a:t> to </a:t>
            </a:r>
            <a:r>
              <a:rPr lang="fr-FR" baseline="0" dirty="0" err="1" smtClean="0"/>
              <a:t>be</a:t>
            </a:r>
            <a:r>
              <a:rPr lang="fr-FR" baseline="0" dirty="0" smtClean="0"/>
              <a:t> </a:t>
            </a:r>
            <a:r>
              <a:rPr lang="fr-FR" baseline="0" dirty="0" err="1" smtClean="0"/>
              <a:t>under</a:t>
            </a:r>
            <a:r>
              <a:rPr lang="fr-FR" baseline="0" dirty="0" smtClean="0"/>
              <a:t> vacuum </a:t>
            </a:r>
            <a:r>
              <a:rPr lang="fr-FR" baseline="0" dirty="0" err="1" smtClean="0"/>
              <a:t>allows</a:t>
            </a:r>
            <a:r>
              <a:rPr lang="fr-FR" baseline="0" dirty="0" smtClean="0"/>
              <a:t> not to </a:t>
            </a:r>
            <a:r>
              <a:rPr lang="fr-FR" baseline="0" dirty="0" err="1" smtClean="0"/>
              <a:t>heat</a:t>
            </a:r>
            <a:r>
              <a:rPr lang="fr-FR" baseline="0" dirty="0" smtClean="0"/>
              <a:t> at </a:t>
            </a:r>
            <a:r>
              <a:rPr lang="fr-FR" baseline="0" dirty="0" err="1" smtClean="0"/>
              <a:t>higher</a:t>
            </a:r>
            <a:r>
              <a:rPr lang="fr-FR" baseline="0" dirty="0" smtClean="0"/>
              <a:t> </a:t>
            </a:r>
            <a:r>
              <a:rPr lang="fr-FR" baseline="0" dirty="0" err="1" smtClean="0"/>
              <a:t>temperature</a:t>
            </a:r>
            <a:r>
              <a:rPr lang="fr-FR" baseline="0" dirty="0" smtClean="0"/>
              <a:t> </a:t>
            </a:r>
            <a:r>
              <a:rPr lang="fr-FR" baseline="0" dirty="0" err="1" smtClean="0"/>
              <a:t>than</a:t>
            </a:r>
            <a:r>
              <a:rPr lang="fr-FR" baseline="0" dirty="0" smtClean="0"/>
              <a:t> </a:t>
            </a:r>
            <a:r>
              <a:rPr lang="fr-FR" baseline="0" dirty="0" err="1" smtClean="0"/>
              <a:t>atm</a:t>
            </a:r>
            <a:r>
              <a:rPr lang="fr-FR" baseline="0" dirty="0" smtClean="0"/>
              <a:t> distillation, and to </a:t>
            </a:r>
            <a:r>
              <a:rPr lang="fr-FR" baseline="0" dirty="0" err="1" smtClean="0"/>
              <a:t>be</a:t>
            </a:r>
            <a:r>
              <a:rPr lang="fr-FR" baseline="0" dirty="0" smtClean="0"/>
              <a:t> able to </a:t>
            </a:r>
            <a:r>
              <a:rPr lang="fr-FR" baseline="0" dirty="0" err="1" smtClean="0"/>
              <a:t>collect</a:t>
            </a:r>
            <a:r>
              <a:rPr lang="fr-FR" baseline="0" dirty="0" smtClean="0"/>
              <a:t> </a:t>
            </a:r>
            <a:r>
              <a:rPr lang="fr-FR" baseline="0" dirty="0" err="1" smtClean="0"/>
              <a:t>cuts</a:t>
            </a:r>
            <a:r>
              <a:rPr lang="fr-FR" baseline="0" dirty="0" smtClean="0"/>
              <a:t> </a:t>
            </a:r>
            <a:r>
              <a:rPr lang="fr-FR" baseline="0" dirty="0" err="1" smtClean="0"/>
              <a:t>that</a:t>
            </a:r>
            <a:r>
              <a:rPr lang="fr-FR" baseline="0" dirty="0" smtClean="0"/>
              <a:t> </a:t>
            </a:r>
            <a:r>
              <a:rPr lang="fr-FR" baseline="0" dirty="0" err="1" smtClean="0"/>
              <a:t>normally</a:t>
            </a:r>
            <a:r>
              <a:rPr lang="fr-FR" baseline="0" dirty="0" smtClean="0"/>
              <a:t> </a:t>
            </a:r>
            <a:r>
              <a:rPr lang="fr-FR" baseline="0" dirty="0" err="1" smtClean="0"/>
              <a:t>boil</a:t>
            </a:r>
            <a:r>
              <a:rPr lang="fr-FR" baseline="0" dirty="0" smtClean="0"/>
              <a:t> at </a:t>
            </a:r>
            <a:r>
              <a:rPr lang="fr-FR" baseline="0" dirty="0" err="1" smtClean="0"/>
              <a:t>higher</a:t>
            </a:r>
            <a:r>
              <a:rPr lang="fr-FR" baseline="0" dirty="0" smtClean="0"/>
              <a:t> </a:t>
            </a:r>
            <a:r>
              <a:rPr lang="fr-FR" baseline="0" dirty="0" err="1" smtClean="0"/>
              <a:t>temperatures</a:t>
            </a:r>
            <a:r>
              <a:rPr lang="fr-FR" baseline="0" dirty="0" smtClean="0"/>
              <a:t>, up to 600 or 700°C. </a:t>
            </a:r>
            <a:r>
              <a:rPr lang="fr-FR" baseline="0" dirty="0" err="1" smtClean="0"/>
              <a:t>That’s</a:t>
            </a:r>
            <a:r>
              <a:rPr lang="fr-FR" baseline="0" dirty="0" smtClean="0"/>
              <a:t> in </a:t>
            </a:r>
            <a:r>
              <a:rPr lang="fr-FR" baseline="0" dirty="0" err="1" smtClean="0"/>
              <a:t>this</a:t>
            </a:r>
            <a:r>
              <a:rPr lang="fr-FR" baseline="0" dirty="0" smtClean="0"/>
              <a:t> unit </a:t>
            </a:r>
            <a:r>
              <a:rPr lang="fr-FR" baseline="0" dirty="0" err="1" smtClean="0"/>
              <a:t>that</a:t>
            </a:r>
            <a:r>
              <a:rPr lang="fr-FR" baseline="0" dirty="0" smtClean="0"/>
              <a:t> the </a:t>
            </a:r>
            <a:r>
              <a:rPr lang="fr-FR" baseline="0" dirty="0" err="1" smtClean="0"/>
              <a:t>feed</a:t>
            </a:r>
            <a:r>
              <a:rPr lang="fr-FR" baseline="0" dirty="0" smtClean="0"/>
              <a:t> to </a:t>
            </a:r>
            <a:r>
              <a:rPr lang="fr-FR" baseline="0" dirty="0" err="1" smtClean="0"/>
              <a:t>our</a:t>
            </a:r>
            <a:r>
              <a:rPr lang="fr-FR" baseline="0" dirty="0" smtClean="0"/>
              <a:t> </a:t>
            </a:r>
            <a:r>
              <a:rPr lang="fr-FR" baseline="0" dirty="0" err="1" smtClean="0"/>
              <a:t>mineral</a:t>
            </a:r>
            <a:r>
              <a:rPr lang="fr-FR" baseline="0" dirty="0" smtClean="0"/>
              <a:t> base </a:t>
            </a:r>
            <a:r>
              <a:rPr lang="fr-FR" baseline="0" dirty="0" err="1" smtClean="0"/>
              <a:t>oils</a:t>
            </a:r>
            <a:r>
              <a:rPr lang="fr-FR" baseline="0" dirty="0" smtClean="0"/>
              <a:t>, white </a:t>
            </a:r>
            <a:r>
              <a:rPr lang="fr-FR" baseline="0" dirty="0" err="1" smtClean="0"/>
              <a:t>oils</a:t>
            </a:r>
            <a:r>
              <a:rPr lang="fr-FR" baseline="0" dirty="0" smtClean="0"/>
              <a:t> and </a:t>
            </a:r>
            <a:r>
              <a:rPr lang="fr-FR" baseline="0" dirty="0" err="1" smtClean="0"/>
              <a:t>waxes</a:t>
            </a:r>
            <a:r>
              <a:rPr lang="fr-FR" baseline="0" dirty="0" smtClean="0"/>
              <a:t> are </a:t>
            </a:r>
            <a:r>
              <a:rPr lang="fr-FR" baseline="0" dirty="0" err="1" smtClean="0"/>
              <a:t>collected</a:t>
            </a:r>
            <a:r>
              <a:rPr lang="fr-FR" baseline="0" dirty="0" smtClean="0"/>
              <a:t>.     </a:t>
            </a:r>
            <a:r>
              <a:rPr lang="fr-FR" dirty="0" smtClean="0"/>
              <a:t> </a:t>
            </a:r>
            <a:endParaRPr lang="en-GB" dirty="0"/>
          </a:p>
        </p:txBody>
      </p:sp>
      <p:sp>
        <p:nvSpPr>
          <p:cNvPr id="4" name="Slide Number Placeholder 3"/>
          <p:cNvSpPr>
            <a:spLocks noGrp="1"/>
          </p:cNvSpPr>
          <p:nvPr>
            <p:ph type="sldNum" sz="quarter" idx="10"/>
          </p:nvPr>
        </p:nvSpPr>
        <p:spPr/>
        <p:txBody>
          <a:bodyPr/>
          <a:lstStyle/>
          <a:p>
            <a:fld id="{5C49915D-6004-4C5E-8086-1CBAB208F0EF}" type="slidenum">
              <a:rPr lang="en-US" smtClean="0"/>
              <a:t>12</a:t>
            </a:fld>
            <a:endParaRPr lang="en-US"/>
          </a:p>
        </p:txBody>
      </p:sp>
    </p:spTree>
    <p:extLst>
      <p:ext uri="{BB962C8B-B14F-4D97-AF65-F5344CB8AC3E}">
        <p14:creationId xmlns:p14="http://schemas.microsoft.com/office/powerpoint/2010/main" val="33501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0488" y="744538"/>
            <a:ext cx="6618287" cy="3724275"/>
          </a:xfrm>
          <a:ln cap="flat"/>
        </p:spPr>
      </p:sp>
      <p:sp>
        <p:nvSpPr>
          <p:cNvPr id="32771"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977824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90488" y="744538"/>
            <a:ext cx="6618287" cy="3724275"/>
          </a:xfrm>
          <a:ln cap="flat"/>
        </p:spPr>
      </p:sp>
      <p:sp>
        <p:nvSpPr>
          <p:cNvPr id="32771" name="Rectangle 3"/>
          <p:cNvSpPr>
            <a:spLocks noGrp="1" noChangeArrowheads="1"/>
          </p:cNvSpPr>
          <p:nvPr>
            <p:ph type="body" idx="1"/>
          </p:nvPr>
        </p:nvSpPr>
        <p:spPr>
          <a:ln/>
        </p:spPr>
        <p:txBody>
          <a:bodyPr/>
          <a:lstStyle/>
          <a:p>
            <a:r>
              <a:rPr lang="en-US" dirty="0" smtClean="0"/>
              <a:t>Voice over : Mono or di-aromatic molecules</a:t>
            </a:r>
            <a:r>
              <a:rPr lang="en-US" baseline="0" dirty="0" smtClean="0"/>
              <a:t> present in mineral oils here boil above 300°C, hence do not include benzene or naphthalene </a:t>
            </a:r>
          </a:p>
          <a:p>
            <a:r>
              <a:rPr lang="en-US" b="1" u="sng" dirty="0" smtClean="0"/>
              <a:t>Solvent extraction unit</a:t>
            </a:r>
            <a:r>
              <a:rPr lang="en-US" dirty="0" smtClean="0"/>
              <a:t>: it physically separates the aromatic hydrocarbons and minor compounds of higher polarity. A suitable solvent, preferentially extracts the aromatic hydrocarbons and polar components. The solvents used are phenol, liquid </a:t>
            </a:r>
            <a:r>
              <a:rPr lang="en-US" dirty="0" err="1" smtClean="0"/>
              <a:t>sulphur</a:t>
            </a:r>
            <a:r>
              <a:rPr lang="en-US" dirty="0" smtClean="0"/>
              <a:t> dioxide, furfural, N-</a:t>
            </a:r>
            <a:r>
              <a:rPr lang="en-US" dirty="0" err="1" smtClean="0"/>
              <a:t>methylpyrrolidone</a:t>
            </a:r>
            <a:r>
              <a:rPr lang="en-US" dirty="0" smtClean="0"/>
              <a:t> or </a:t>
            </a:r>
            <a:r>
              <a:rPr lang="en-US" dirty="0" err="1" smtClean="0"/>
              <a:t>sulfolane</a:t>
            </a:r>
            <a:r>
              <a:rPr lang="en-US" dirty="0" smtClean="0"/>
              <a:t>, the last three being most commonly used. The solvent is recovered by distillation and recycled. The </a:t>
            </a:r>
            <a:r>
              <a:rPr lang="en-US" dirty="0" err="1" smtClean="0"/>
              <a:t>raffinate</a:t>
            </a:r>
            <a:r>
              <a:rPr lang="en-US" dirty="0" smtClean="0"/>
              <a:t> obtained contains almost all saturated hydrocarbons from the initial distillate, about 1/3 of the aromatic and polar molecules, and only a few percent of the initial polycyclic aromatic hydrocarbons (PAH). </a:t>
            </a:r>
          </a:p>
          <a:p>
            <a:endParaRPr lang="en-US" dirty="0" smtClean="0"/>
          </a:p>
          <a:p>
            <a:r>
              <a:rPr lang="en-US" b="1" u="sng" dirty="0" err="1" smtClean="0"/>
              <a:t>Hydrokracking</a:t>
            </a:r>
            <a:r>
              <a:rPr lang="en-US" b="1" u="sng" dirty="0" smtClean="0"/>
              <a:t>: </a:t>
            </a:r>
            <a:r>
              <a:rPr lang="en-US" dirty="0" smtClean="0"/>
              <a:t>Base oil hydrocracking processes can use different </a:t>
            </a:r>
            <a:r>
              <a:rPr lang="en-US" dirty="0" err="1" smtClean="0"/>
              <a:t>feedstocks</a:t>
            </a:r>
            <a:r>
              <a:rPr lang="en-US" dirty="0" smtClean="0"/>
              <a:t>, from unrefined or solvent refined distillates, to </a:t>
            </a:r>
            <a:r>
              <a:rPr lang="en-US" dirty="0" err="1" smtClean="0"/>
              <a:t>deasphalted</a:t>
            </a:r>
            <a:r>
              <a:rPr lang="en-US" dirty="0" smtClean="0"/>
              <a:t> oils or solvent refined </a:t>
            </a:r>
            <a:r>
              <a:rPr lang="en-US" dirty="0" err="1" smtClean="0"/>
              <a:t>deasphalted</a:t>
            </a:r>
            <a:r>
              <a:rPr lang="en-US" dirty="0" smtClean="0"/>
              <a:t> oils. It also can use slack waxes. The feedstock is heated to the reaction temperature with hydrogen and passed over a series of catalyst beds. The effluent from the reactor passes though  a series of separators to remove hydrogen and light hydrocarbons. The effluent product is then fractionated in atmospheric and vacuum distillation towers to provide the desired base-oils and by-products*</a:t>
            </a:r>
          </a:p>
          <a:p>
            <a:endParaRPr lang="en-US" dirty="0" smtClean="0"/>
          </a:p>
          <a:p>
            <a:endParaRPr lang="en-US" dirty="0"/>
          </a:p>
        </p:txBody>
      </p:sp>
    </p:spTree>
    <p:extLst>
      <p:ext uri="{BB962C8B-B14F-4D97-AF65-F5344CB8AC3E}">
        <p14:creationId xmlns:p14="http://schemas.microsoft.com/office/powerpoint/2010/main" val="925332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jpeg"/><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jpe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US" noProof="0" smtClean="0"/>
              <a:t>Click to edit Master title style</a:t>
            </a:r>
            <a:endParaRPr lang="en-GB" noProof="0" smtClean="0"/>
          </a:p>
        </p:txBody>
      </p:sp>
      <p:sp>
        <p:nvSpPr>
          <p:cNvPr id="168964" name="Rectangle 4"/>
          <p:cNvSpPr>
            <a:spLocks noGrp="1" noChangeArrowheads="1"/>
          </p:cNvSpPr>
          <p:nvPr>
            <p:ph type="subTitle" idx="1"/>
          </p:nvPr>
        </p:nvSpPr>
        <p:spPr>
          <a:xfrm>
            <a:off x="2832101" y="4082969"/>
            <a:ext cx="6438900" cy="393700"/>
          </a:xfrm>
        </p:spPr>
        <p:txBody>
          <a:bodyPr>
            <a:spAutoFit/>
          </a:bodyPr>
          <a:lstStyle>
            <a:lvl1pPr marL="0" indent="0" algn="ctr">
              <a:buFont typeface="Webdings" pitchFamily="18" charset="2"/>
              <a:buNone/>
              <a:defRPr b="1">
                <a:solidFill>
                  <a:schemeClr val="tx1"/>
                </a:solidFill>
                <a:cs typeface="Arial" charset="0"/>
              </a:defRPr>
            </a:lvl1pPr>
          </a:lstStyle>
          <a:p>
            <a:pPr lvl="0"/>
            <a:r>
              <a:rPr lang="en-US" noProof="0" smtClean="0"/>
              <a:t>Click to edit Master subtitle style</a:t>
            </a:r>
            <a:endParaRPr lang="en-GB" noProof="0" smtClean="0"/>
          </a:p>
        </p:txBody>
      </p:sp>
      <p:grpSp>
        <p:nvGrpSpPr>
          <p:cNvPr id="7" name="Group 6"/>
          <p:cNvGrpSpPr/>
          <p:nvPr userDrawn="1"/>
        </p:nvGrpSpPr>
        <p:grpSpPr>
          <a:xfrm>
            <a:off x="216574" y="282008"/>
            <a:ext cx="5080001" cy="641897"/>
            <a:chOff x="162430" y="282007"/>
            <a:chExt cx="3810001" cy="641897"/>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109" y="282007"/>
              <a:ext cx="2930893" cy="405816"/>
            </a:xfrm>
            <a:prstGeom prst="rect">
              <a:avLst/>
            </a:prstGeom>
          </p:spPr>
        </p:pic>
        <p:sp>
          <p:nvSpPr>
            <p:cNvPr id="3" name="TextBox 2"/>
            <p:cNvSpPr txBox="1"/>
            <p:nvPr userDrawn="1"/>
          </p:nvSpPr>
          <p:spPr>
            <a:xfrm>
              <a:off x="162430" y="708460"/>
              <a:ext cx="3810001" cy="215444"/>
            </a:xfrm>
            <a:prstGeom prst="rect">
              <a:avLst/>
            </a:prstGeom>
            <a:noFill/>
          </p:spPr>
          <p:txBody>
            <a:bodyPr wrap="square" rtlCol="0">
              <a:spAutoFit/>
            </a:bodyPr>
            <a:lstStyle/>
            <a:p>
              <a:pPr algn="l"/>
              <a:r>
                <a:rPr lang="en-GB" sz="800" b="0" i="0" u="none" strike="noStrike" baseline="0" dirty="0" smtClean="0">
                  <a:solidFill>
                    <a:srgbClr val="000048"/>
                  </a:solidFill>
                  <a:latin typeface="DIN-Regular"/>
                </a:rPr>
                <a:t>ENVIRONMENTAL SCIENCE FOR THE EUROPEAN REFINING INDUSTRY</a:t>
              </a:r>
              <a:endParaRPr lang="en-GB" sz="1800" dirty="0">
                <a:solidFill>
                  <a:srgbClr val="000048"/>
                </a:solidFill>
              </a:endParaRPr>
            </a:p>
          </p:txBody>
        </p:sp>
      </p:gr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94135" y="5988106"/>
            <a:ext cx="6914829" cy="869895"/>
          </a:xfrm>
          <a:prstGeom prst="rect">
            <a:avLst/>
          </a:prstGeom>
        </p:spPr>
      </p:pic>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US" noProof="0" smtClean="0"/>
              <a:t>Click to edit Master title style</a:t>
            </a:r>
            <a:endParaRPr lang="en-GB" noProof="0" smtClean="0"/>
          </a:p>
        </p:txBody>
      </p:sp>
      <p:sp>
        <p:nvSpPr>
          <p:cNvPr id="168964" name="Rectangle 4"/>
          <p:cNvSpPr>
            <a:spLocks noGrp="1" noChangeArrowheads="1"/>
          </p:cNvSpPr>
          <p:nvPr>
            <p:ph type="subTitle" idx="1"/>
          </p:nvPr>
        </p:nvSpPr>
        <p:spPr>
          <a:xfrm>
            <a:off x="2832101" y="4082969"/>
            <a:ext cx="6438900" cy="393700"/>
          </a:xfrm>
        </p:spPr>
        <p:txBody>
          <a:bodyPr>
            <a:spAutoFit/>
          </a:bodyPr>
          <a:lstStyle>
            <a:lvl1pPr marL="0" indent="0" algn="ctr">
              <a:buFont typeface="Webdings" pitchFamily="18" charset="2"/>
              <a:buNone/>
              <a:defRPr b="1">
                <a:solidFill>
                  <a:schemeClr val="tx1"/>
                </a:solidFill>
                <a:cs typeface="Arial" charset="0"/>
              </a:defRPr>
            </a:lvl1pPr>
          </a:lstStyle>
          <a:p>
            <a:pPr lvl="0"/>
            <a:r>
              <a:rPr lang="en-US" noProof="0" smtClean="0"/>
              <a:t>Click to edit Master subtitle style</a:t>
            </a:r>
            <a:endParaRPr lang="en-GB" noProof="0" smtClean="0"/>
          </a:p>
        </p:txBody>
      </p:sp>
      <p:grpSp>
        <p:nvGrpSpPr>
          <p:cNvPr id="7" name="Group 6"/>
          <p:cNvGrpSpPr/>
          <p:nvPr userDrawn="1"/>
        </p:nvGrpSpPr>
        <p:grpSpPr>
          <a:xfrm>
            <a:off x="216574" y="282008"/>
            <a:ext cx="5080001" cy="641897"/>
            <a:chOff x="162430" y="282007"/>
            <a:chExt cx="3810001" cy="641897"/>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109" y="282007"/>
              <a:ext cx="2930893" cy="405816"/>
            </a:xfrm>
            <a:prstGeom prst="rect">
              <a:avLst/>
            </a:prstGeom>
          </p:spPr>
        </p:pic>
        <p:sp>
          <p:nvSpPr>
            <p:cNvPr id="3" name="TextBox 2"/>
            <p:cNvSpPr txBox="1"/>
            <p:nvPr userDrawn="1"/>
          </p:nvSpPr>
          <p:spPr>
            <a:xfrm>
              <a:off x="162430" y="708460"/>
              <a:ext cx="3810001" cy="215444"/>
            </a:xfrm>
            <a:prstGeom prst="rect">
              <a:avLst/>
            </a:prstGeom>
            <a:noFill/>
          </p:spPr>
          <p:txBody>
            <a:bodyPr wrap="square" rtlCol="0">
              <a:spAutoFit/>
            </a:bodyPr>
            <a:lstStyle/>
            <a:p>
              <a:r>
                <a:rPr lang="en-GB" sz="800" dirty="0" smtClean="0">
                  <a:solidFill>
                    <a:srgbClr val="000048"/>
                  </a:solidFill>
                  <a:latin typeface="DIN-Regular"/>
                </a:rPr>
                <a:t>ENVIRONMENTAL SCIENCE FOR THE EUROPEAN REFINING INDUSTRY</a:t>
              </a:r>
              <a:endParaRPr lang="en-GB" sz="1800" dirty="0">
                <a:solidFill>
                  <a:srgbClr val="000048"/>
                </a:solidFill>
              </a:endParaRPr>
            </a:p>
          </p:txBody>
        </p:sp>
      </p:gr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96575" y="5988106"/>
            <a:ext cx="6914829" cy="869895"/>
          </a:xfrm>
          <a:prstGeom prst="rect">
            <a:avLst/>
          </a:prstGeom>
        </p:spPr>
      </p:pic>
    </p:spTree>
    <p:extLst>
      <p:ext uri="{BB962C8B-B14F-4D97-AF65-F5344CB8AC3E}">
        <p14:creationId xmlns:p14="http://schemas.microsoft.com/office/powerpoint/2010/main" val="4078367938"/>
      </p:ext>
    </p:extLst>
  </p:cSld>
  <p:clrMapOvr>
    <a:masterClrMapping/>
  </p:clrMapOvr>
  <p:transition>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US" noProof="0" smtClean="0"/>
              <a:t>Click to edit Master title style</a:t>
            </a:r>
            <a:endParaRPr lang="en-GB" noProof="0" smtClean="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771" y="4110321"/>
            <a:ext cx="12197515" cy="1534464"/>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55384"/>
            <a:ext cx="3929743" cy="509295"/>
          </a:xfrm>
          <a:prstGeom prst="rect">
            <a:avLst/>
          </a:prstGeom>
        </p:spPr>
      </p:pic>
    </p:spTree>
    <p:extLst>
      <p:ext uri="{BB962C8B-B14F-4D97-AF65-F5344CB8AC3E}">
        <p14:creationId xmlns:p14="http://schemas.microsoft.com/office/powerpoint/2010/main" val="1127855575"/>
      </p:ext>
    </p:extLst>
  </p:cSld>
  <p:clrMapOvr>
    <a:masterClrMapping/>
  </p:clrMapOvr>
  <p:transition>
    <p:split orient="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168963" name="Rectangle 3"/>
          <p:cNvSpPr>
            <a:spLocks noGrp="1" noChangeArrowheads="1"/>
          </p:cNvSpPr>
          <p:nvPr>
            <p:ph type="ctrTitle"/>
          </p:nvPr>
        </p:nvSpPr>
        <p:spPr>
          <a:xfrm>
            <a:off x="1583267" y="2171620"/>
            <a:ext cx="9095317" cy="1890713"/>
          </a:xfrm>
          <a:extLst/>
        </p:spPr>
        <p:txBody>
          <a:bodyPr/>
          <a:lstStyle>
            <a:lvl1pPr>
              <a:defRPr sz="5400">
                <a:solidFill>
                  <a:srgbClr val="0057A8"/>
                </a:solidFill>
              </a:defRPr>
            </a:lvl1pPr>
          </a:lstStyle>
          <a:p>
            <a:pPr lvl="0"/>
            <a:r>
              <a:rPr lang="en-US" noProof="0" smtClean="0"/>
              <a:t>Click to edit Master title style</a:t>
            </a:r>
            <a:endParaRPr lang="en-GB" noProof="0" smtClean="0"/>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tretch>
            <a:fillRect/>
          </a:stretch>
        </p:blipFill>
        <p:spPr>
          <a:xfrm>
            <a:off x="21771" y="4110321"/>
            <a:ext cx="12197515" cy="1534464"/>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55384"/>
            <a:ext cx="3929743" cy="509295"/>
          </a:xfrm>
          <a:prstGeom prst="rect">
            <a:avLst/>
          </a:prstGeom>
        </p:spPr>
      </p:pic>
      <p:pic>
        <p:nvPicPr>
          <p:cNvPr id="5" name="Picture 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619107" y="4131733"/>
            <a:ext cx="1501421" cy="1473200"/>
          </a:xfrm>
          <a:prstGeom prst="rect">
            <a:avLst/>
          </a:prstGeom>
          <a:ln>
            <a:noFill/>
          </a:ln>
          <a:effectLst>
            <a:outerShdw blurRad="292100" dist="139700" dir="2700000" algn="tl" rotWithShape="0">
              <a:srgbClr val="333333">
                <a:alpha val="65000"/>
              </a:srgbClr>
            </a:outerShdw>
            <a:reflection blurRad="6350" stA="50000" endA="300" endPos="55500" dist="101600" dir="5400000" sy="-100000" algn="bl" rotWithShape="0"/>
          </a:effectLst>
        </p:spPr>
      </p:pic>
    </p:spTree>
    <p:extLst>
      <p:ext uri="{BB962C8B-B14F-4D97-AF65-F5344CB8AC3E}">
        <p14:creationId xmlns:p14="http://schemas.microsoft.com/office/powerpoint/2010/main" val="126434778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80911" y="6451600"/>
            <a:ext cx="3230492" cy="406400"/>
          </a:xfrm>
          <a:prstGeom prst="rect">
            <a:avLst/>
          </a:prstGeom>
        </p:spPr>
      </p:pic>
      <p:sp>
        <p:nvSpPr>
          <p:cNvPr id="8" name="Title 1"/>
          <p:cNvSpPr>
            <a:spLocks noGrp="1"/>
          </p:cNvSpPr>
          <p:nvPr>
            <p:ph type="title"/>
          </p:nvPr>
        </p:nvSpPr>
        <p:spPr>
          <a:xfrm>
            <a:off x="2873222" y="155384"/>
            <a:ext cx="9210885" cy="457857"/>
          </a:xfrm>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smtClean="0"/>
              <a:t>Click to edit Master title style</a:t>
            </a:r>
            <a:endParaRPr lang="en-GB"/>
          </a:p>
        </p:txBody>
      </p:sp>
      <p:sp>
        <p:nvSpPr>
          <p:cNvPr id="9" name="Content Placeholder 2"/>
          <p:cNvSpPr>
            <a:spLocks noGrp="1"/>
          </p:cNvSpPr>
          <p:nvPr>
            <p:ph idx="1"/>
          </p:nvPr>
        </p:nvSpPr>
        <p:spPr>
          <a:xfrm>
            <a:off x="768351" y="1216477"/>
            <a:ext cx="11137900" cy="5113338"/>
          </a:xfrm>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155384"/>
            <a:ext cx="2991556" cy="387706"/>
          </a:xfrm>
          <a:prstGeom prst="rect">
            <a:avLst/>
          </a:prstGeom>
        </p:spPr>
      </p:pic>
    </p:spTree>
    <p:extLst>
      <p:ext uri="{BB962C8B-B14F-4D97-AF65-F5344CB8AC3E}">
        <p14:creationId xmlns:p14="http://schemas.microsoft.com/office/powerpoint/2010/main" val="3806414110"/>
      </p:ext>
    </p:extLst>
  </p:cSld>
  <p:clrMapOvr>
    <a:masterClrMapping/>
  </p:clrMapOvr>
  <p:transition>
    <p:split orient="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8" name="Title 1"/>
          <p:cNvSpPr>
            <a:spLocks noGrp="1"/>
          </p:cNvSpPr>
          <p:nvPr>
            <p:ph type="title"/>
          </p:nvPr>
        </p:nvSpPr>
        <p:spPr>
          <a:xfrm>
            <a:off x="2873222" y="155384"/>
            <a:ext cx="9210885" cy="457857"/>
          </a:xfrm>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smtClean="0"/>
              <a:t>Click to edit Master title style</a:t>
            </a:r>
            <a:endParaRPr lang="en-GB"/>
          </a:p>
        </p:txBody>
      </p:sp>
      <p:sp>
        <p:nvSpPr>
          <p:cNvPr id="9" name="Content Placeholder 2"/>
          <p:cNvSpPr>
            <a:spLocks noGrp="1"/>
          </p:cNvSpPr>
          <p:nvPr>
            <p:ph idx="1"/>
          </p:nvPr>
        </p:nvSpPr>
        <p:spPr>
          <a:xfrm>
            <a:off x="724809" y="1142999"/>
            <a:ext cx="11137900" cy="5113338"/>
          </a:xfrm>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55384"/>
            <a:ext cx="3014133" cy="390632"/>
          </a:xfrm>
          <a:prstGeom prst="rect">
            <a:avLst/>
          </a:prstGeom>
        </p:spPr>
      </p:pic>
      <p:pic>
        <p:nvPicPr>
          <p:cNvPr id="7" name="Picture 6"/>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9256890" y="6485919"/>
            <a:ext cx="2957689" cy="372081"/>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332954" y="6409268"/>
            <a:ext cx="402780" cy="395209"/>
          </a:xfrm>
          <a:prstGeom prst="rect">
            <a:avLst/>
          </a:prstGeom>
          <a:ln>
            <a:noFill/>
          </a:ln>
          <a:effectLst>
            <a:outerShdw blurRad="292100" dist="139700" dir="2700000" algn="tl" rotWithShape="0">
              <a:srgbClr val="333333">
                <a:alpha val="65000"/>
              </a:srgbClr>
            </a:outerShdw>
            <a:reflection blurRad="6350" stA="50000" endA="300" endPos="55500" dist="101600" dir="5400000" sy="-100000" algn="bl" rotWithShape="0"/>
          </a:effectLst>
        </p:spPr>
      </p:pic>
    </p:spTree>
    <p:extLst>
      <p:ext uri="{BB962C8B-B14F-4D97-AF65-F5344CB8AC3E}">
        <p14:creationId xmlns:p14="http://schemas.microsoft.com/office/powerpoint/2010/main" val="2666124763"/>
      </p:ext>
    </p:extLst>
  </p:cSld>
  <p:clrMapOvr>
    <a:masterClrMapping/>
  </p:clrMapOvr>
  <p:transition>
    <p:split orient="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33798540"/>
      </p:ext>
    </p:extLst>
  </p:cSld>
  <p:clrMapOvr>
    <a:masterClrMapping/>
  </p:clrMapOvr>
  <p:transition>
    <p:split orient="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2301" y="1052514"/>
            <a:ext cx="5467351"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92851" y="1052514"/>
            <a:ext cx="5467349"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17990626"/>
      </p:ext>
    </p:extLst>
  </p:cSld>
  <p:clrMapOvr>
    <a:masterClrMapping/>
  </p:clrMapOvr>
  <p:transition>
    <p:split orient="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74332415"/>
      </p:ext>
    </p:extLst>
  </p:cSld>
  <p:clrMapOvr>
    <a:masterClrMapping/>
  </p:clrMapOvr>
  <p:transition>
    <p:split orient="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9108017" y="6611939"/>
            <a:ext cx="2844800" cy="153987"/>
          </a:xfrm>
          <a:prstGeom prst="rect">
            <a:avLst/>
          </a:prstGeom>
        </p:spPr>
        <p:txBody>
          <a:bodyPr/>
          <a:lstStyle>
            <a:lvl1pPr>
              <a:defRPr smtClean="0"/>
            </a:lvl1pPr>
          </a:lstStyle>
          <a:p>
            <a:pPr>
              <a:defRPr/>
            </a:pPr>
            <a:fld id="{9F870CAA-D2B0-48D2-BEE7-415B6D80AC2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1673038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smtClean="0"/>
              <a:t>Click to edit Master title style</a:t>
            </a:r>
            <a:endParaRPr lang="en-GB"/>
          </a:p>
        </p:txBody>
      </p:sp>
      <p:sp>
        <p:nvSpPr>
          <p:cNvPr id="3" name="Content Placeholder 2"/>
          <p:cNvSpPr>
            <a:spLocks noGrp="1"/>
          </p:cNvSpPr>
          <p:nvPr>
            <p:ph idx="1"/>
          </p:nvPr>
        </p:nvSpPr>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2301" y="1052514"/>
            <a:ext cx="5467351"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292851" y="1052514"/>
            <a:ext cx="5467349"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8" name="Title 1"/>
          <p:cNvSpPr>
            <a:spLocks noGrp="1"/>
          </p:cNvSpPr>
          <p:nvPr>
            <p:ph type="title"/>
          </p:nvPr>
        </p:nvSpPr>
        <p:spPr>
          <a:xfrm>
            <a:off x="2873222" y="155384"/>
            <a:ext cx="9210885" cy="457857"/>
          </a:xfrm>
          <a:noFill/>
          <a:ln w="12700">
            <a:noFill/>
            <a:miter lim="800000"/>
            <a:headEnd/>
            <a:tailEnd/>
          </a:ln>
        </p:spPr>
        <p:txBody>
          <a:bodyPr vert="horz" wrap="square" lIns="90488" tIns="44450" rIns="90488" bIns="44450" numCol="1" anchor="ctr" anchorCtr="0" compatLnSpc="1">
            <a:prstTxWarp prst="textNoShape">
              <a:avLst/>
            </a:prstTxWarp>
          </a:bodyPr>
          <a:lstStyle>
            <a:lvl1pPr>
              <a:defRPr lang="en-GB"/>
            </a:lvl1pPr>
          </a:lstStyle>
          <a:p>
            <a:pPr lvl="0"/>
            <a:r>
              <a:rPr lang="en-US" smtClean="0"/>
              <a:t>Click to edit Master title style</a:t>
            </a:r>
            <a:endParaRPr lang="en-GB"/>
          </a:p>
        </p:txBody>
      </p:sp>
      <p:sp>
        <p:nvSpPr>
          <p:cNvPr id="9" name="Content Placeholder 2"/>
          <p:cNvSpPr>
            <a:spLocks noGrp="1"/>
          </p:cNvSpPr>
          <p:nvPr>
            <p:ph idx="1"/>
          </p:nvPr>
        </p:nvSpPr>
        <p:spPr>
          <a:xfrm>
            <a:off x="724809" y="1142999"/>
            <a:ext cx="11137900" cy="5113338"/>
          </a:xfrm>
        </p:spPr>
        <p:txBody>
          <a:bodyPr/>
          <a:lstStyle>
            <a:lvl1pPr>
              <a:defRPr>
                <a:solidFill>
                  <a:srgbClr val="0057A8"/>
                </a:solidFill>
              </a:defRPr>
            </a:lvl1pPr>
            <a:lvl2pPr>
              <a:defRPr sz="1800">
                <a:solidFill>
                  <a:srgbClr val="0057A8"/>
                </a:solidFill>
                <a:latin typeface="+mn-lt"/>
              </a:defRPr>
            </a:lvl2pPr>
            <a:lvl3pPr>
              <a:defRPr>
                <a:solidFill>
                  <a:srgbClr val="0057A8"/>
                </a:solidFill>
                <a:latin typeface="+mn-lt"/>
              </a:defRPr>
            </a:lvl3pPr>
            <a:lvl4pPr marL="1600200" indent="-228600">
              <a:buFont typeface="Webdings" pitchFamily="18" charset="2"/>
              <a:buChar char="4"/>
              <a:defRPr sz="1400">
                <a:solidFill>
                  <a:srgbClr val="0057A8"/>
                </a:solidFill>
                <a:latin typeface="+mn-lt"/>
              </a:defRPr>
            </a:lvl4pPr>
            <a:lvl5pPr marL="2057400" indent="-228600">
              <a:buFont typeface="Webdings" pitchFamily="18" charset="2"/>
              <a:buChar char="4"/>
              <a:defRPr sz="1200">
                <a:solidFill>
                  <a:srgbClr val="0057A8"/>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55384"/>
            <a:ext cx="3014133" cy="390632"/>
          </a:xfrm>
          <a:prstGeom prst="rect">
            <a:avLst/>
          </a:prstGeom>
        </p:spPr>
      </p:pic>
      <p:pic>
        <p:nvPicPr>
          <p:cNvPr id="7" name="Picture 6"/>
          <p:cNvPicPr>
            <a:picLocks noChangeAspect="1"/>
          </p:cNvPicPr>
          <p:nvPr userDrawn="1"/>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p:blipFill>
        <p:spPr>
          <a:xfrm>
            <a:off x="9256890" y="6485919"/>
            <a:ext cx="2957689" cy="372081"/>
          </a:xfrm>
          <a:prstGeom prst="rect">
            <a:avLst/>
          </a:prstGeom>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332954" y="6409268"/>
            <a:ext cx="402780" cy="395209"/>
          </a:xfrm>
          <a:prstGeom prst="rect">
            <a:avLst/>
          </a:prstGeom>
          <a:ln>
            <a:noFill/>
          </a:ln>
          <a:effectLst>
            <a:outerShdw blurRad="292100" dist="139700" dir="2700000" algn="tl" rotWithShape="0">
              <a:srgbClr val="333333">
                <a:alpha val="65000"/>
              </a:srgbClr>
            </a:outerShdw>
            <a:reflection blurRad="6350" stA="50000" endA="300" endPos="55500" dist="101600" dir="5400000" sy="-100000" algn="bl" rotWithShape="0"/>
          </a:effectLst>
        </p:spPr>
      </p:pic>
    </p:spTree>
    <p:extLst>
      <p:ext uri="{BB962C8B-B14F-4D97-AF65-F5344CB8AC3E}">
        <p14:creationId xmlns:p14="http://schemas.microsoft.com/office/powerpoint/2010/main" val="1277434331"/>
      </p:ext>
    </p:extLst>
  </p:cSld>
  <p:clrMapOvr>
    <a:masterClrMapping/>
  </p:clrMapOvr>
  <p:transition>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9_graficos">
    <p:spTree>
      <p:nvGrpSpPr>
        <p:cNvPr id="1" name=""/>
        <p:cNvGrpSpPr/>
        <p:nvPr/>
      </p:nvGrpSpPr>
      <p:grpSpPr>
        <a:xfrm>
          <a:off x="0" y="0"/>
          <a:ext cx="0" cy="0"/>
          <a:chOff x="0" y="0"/>
          <a:chExt cx="0" cy="0"/>
        </a:xfrm>
      </p:grpSpPr>
      <p:cxnSp>
        <p:nvCxnSpPr>
          <p:cNvPr id="15" name="14 Conector recto"/>
          <p:cNvCxnSpPr/>
          <p:nvPr/>
        </p:nvCxnSpPr>
        <p:spPr>
          <a:xfrm flipH="1">
            <a:off x="723482" y="-61025"/>
            <a:ext cx="379737" cy="1286924"/>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hasCustomPrompt="1"/>
          </p:nvPr>
        </p:nvSpPr>
        <p:spPr>
          <a:xfrm>
            <a:off x="1092898" y="506438"/>
            <a:ext cx="8843529" cy="523220"/>
          </a:xfrm>
        </p:spPr>
        <p:txBody>
          <a:bodyPr wrap="square" anchor="t">
            <a:spAutoFit/>
          </a:bodyPr>
          <a:lstStyle>
            <a:lvl1pPr algn="l">
              <a:defRPr lang="es-ES" sz="2800" b="1" kern="1200" spc="-110" dirty="0">
                <a:ln w="3175">
                  <a:noFill/>
                </a:ln>
                <a:solidFill>
                  <a:schemeClr val="tx1"/>
                </a:solidFill>
                <a:latin typeface="Arial" pitchFamily="34" charset="0"/>
                <a:ea typeface="+mn-ea"/>
                <a:cs typeface="Arial" pitchFamily="34" charset="0"/>
              </a:defRPr>
            </a:lvl1pPr>
          </a:lstStyle>
          <a:p>
            <a:r>
              <a:rPr lang="es-ES" dirty="0" smtClean="0"/>
              <a:t>TÍTULO DE LA DIAPOSITIVA</a:t>
            </a:r>
            <a:endParaRPr lang="es-ES" dirty="0"/>
          </a:p>
        </p:txBody>
      </p:sp>
      <p:sp>
        <p:nvSpPr>
          <p:cNvPr id="17" name="2 Subtítulo"/>
          <p:cNvSpPr>
            <a:spLocks noGrp="1"/>
          </p:cNvSpPr>
          <p:nvPr>
            <p:ph type="subTitle" idx="13" hasCustomPrompt="1"/>
          </p:nvPr>
        </p:nvSpPr>
        <p:spPr>
          <a:xfrm>
            <a:off x="1096336" y="858053"/>
            <a:ext cx="8840545" cy="492443"/>
          </a:xfrm>
        </p:spPr>
        <p:txBody>
          <a:bodyPr wrap="square">
            <a:spAutoFit/>
          </a:bodyPr>
          <a:lstStyle>
            <a:lvl1pPr marL="0" indent="0" algn="l" defTabSz="914400" rtl="0" eaLnBrk="1" latinLnBrk="0" hangingPunct="1">
              <a:buNone/>
              <a:defRPr lang="es-ES" sz="2600" kern="1200" dirty="0">
                <a:ln w="3175">
                  <a:noFill/>
                </a:ln>
                <a:solidFill>
                  <a:schemeClr val="tx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Segunda línea </a:t>
            </a:r>
            <a:endParaRPr lang="es-ES" dirty="0"/>
          </a:p>
        </p:txBody>
      </p:sp>
      <p:sp>
        <p:nvSpPr>
          <p:cNvPr id="26" name="2 Marcador de contenido"/>
          <p:cNvSpPr>
            <a:spLocks noGrp="1" noChangeAspect="1"/>
          </p:cNvSpPr>
          <p:nvPr>
            <p:ph sz="half" idx="18" hasCustomPrompt="1"/>
          </p:nvPr>
        </p:nvSpPr>
        <p:spPr>
          <a:xfrm>
            <a:off x="1103221" y="1590700"/>
            <a:ext cx="10168209" cy="412934"/>
          </a:xfrm>
        </p:spPr>
        <p:txBody>
          <a:bodyPr wrap="square">
            <a:spAutoFit/>
          </a:bodyPr>
          <a:lstStyle>
            <a:lvl1pPr marL="0" indent="0">
              <a:spcBef>
                <a:spcPts val="0"/>
              </a:spcBef>
              <a:buNone/>
              <a:defRPr sz="21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insertar gráfico</a:t>
            </a:r>
            <a:endParaRPr lang="es-ES" dirty="0"/>
          </a:p>
        </p:txBody>
      </p:sp>
      <p:pic>
        <p:nvPicPr>
          <p:cNvPr id="10" name="9 Imagen"/>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03946" y="282399"/>
            <a:ext cx="1208471" cy="761337"/>
          </a:xfrm>
          <a:prstGeom prst="rect">
            <a:avLst/>
          </a:prstGeom>
        </p:spPr>
      </p:pic>
      <p:sp>
        <p:nvSpPr>
          <p:cNvPr id="9" name="4 Marcador de pie de página"/>
          <p:cNvSpPr>
            <a:spLocks noGrp="1"/>
          </p:cNvSpPr>
          <p:nvPr>
            <p:ph type="ftr" sz="quarter" idx="3"/>
          </p:nvPr>
        </p:nvSpPr>
        <p:spPr>
          <a:xfrm>
            <a:off x="393156" y="6460300"/>
            <a:ext cx="10005293" cy="365125"/>
          </a:xfrm>
          <a:prstGeom prst="rect">
            <a:avLst/>
          </a:prstGeom>
        </p:spPr>
        <p:txBody>
          <a:bodyPr vert="horz" lIns="91440" tIns="45720" rIns="91440" bIns="45720" rtlCol="0" anchor="ctr"/>
          <a:lstStyle>
            <a:lvl1pPr algn="l">
              <a:defRPr lang="es-ES" sz="1200" smtClean="0">
                <a:solidFill>
                  <a:schemeClr val="tx1"/>
                </a:solidFill>
              </a:defRPr>
            </a:lvl1pPr>
          </a:lstStyle>
          <a:p>
            <a:pPr>
              <a:defRPr/>
            </a:pPr>
            <a:r>
              <a:rPr lang="es-ES" smtClean="0">
                <a:solidFill>
                  <a:srgbClr val="6E6259"/>
                </a:solidFill>
              </a:rPr>
              <a:t>Repsol. Dirección Especialidades. Octubre 2016</a:t>
            </a:r>
            <a:endParaRPr kern="0" dirty="0">
              <a:solidFill>
                <a:srgbClr val="6E6259"/>
              </a:solidFill>
            </a:endParaRPr>
          </a:p>
        </p:txBody>
      </p:sp>
      <p:sp>
        <p:nvSpPr>
          <p:cNvPr id="11" name="3 Marcador de número de diapositiva"/>
          <p:cNvSpPr>
            <a:spLocks noGrp="1"/>
          </p:cNvSpPr>
          <p:nvPr>
            <p:ph type="sldNum" sz="quarter" idx="11"/>
          </p:nvPr>
        </p:nvSpPr>
        <p:spPr>
          <a:xfrm>
            <a:off x="10417082" y="6465634"/>
            <a:ext cx="1723493" cy="365125"/>
          </a:xfrm>
          <a:prstGeom prst="rect">
            <a:avLst/>
          </a:prstGeom>
        </p:spPr>
        <p:txBody>
          <a:bodyPr/>
          <a:lstStyle>
            <a:lvl1pPr>
              <a:defRPr lang="es-ES" sz="1200" b="0" kern="1200" spc="0" smtClean="0">
                <a:solidFill>
                  <a:schemeClr val="tx1"/>
                </a:solidFill>
                <a:latin typeface="Arial" pitchFamily="34" charset="0"/>
                <a:ea typeface="+mn-ea"/>
                <a:cs typeface="Arial" pitchFamily="34" charset="0"/>
              </a:defRPr>
            </a:lvl1pPr>
          </a:lstStyle>
          <a:p>
            <a:fld id="{79D989F8-62E6-4F2E-ACE7-0F41997FBF55}" type="slidenum">
              <a:rPr>
                <a:solidFill>
                  <a:srgbClr val="6E6259"/>
                </a:solidFill>
              </a:rPr>
              <a:pPr/>
              <a:t>‹#›</a:t>
            </a:fld>
            <a:endParaRPr dirty="0">
              <a:solidFill>
                <a:srgbClr val="6E6259"/>
              </a:solidFill>
            </a:endParaRPr>
          </a:p>
        </p:txBody>
      </p:sp>
    </p:spTree>
    <p:extLst>
      <p:ext uri="{BB962C8B-B14F-4D97-AF65-F5344CB8AC3E}">
        <p14:creationId xmlns:p14="http://schemas.microsoft.com/office/powerpoint/2010/main" val="18143127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pic>
        <p:nvPicPr>
          <p:cNvPr id="4" name="Picture 2" descr="L:\Trabajos\CEPSA\Branding\Cepsa 2011\Branding\PPT\Proyecto\Borradores\Diseño\110705\Propuesta PPT2junio.png\cepsa ppt-03.png"/>
          <p:cNvPicPr>
            <a:picLocks noChangeAspect="1" noChangeArrowheads="1"/>
          </p:cNvPicPr>
          <p:nvPr userDrawn="1"/>
        </p:nvPicPr>
        <p:blipFill>
          <a:blip r:embed="rId2">
            <a:extLst>
              <a:ext uri="{28A0092B-C50C-407E-A947-70E740481C1C}">
                <a14:useLocalDpi xmlns:a14="http://schemas.microsoft.com/office/drawing/2010/main" val="0"/>
              </a:ext>
            </a:extLst>
          </a:blip>
          <a:srcRect l="-2" r="69" b="11372"/>
          <a:stretch>
            <a:fillRect/>
          </a:stretch>
        </p:blipFill>
        <p:spPr bwMode="auto">
          <a:xfrm>
            <a:off x="-8467" y="0"/>
            <a:ext cx="12200467"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4 Imagen" descr="Propuesta PPT16marzo11-05.png"/>
          <p:cNvPicPr>
            <a:picLocks noChangeAspect="1"/>
          </p:cNvPicPr>
          <p:nvPr userDrawn="1"/>
        </p:nvPicPr>
        <p:blipFill>
          <a:blip r:embed="rId3" cstate="print">
            <a:extLst>
              <a:ext uri="{28A0092B-C50C-407E-A947-70E740481C1C}">
                <a14:useLocalDpi xmlns:a14="http://schemas.microsoft.com/office/drawing/2010/main" val="0"/>
              </a:ext>
            </a:extLst>
          </a:blip>
          <a:srcRect l="-3" r="-3"/>
          <a:stretch>
            <a:fillRect/>
          </a:stretch>
        </p:blipFill>
        <p:spPr bwMode="auto">
          <a:xfrm>
            <a:off x="-8466" y="6350"/>
            <a:ext cx="121962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750967" y="417558"/>
            <a:ext cx="9409045" cy="490066"/>
          </a:xfrm>
          <a:prstGeom prst="rect">
            <a:avLst/>
          </a:prstGeom>
        </p:spPr>
        <p:txBody>
          <a:bodyPr/>
          <a:lstStyle>
            <a:lvl1pPr algn="l">
              <a:defRPr sz="2000" b="1">
                <a:solidFill>
                  <a:schemeClr val="tx1"/>
                </a:solidFill>
                <a:latin typeface="Arial" pitchFamily="34" charset="0"/>
                <a:cs typeface="Arial" pitchFamily="34" charset="0"/>
              </a:defRPr>
            </a:lvl1pPr>
          </a:lstStyle>
          <a:p>
            <a:r>
              <a:rPr lang="es-ES" dirty="0" smtClean="0"/>
              <a:t>Haga clic para modificar el estilo de título del patrón</a:t>
            </a:r>
            <a:endParaRPr lang="es-ES" dirty="0"/>
          </a:p>
        </p:txBody>
      </p:sp>
      <p:sp>
        <p:nvSpPr>
          <p:cNvPr id="5" name="2 Marcador de contenido"/>
          <p:cNvSpPr>
            <a:spLocks noGrp="1"/>
          </p:cNvSpPr>
          <p:nvPr>
            <p:ph idx="1"/>
          </p:nvPr>
        </p:nvSpPr>
        <p:spPr>
          <a:xfrm>
            <a:off x="719403" y="1196752"/>
            <a:ext cx="10753195" cy="4896544"/>
          </a:xfrm>
          <a:prstGeom prst="rect">
            <a:avLst/>
          </a:prstGeom>
        </p:spPr>
        <p:txBody>
          <a:bodyPr/>
          <a:lstStyle>
            <a:lvl1pPr marL="0" indent="0">
              <a:buNone/>
              <a:defRPr sz="1600">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s-ES" dirty="0" smtClean="0"/>
              <a:t>Haga clic para modificar el estilo de texto del patrón</a:t>
            </a:r>
          </a:p>
        </p:txBody>
      </p:sp>
    </p:spTree>
    <p:extLst>
      <p:ext uri="{BB962C8B-B14F-4D97-AF65-F5344CB8AC3E}">
        <p14:creationId xmlns:p14="http://schemas.microsoft.com/office/powerpoint/2010/main" val="202562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018054"/>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8000" y="1371601"/>
            <a:ext cx="10972800" cy="4525963"/>
          </a:xfrm>
        </p:spPr>
        <p:txBody>
          <a:bodyPr/>
          <a:lstStyle/>
          <a:p>
            <a:pPr lvl="0"/>
            <a:endParaRPr lang="en-US" noProof="0" smtClean="0"/>
          </a:p>
        </p:txBody>
      </p:sp>
    </p:spTree>
    <p:extLst>
      <p:ext uri="{BB962C8B-B14F-4D97-AF65-F5344CB8AC3E}">
        <p14:creationId xmlns:p14="http://schemas.microsoft.com/office/powerpoint/2010/main" val="287099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4.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2.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34" descr="CONCAWE-2"/>
          <p:cNvPicPr>
            <a:picLocks noChangeAspect="1" noChangeArrowheads="1"/>
          </p:cNvPicPr>
          <p:nvPr userDrawn="1"/>
        </p:nvPicPr>
        <p:blipFill rotWithShape="1">
          <a:blip r:embed="rId11" cstate="print"/>
          <a:srcRect t="10337" b="8015"/>
          <a:stretch/>
        </p:blipFill>
        <p:spPr bwMode="auto">
          <a:xfrm>
            <a:off x="0" y="716395"/>
            <a:ext cx="12192000" cy="5591938"/>
          </a:xfrm>
          <a:prstGeom prst="rect">
            <a:avLst/>
          </a:prstGeom>
          <a:noFill/>
          <a:ln w="9525">
            <a:noFill/>
            <a:miter lim="800000"/>
            <a:headEnd/>
            <a:tailEnd/>
          </a:ln>
        </p:spPr>
      </p:pic>
      <p:sp>
        <p:nvSpPr>
          <p:cNvPr id="1027" name="Rectangle 3"/>
          <p:cNvSpPr>
            <a:spLocks noGrp="1" noChangeArrowheads="1"/>
          </p:cNvSpPr>
          <p:nvPr>
            <p:ph type="title"/>
          </p:nvPr>
        </p:nvSpPr>
        <p:spPr bwMode="auto">
          <a:xfrm>
            <a:off x="2873222" y="155384"/>
            <a:ext cx="9210885" cy="457857"/>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028" name="Rectangle 4"/>
          <p:cNvSpPr>
            <a:spLocks noGrp="1" noChangeArrowheads="1"/>
          </p:cNvSpPr>
          <p:nvPr>
            <p:ph type="body" idx="1"/>
          </p:nvPr>
        </p:nvSpPr>
        <p:spPr bwMode="auto">
          <a:xfrm>
            <a:off x="768351" y="857250"/>
            <a:ext cx="11137900" cy="511333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p:txBody>
      </p:sp>
      <p:sp>
        <p:nvSpPr>
          <p:cNvPr id="1029" name="Text Box 18"/>
          <p:cNvSpPr txBox="1">
            <a:spLocks noChangeArrowheads="1"/>
          </p:cNvSpPr>
          <p:nvPr/>
        </p:nvSpPr>
        <p:spPr bwMode="auto">
          <a:xfrm>
            <a:off x="154136" y="6383311"/>
            <a:ext cx="4800864" cy="366767"/>
          </a:xfrm>
          <a:prstGeom prst="rect">
            <a:avLst/>
          </a:prstGeom>
          <a:noFill/>
          <a:ln>
            <a:noFill/>
          </a:ln>
          <a:effectLst/>
          <a:extLst/>
        </p:spPr>
        <p:txBody>
          <a:bodyPr wrap="square"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lgn="l">
              <a:defRPr/>
            </a:pPr>
            <a:r>
              <a:rPr lang="en-GB" sz="1000" b="1" dirty="0" smtClean="0">
                <a:solidFill>
                  <a:srgbClr val="0057A8"/>
                </a:solidFill>
                <a:latin typeface="Tahoma" charset="0"/>
              </a:rPr>
              <a:t>Presentation title</a:t>
            </a:r>
          </a:p>
          <a:p>
            <a:pPr algn="l">
              <a:defRPr/>
            </a:pPr>
            <a:r>
              <a:rPr lang="en-US" sz="800" dirty="0" smtClean="0">
                <a:latin typeface="Tahoma" charset="0"/>
                <a:cs typeface="Arial" charset="0"/>
              </a:rPr>
              <a:t>Presenter’s name</a:t>
            </a:r>
          </a:p>
        </p:txBody>
      </p:sp>
      <p:sp>
        <p:nvSpPr>
          <p:cNvPr id="1030" name="Text Box 30"/>
          <p:cNvSpPr txBox="1">
            <a:spLocks noChangeArrowheads="1"/>
          </p:cNvSpPr>
          <p:nvPr/>
        </p:nvSpPr>
        <p:spPr bwMode="auto">
          <a:xfrm>
            <a:off x="10896600" y="6524626"/>
            <a:ext cx="863600" cy="333375"/>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1600" smtClean="0"/>
          </a:p>
        </p:txBody>
      </p:sp>
      <p:sp>
        <p:nvSpPr>
          <p:cNvPr id="1031" name="Text Box 31"/>
          <p:cNvSpPr txBox="1">
            <a:spLocks noChangeArrowheads="1"/>
          </p:cNvSpPr>
          <p:nvPr/>
        </p:nvSpPr>
        <p:spPr bwMode="auto">
          <a:xfrm>
            <a:off x="11303000" y="6588125"/>
            <a:ext cx="264584" cy="211138"/>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800" smtClean="0"/>
          </a:p>
        </p:txBody>
      </p:sp>
      <p:sp>
        <p:nvSpPr>
          <p:cNvPr id="1032" name="Text Box 32"/>
          <p:cNvSpPr txBox="1">
            <a:spLocks noChangeArrowheads="1"/>
          </p:cNvSpPr>
          <p:nvPr/>
        </p:nvSpPr>
        <p:spPr bwMode="auto">
          <a:xfrm>
            <a:off x="5808133" y="6453189"/>
            <a:ext cx="307778" cy="212879"/>
          </a:xfrm>
          <a:prstGeom prst="rect">
            <a:avLst/>
          </a:prstGeom>
          <a:noFill/>
          <a:ln>
            <a:noFill/>
          </a:ln>
          <a:effectLst/>
          <a:extLst/>
        </p:spPr>
        <p:txBody>
          <a:bodyPr wrap="none"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fld id="{2A8444ED-D6B9-4637-B074-46C0DBBF414F}" type="slidenum">
              <a:rPr lang="en-GB" sz="800" smtClean="0">
                <a:solidFill>
                  <a:srgbClr val="0057A8"/>
                </a:solidFill>
              </a:rPr>
              <a:pPr>
                <a:defRPr/>
              </a:pPr>
              <a:t>‹#›</a:t>
            </a:fld>
            <a:endParaRPr lang="en-GB" sz="800" smtClean="0">
              <a:solidFill>
                <a:srgbClr val="0057A8"/>
              </a:solidFill>
            </a:endParaRPr>
          </a:p>
        </p:txBody>
      </p:sp>
      <p:sp>
        <p:nvSpPr>
          <p:cNvPr id="10" name="Text Box 19"/>
          <p:cNvSpPr txBox="1">
            <a:spLocks noChangeArrowheads="1"/>
          </p:cNvSpPr>
          <p:nvPr/>
        </p:nvSpPr>
        <p:spPr bwMode="auto">
          <a:xfrm>
            <a:off x="0" y="6000750"/>
            <a:ext cx="1524000" cy="274638"/>
          </a:xfrm>
          <a:prstGeom prst="rect">
            <a:avLst/>
          </a:prstGeom>
          <a:noFill/>
          <a:ln>
            <a:noFill/>
          </a:ln>
          <a:extLst/>
        </p:spPr>
        <p:txBody>
          <a:bodyPr lIns="90488" tIns="44450" rIns="90488" bIns="44450"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r>
              <a:rPr lang="en-GB" sz="600" dirty="0" smtClean="0">
                <a:latin typeface="Tahoma" charset="0"/>
              </a:rPr>
              <a:t>  Reproduction permitted with due acknowledgement</a:t>
            </a:r>
          </a:p>
        </p:txBody>
      </p:sp>
      <p:pic>
        <p:nvPicPr>
          <p:cNvPr id="2" name="Picture 1"/>
          <p:cNvPicPr>
            <a:picLocks noChangeAspect="1"/>
          </p:cNvPicPr>
          <p:nvPr userDrawn="1"/>
        </p:nvPicPr>
        <p:blipFill>
          <a:blip r:embed="rId12"/>
          <a:stretch>
            <a:fillRect/>
          </a:stretch>
        </p:blipFill>
        <p:spPr>
          <a:xfrm>
            <a:off x="81429" y="212029"/>
            <a:ext cx="2791792" cy="361816"/>
          </a:xfrm>
          <a:prstGeom prst="rect">
            <a:avLst/>
          </a:prstGeom>
        </p:spPr>
      </p:pic>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43880" y="6310638"/>
            <a:ext cx="4351005" cy="547363"/>
          </a:xfrm>
          <a:prstGeom prst="rect">
            <a:avLst/>
          </a:prstGeom>
        </p:spPr>
      </p:pic>
      <p:cxnSp>
        <p:nvCxnSpPr>
          <p:cNvPr id="4" name="Straight Connector 3"/>
          <p:cNvCxnSpPr/>
          <p:nvPr userDrawn="1"/>
        </p:nvCxnSpPr>
        <p:spPr bwMode="auto">
          <a:xfrm>
            <a:off x="0" y="6310637"/>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userDrawn="1"/>
        </p:nvCxnSpPr>
        <p:spPr bwMode="auto">
          <a:xfrm>
            <a:off x="0" y="774336"/>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 id="2147483683" r:id="rId9"/>
  </p:sldLayoutIdLst>
  <p:transition>
    <p:split orient="vert"/>
  </p:transition>
  <p:txStyles>
    <p:titleStyle>
      <a:lvl1pPr algn="ctr" rtl="0" eaLnBrk="1" fontAlgn="base" hangingPunct="1">
        <a:spcBef>
          <a:spcPct val="0"/>
        </a:spcBef>
        <a:spcAft>
          <a:spcPct val="0"/>
        </a:spcAft>
        <a:defRPr sz="2000" b="1">
          <a:solidFill>
            <a:srgbClr val="0057A8"/>
          </a:solidFill>
          <a:latin typeface="+mj-lt"/>
          <a:ea typeface="+mj-ea"/>
          <a:cs typeface="+mj-cs"/>
        </a:defRPr>
      </a:lvl1pPr>
      <a:lvl2pPr algn="ctr" rtl="0" eaLnBrk="1" fontAlgn="base" hangingPunct="1">
        <a:spcBef>
          <a:spcPct val="0"/>
        </a:spcBef>
        <a:spcAft>
          <a:spcPct val="0"/>
        </a:spcAft>
        <a:defRPr sz="2000" b="1">
          <a:solidFill>
            <a:schemeClr val="bg1"/>
          </a:solidFill>
          <a:latin typeface="Tahoma" charset="0"/>
        </a:defRPr>
      </a:lvl2pPr>
      <a:lvl3pPr algn="ctr" rtl="0" eaLnBrk="1" fontAlgn="base" hangingPunct="1">
        <a:spcBef>
          <a:spcPct val="0"/>
        </a:spcBef>
        <a:spcAft>
          <a:spcPct val="0"/>
        </a:spcAft>
        <a:defRPr sz="2000" b="1">
          <a:solidFill>
            <a:schemeClr val="bg1"/>
          </a:solidFill>
          <a:latin typeface="Tahoma" charset="0"/>
        </a:defRPr>
      </a:lvl3pPr>
      <a:lvl4pPr algn="ctr" rtl="0" eaLnBrk="1" fontAlgn="base" hangingPunct="1">
        <a:spcBef>
          <a:spcPct val="0"/>
        </a:spcBef>
        <a:spcAft>
          <a:spcPct val="0"/>
        </a:spcAft>
        <a:defRPr sz="2000" b="1">
          <a:solidFill>
            <a:schemeClr val="bg1"/>
          </a:solidFill>
          <a:latin typeface="Tahoma" charset="0"/>
        </a:defRPr>
      </a:lvl4pPr>
      <a:lvl5pPr algn="ctr" rtl="0" eaLnBrk="1" fontAlgn="base" hangingPunct="1">
        <a:spcBef>
          <a:spcPct val="0"/>
        </a:spcBef>
        <a:spcAft>
          <a:spcPct val="0"/>
        </a:spcAft>
        <a:defRPr sz="2000" b="1">
          <a:solidFill>
            <a:schemeClr val="bg1"/>
          </a:solidFill>
          <a:latin typeface="Tahoma" charset="0"/>
        </a:defRPr>
      </a:lvl5pPr>
      <a:lvl6pPr marL="457200" algn="ctr" rtl="0" eaLnBrk="1" fontAlgn="base" hangingPunct="1">
        <a:spcBef>
          <a:spcPct val="0"/>
        </a:spcBef>
        <a:spcAft>
          <a:spcPct val="0"/>
        </a:spcAft>
        <a:defRPr sz="2000" b="1">
          <a:solidFill>
            <a:schemeClr val="bg1"/>
          </a:solidFill>
          <a:latin typeface="Tahoma" charset="0"/>
        </a:defRPr>
      </a:lvl6pPr>
      <a:lvl7pPr marL="914400" algn="ctr" rtl="0" eaLnBrk="1" fontAlgn="base" hangingPunct="1">
        <a:spcBef>
          <a:spcPct val="0"/>
        </a:spcBef>
        <a:spcAft>
          <a:spcPct val="0"/>
        </a:spcAft>
        <a:defRPr sz="2000" b="1">
          <a:solidFill>
            <a:schemeClr val="bg1"/>
          </a:solidFill>
          <a:latin typeface="Tahoma" charset="0"/>
        </a:defRPr>
      </a:lvl7pPr>
      <a:lvl8pPr marL="1371600" algn="ctr" rtl="0" eaLnBrk="1" fontAlgn="base" hangingPunct="1">
        <a:spcBef>
          <a:spcPct val="0"/>
        </a:spcBef>
        <a:spcAft>
          <a:spcPct val="0"/>
        </a:spcAft>
        <a:defRPr sz="2000" b="1">
          <a:solidFill>
            <a:schemeClr val="bg1"/>
          </a:solidFill>
          <a:latin typeface="Tahoma" charset="0"/>
        </a:defRPr>
      </a:lvl8pPr>
      <a:lvl9pPr marL="1828800" algn="ctr" rtl="0" eaLnBrk="1" fontAlgn="base" hangingPunct="1">
        <a:spcBef>
          <a:spcPct val="0"/>
        </a:spcBef>
        <a:spcAft>
          <a:spcPct val="0"/>
        </a:spcAft>
        <a:defRPr sz="2000" b="1">
          <a:solidFill>
            <a:schemeClr val="bg1"/>
          </a:solidFill>
          <a:latin typeface="Tahoma" charset="0"/>
        </a:defRPr>
      </a:lvl9pPr>
    </p:titleStyle>
    <p:body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SzPct val="100000"/>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34" descr="CONCAWE-2"/>
          <p:cNvPicPr>
            <a:picLocks noChangeAspect="1" noChangeArrowheads="1"/>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0" y="716395"/>
            <a:ext cx="12192000" cy="5591938"/>
          </a:xfrm>
          <a:prstGeom prst="rect">
            <a:avLst/>
          </a:prstGeom>
          <a:noFill/>
          <a:ln w="9525">
            <a:noFill/>
            <a:miter lim="800000"/>
            <a:headEnd/>
            <a:tailEnd/>
          </a:ln>
        </p:spPr>
      </p:pic>
      <p:sp>
        <p:nvSpPr>
          <p:cNvPr id="1027" name="Rectangle 3"/>
          <p:cNvSpPr>
            <a:spLocks noGrp="1" noChangeArrowheads="1"/>
          </p:cNvSpPr>
          <p:nvPr>
            <p:ph type="title"/>
          </p:nvPr>
        </p:nvSpPr>
        <p:spPr bwMode="auto">
          <a:xfrm>
            <a:off x="2873222" y="155384"/>
            <a:ext cx="9210885" cy="457857"/>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028" name="Rectangle 4"/>
          <p:cNvSpPr>
            <a:spLocks noGrp="1" noChangeArrowheads="1"/>
          </p:cNvSpPr>
          <p:nvPr>
            <p:ph type="body" idx="1"/>
          </p:nvPr>
        </p:nvSpPr>
        <p:spPr bwMode="auto">
          <a:xfrm>
            <a:off x="768351" y="857250"/>
            <a:ext cx="11137900" cy="511333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p:txBody>
      </p:sp>
      <p:sp>
        <p:nvSpPr>
          <p:cNvPr id="1030" name="Text Box 30"/>
          <p:cNvSpPr txBox="1">
            <a:spLocks noChangeArrowheads="1"/>
          </p:cNvSpPr>
          <p:nvPr/>
        </p:nvSpPr>
        <p:spPr bwMode="auto">
          <a:xfrm>
            <a:off x="10896600" y="6524626"/>
            <a:ext cx="863600" cy="333375"/>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1600" smtClean="0">
              <a:solidFill>
                <a:srgbClr val="000000"/>
              </a:solidFill>
            </a:endParaRPr>
          </a:p>
        </p:txBody>
      </p:sp>
      <p:sp>
        <p:nvSpPr>
          <p:cNvPr id="1031" name="Text Box 31"/>
          <p:cNvSpPr txBox="1">
            <a:spLocks noChangeArrowheads="1"/>
          </p:cNvSpPr>
          <p:nvPr/>
        </p:nvSpPr>
        <p:spPr bwMode="auto">
          <a:xfrm>
            <a:off x="11303000" y="6588125"/>
            <a:ext cx="264584" cy="211138"/>
          </a:xfrm>
          <a:prstGeom prst="rect">
            <a:avLst/>
          </a:prstGeom>
          <a:noFill/>
          <a:ln>
            <a:noFill/>
          </a:ln>
          <a:effectLs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spcBef>
                <a:spcPct val="50000"/>
              </a:spcBef>
              <a:defRPr/>
            </a:pPr>
            <a:endParaRPr lang="en-US" sz="800" smtClean="0">
              <a:solidFill>
                <a:srgbClr val="000000"/>
              </a:solidFill>
            </a:endParaRPr>
          </a:p>
        </p:txBody>
      </p:sp>
      <p:sp>
        <p:nvSpPr>
          <p:cNvPr id="10" name="Text Box 19"/>
          <p:cNvSpPr txBox="1">
            <a:spLocks noChangeArrowheads="1"/>
          </p:cNvSpPr>
          <p:nvPr/>
        </p:nvSpPr>
        <p:spPr bwMode="auto">
          <a:xfrm>
            <a:off x="0" y="6000750"/>
            <a:ext cx="1524000" cy="274638"/>
          </a:xfrm>
          <a:prstGeom prst="rect">
            <a:avLst/>
          </a:prstGeom>
          <a:noFill/>
          <a:ln>
            <a:noFill/>
          </a:ln>
          <a:extLst/>
        </p:spPr>
        <p:txBody>
          <a:bodyPr lIns="90488" tIns="44450" rIns="90488" bIns="44450"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algn="ctr" eaLnBrk="0" fontAlgn="base" hangingPunct="0">
              <a:spcBef>
                <a:spcPct val="20000"/>
              </a:spcBef>
              <a:spcAft>
                <a:spcPct val="0"/>
              </a:spcAft>
              <a:buFont typeface="Wingdings" pitchFamily="2" charset="2"/>
              <a:defRPr sz="1600">
                <a:solidFill>
                  <a:schemeClr val="tx1"/>
                </a:solidFill>
                <a:latin typeface="Arial" charset="0"/>
              </a:defRPr>
            </a:lvl6pPr>
            <a:lvl7pPr marL="2971800" indent="-228600" algn="ctr" eaLnBrk="0" fontAlgn="base" hangingPunct="0">
              <a:spcBef>
                <a:spcPct val="20000"/>
              </a:spcBef>
              <a:spcAft>
                <a:spcPct val="0"/>
              </a:spcAft>
              <a:buFont typeface="Wingdings" pitchFamily="2" charset="2"/>
              <a:defRPr sz="1600">
                <a:solidFill>
                  <a:schemeClr val="tx1"/>
                </a:solidFill>
                <a:latin typeface="Arial" charset="0"/>
              </a:defRPr>
            </a:lvl7pPr>
            <a:lvl8pPr marL="3429000" indent="-228600" algn="ctr" eaLnBrk="0" fontAlgn="base" hangingPunct="0">
              <a:spcBef>
                <a:spcPct val="20000"/>
              </a:spcBef>
              <a:spcAft>
                <a:spcPct val="0"/>
              </a:spcAft>
              <a:buFont typeface="Wingdings" pitchFamily="2" charset="2"/>
              <a:defRPr sz="1600">
                <a:solidFill>
                  <a:schemeClr val="tx1"/>
                </a:solidFill>
                <a:latin typeface="Arial" charset="0"/>
              </a:defRPr>
            </a:lvl8pPr>
            <a:lvl9pPr marL="3886200" indent="-228600" algn="ctr" eaLnBrk="0" fontAlgn="base" hangingPunct="0">
              <a:spcBef>
                <a:spcPct val="20000"/>
              </a:spcBef>
              <a:spcAft>
                <a:spcPct val="0"/>
              </a:spcAft>
              <a:buFont typeface="Wingdings" pitchFamily="2" charset="2"/>
              <a:defRPr sz="1600">
                <a:solidFill>
                  <a:schemeClr val="tx1"/>
                </a:solidFill>
                <a:latin typeface="Arial" charset="0"/>
              </a:defRPr>
            </a:lvl9pPr>
          </a:lstStyle>
          <a:p>
            <a:pPr>
              <a:defRPr/>
            </a:pPr>
            <a:r>
              <a:rPr lang="en-GB" sz="600" dirty="0" smtClean="0">
                <a:solidFill>
                  <a:srgbClr val="000000"/>
                </a:solidFill>
                <a:latin typeface="Tahoma" charset="0"/>
              </a:rPr>
              <a:t>  Reproduction permitted with due acknowledgement</a:t>
            </a:r>
          </a:p>
        </p:txBody>
      </p:sp>
      <p:pic>
        <p:nvPicPr>
          <p:cNvPr id="2" name="Picture 1"/>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1429" y="212029"/>
            <a:ext cx="2791792" cy="361816"/>
          </a:xfrm>
          <a:prstGeom prst="rect">
            <a:avLst/>
          </a:prstGeom>
        </p:spPr>
      </p:pic>
      <p:pic>
        <p:nvPicPr>
          <p:cNvPr id="11" name="Picture 10"/>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843880" y="6310638"/>
            <a:ext cx="4351005" cy="547363"/>
          </a:xfrm>
          <a:prstGeom prst="rect">
            <a:avLst/>
          </a:prstGeom>
        </p:spPr>
      </p:pic>
      <p:cxnSp>
        <p:nvCxnSpPr>
          <p:cNvPr id="4" name="Straight Connector 3"/>
          <p:cNvCxnSpPr/>
          <p:nvPr userDrawn="1"/>
        </p:nvCxnSpPr>
        <p:spPr bwMode="auto">
          <a:xfrm>
            <a:off x="0" y="6310637"/>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userDrawn="1"/>
        </p:nvCxnSpPr>
        <p:spPr bwMode="auto">
          <a:xfrm>
            <a:off x="0" y="774336"/>
            <a:ext cx="12194885" cy="0"/>
          </a:xfrm>
          <a:prstGeom prst="line">
            <a:avLst/>
          </a:prstGeom>
          <a:noFill/>
          <a:ln w="12700" cap="flat" cmpd="sng" algn="ctr">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431392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ransition>
    <p:split orient="vert"/>
  </p:transition>
  <p:timing>
    <p:tnLst>
      <p:par>
        <p:cTn id="1" dur="indefinite" restart="never" nodeType="tmRoot"/>
      </p:par>
    </p:tnLst>
  </p:timing>
  <p:hf hdr="0" dt="0"/>
  <p:txStyles>
    <p:titleStyle>
      <a:lvl1pPr algn="ctr" rtl="0" eaLnBrk="1" fontAlgn="base" hangingPunct="1">
        <a:spcBef>
          <a:spcPct val="0"/>
        </a:spcBef>
        <a:spcAft>
          <a:spcPct val="0"/>
        </a:spcAft>
        <a:defRPr sz="2000" b="1">
          <a:solidFill>
            <a:srgbClr val="0057A8"/>
          </a:solidFill>
          <a:latin typeface="+mj-lt"/>
          <a:ea typeface="+mj-ea"/>
          <a:cs typeface="+mj-cs"/>
        </a:defRPr>
      </a:lvl1pPr>
      <a:lvl2pPr algn="ctr" rtl="0" eaLnBrk="1" fontAlgn="base" hangingPunct="1">
        <a:spcBef>
          <a:spcPct val="0"/>
        </a:spcBef>
        <a:spcAft>
          <a:spcPct val="0"/>
        </a:spcAft>
        <a:defRPr sz="2000" b="1">
          <a:solidFill>
            <a:schemeClr val="bg1"/>
          </a:solidFill>
          <a:latin typeface="Tahoma" charset="0"/>
        </a:defRPr>
      </a:lvl2pPr>
      <a:lvl3pPr algn="ctr" rtl="0" eaLnBrk="1" fontAlgn="base" hangingPunct="1">
        <a:spcBef>
          <a:spcPct val="0"/>
        </a:spcBef>
        <a:spcAft>
          <a:spcPct val="0"/>
        </a:spcAft>
        <a:defRPr sz="2000" b="1">
          <a:solidFill>
            <a:schemeClr val="bg1"/>
          </a:solidFill>
          <a:latin typeface="Tahoma" charset="0"/>
        </a:defRPr>
      </a:lvl3pPr>
      <a:lvl4pPr algn="ctr" rtl="0" eaLnBrk="1" fontAlgn="base" hangingPunct="1">
        <a:spcBef>
          <a:spcPct val="0"/>
        </a:spcBef>
        <a:spcAft>
          <a:spcPct val="0"/>
        </a:spcAft>
        <a:defRPr sz="2000" b="1">
          <a:solidFill>
            <a:schemeClr val="bg1"/>
          </a:solidFill>
          <a:latin typeface="Tahoma" charset="0"/>
        </a:defRPr>
      </a:lvl4pPr>
      <a:lvl5pPr algn="ctr" rtl="0" eaLnBrk="1" fontAlgn="base" hangingPunct="1">
        <a:spcBef>
          <a:spcPct val="0"/>
        </a:spcBef>
        <a:spcAft>
          <a:spcPct val="0"/>
        </a:spcAft>
        <a:defRPr sz="2000" b="1">
          <a:solidFill>
            <a:schemeClr val="bg1"/>
          </a:solidFill>
          <a:latin typeface="Tahoma" charset="0"/>
        </a:defRPr>
      </a:lvl5pPr>
      <a:lvl6pPr marL="457200" algn="ctr" rtl="0" eaLnBrk="1" fontAlgn="base" hangingPunct="1">
        <a:spcBef>
          <a:spcPct val="0"/>
        </a:spcBef>
        <a:spcAft>
          <a:spcPct val="0"/>
        </a:spcAft>
        <a:defRPr sz="2000" b="1">
          <a:solidFill>
            <a:schemeClr val="bg1"/>
          </a:solidFill>
          <a:latin typeface="Tahoma" charset="0"/>
        </a:defRPr>
      </a:lvl6pPr>
      <a:lvl7pPr marL="914400" algn="ctr" rtl="0" eaLnBrk="1" fontAlgn="base" hangingPunct="1">
        <a:spcBef>
          <a:spcPct val="0"/>
        </a:spcBef>
        <a:spcAft>
          <a:spcPct val="0"/>
        </a:spcAft>
        <a:defRPr sz="2000" b="1">
          <a:solidFill>
            <a:schemeClr val="bg1"/>
          </a:solidFill>
          <a:latin typeface="Tahoma" charset="0"/>
        </a:defRPr>
      </a:lvl7pPr>
      <a:lvl8pPr marL="1371600" algn="ctr" rtl="0" eaLnBrk="1" fontAlgn="base" hangingPunct="1">
        <a:spcBef>
          <a:spcPct val="0"/>
        </a:spcBef>
        <a:spcAft>
          <a:spcPct val="0"/>
        </a:spcAft>
        <a:defRPr sz="2000" b="1">
          <a:solidFill>
            <a:schemeClr val="bg1"/>
          </a:solidFill>
          <a:latin typeface="Tahoma" charset="0"/>
        </a:defRPr>
      </a:lvl8pPr>
      <a:lvl9pPr marL="1828800" algn="ctr" rtl="0" eaLnBrk="1" fontAlgn="base" hangingPunct="1">
        <a:spcBef>
          <a:spcPct val="0"/>
        </a:spcBef>
        <a:spcAft>
          <a:spcPct val="0"/>
        </a:spcAft>
        <a:defRPr sz="2000" b="1">
          <a:solidFill>
            <a:schemeClr val="bg1"/>
          </a:solidFill>
          <a:latin typeface="Tahoma" charset="0"/>
        </a:defRPr>
      </a:lvl9pPr>
    </p:titleStyle>
    <p:bodyStyle>
      <a:lvl1pPr marL="342900" indent="-342900" algn="l" rtl="0" eaLnBrk="1" fontAlgn="base" hangingPunct="1">
        <a:spcBef>
          <a:spcPct val="40000"/>
        </a:spcBef>
        <a:spcAft>
          <a:spcPct val="0"/>
        </a:spcAft>
        <a:buClr>
          <a:srgbClr val="3159A9"/>
        </a:buClr>
        <a:buSzPct val="100000"/>
        <a:buFont typeface="Webdings" pitchFamily="18" charset="2"/>
        <a:buChar char="4"/>
        <a:defRPr sz="2000">
          <a:solidFill>
            <a:srgbClr val="0057A8"/>
          </a:solidFill>
          <a:latin typeface="+mn-lt"/>
          <a:ea typeface="+mn-ea"/>
          <a:cs typeface="+mn-cs"/>
        </a:defRPr>
      </a:lvl1pPr>
      <a:lvl2pPr marL="742950" indent="-285750" algn="l" rtl="0" eaLnBrk="1" fontAlgn="base" hangingPunct="1">
        <a:spcBef>
          <a:spcPct val="20000"/>
        </a:spcBef>
        <a:spcAft>
          <a:spcPct val="0"/>
        </a:spcAft>
        <a:buSzPct val="100000"/>
        <a:buFont typeface="Webdings" pitchFamily="18" charset="2"/>
        <a:buChar char="4"/>
        <a:defRPr>
          <a:solidFill>
            <a:srgbClr val="0057A8"/>
          </a:solidFill>
          <a:latin typeface="+mn-lt"/>
        </a:defRPr>
      </a:lvl2pPr>
      <a:lvl3pPr marL="1162050" indent="-228600" algn="l" rtl="0" eaLnBrk="1" fontAlgn="base" hangingPunct="1">
        <a:spcBef>
          <a:spcPct val="20000"/>
        </a:spcBef>
        <a:spcAft>
          <a:spcPct val="0"/>
        </a:spcAft>
        <a:buSzPct val="100000"/>
        <a:buFont typeface="Webdings" pitchFamily="18" charset="2"/>
        <a:buChar char="4"/>
        <a:defRPr sz="1600">
          <a:solidFill>
            <a:srgbClr val="0057A8"/>
          </a:solidFill>
          <a:latin typeface="+mn-lt"/>
        </a:defRPr>
      </a:lvl3pPr>
      <a:lvl4pPr marL="1600200" indent="-228600" algn="l" rtl="0" eaLnBrk="1" fontAlgn="base" hangingPunct="1">
        <a:spcBef>
          <a:spcPct val="20000"/>
        </a:spcBef>
        <a:spcAft>
          <a:spcPct val="0"/>
        </a:spcAft>
        <a:buSzPct val="100000"/>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SzPct val="100000"/>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SzPct val="100000"/>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SzPct val="100000"/>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SzPct val="100000"/>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5.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49.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5.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6.emf"/><Relationship Id="rId4" Type="http://schemas.openxmlformats.org/officeDocument/2006/relationships/package" Target="../embeddings/Microsoft_Excel_Worksheet1.xlsx"/></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7.emf"/><Relationship Id="rId5" Type="http://schemas.openxmlformats.org/officeDocument/2006/relationships/package" Target="../embeddings/Microsoft_Excel_Worksheet2.xlsx"/><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8.emf"/><Relationship Id="rId5" Type="http://schemas.openxmlformats.org/officeDocument/2006/relationships/package" Target="../embeddings/Microsoft_Excel_Worksheet3.xlsx"/><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9.emf"/><Relationship Id="rId4" Type="http://schemas.openxmlformats.org/officeDocument/2006/relationships/package" Target="../embeddings/Microsoft_Excel_Worksheet4.xlsx"/></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0.emf"/><Relationship Id="rId4" Type="http://schemas.openxmlformats.org/officeDocument/2006/relationships/oleObject" Target="../embeddings/Microsoft_Excel_97-2003_Worksheet2.xls"/></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image" Target="../media/image23.JPG"/><Relationship Id="rId16"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5" Type="http://schemas.openxmlformats.org/officeDocument/2006/relationships/image" Target="../media/image3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eg"/><Relationship Id="rId14" Type="http://schemas.openxmlformats.org/officeDocument/2006/relationships/image" Target="../media/image35.JP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image" Target="../media/image23.JPG"/><Relationship Id="rId16"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5" Type="http://schemas.openxmlformats.org/officeDocument/2006/relationships/image" Target="../media/image3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eg"/><Relationship Id="rId1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2125" y="1182830"/>
            <a:ext cx="8591550" cy="3749121"/>
          </a:xfrm>
        </p:spPr>
        <p:txBody>
          <a:bodyPr/>
          <a:lstStyle/>
          <a:p>
            <a:r>
              <a:rPr lang="en-GB" dirty="0" smtClean="0"/>
              <a:t>  </a:t>
            </a:r>
            <a:r>
              <a:rPr lang="en-GB" sz="4400" dirty="0" err="1"/>
              <a:t>Mocrinis</a:t>
            </a:r>
            <a:r>
              <a:rPr lang="en-GB" sz="4400" dirty="0"/>
              <a:t> II Workshop</a:t>
            </a:r>
            <a:br>
              <a:rPr lang="en-GB" sz="4400" dirty="0"/>
            </a:br>
            <a:r>
              <a:rPr lang="en-GB" sz="4400" dirty="0"/>
              <a:t/>
            </a:r>
            <a:br>
              <a:rPr lang="en-GB" sz="4400" dirty="0"/>
            </a:br>
            <a:r>
              <a:rPr lang="en-GB" sz="3600" dirty="0"/>
              <a:t>Manufacture of Mineral Oil and Wax</a:t>
            </a:r>
            <a:br>
              <a:rPr lang="en-GB" sz="3600" dirty="0"/>
            </a:br>
            <a:r>
              <a:rPr lang="en-GB" sz="3600" dirty="0"/>
              <a:t>Composition and Specifications</a:t>
            </a:r>
            <a:br>
              <a:rPr lang="en-GB" sz="3600" dirty="0"/>
            </a:br>
            <a:endParaRPr lang="en-GB" sz="4400" dirty="0"/>
          </a:p>
        </p:txBody>
      </p:sp>
      <p:sp>
        <p:nvSpPr>
          <p:cNvPr id="3" name="TextBox 2"/>
          <p:cNvSpPr txBox="1"/>
          <p:nvPr/>
        </p:nvSpPr>
        <p:spPr>
          <a:xfrm>
            <a:off x="1961918" y="5010764"/>
            <a:ext cx="3976666" cy="369332"/>
          </a:xfrm>
          <a:prstGeom prst="rect">
            <a:avLst/>
          </a:prstGeom>
          <a:noFill/>
        </p:spPr>
        <p:txBody>
          <a:bodyPr wrap="none" rtlCol="0">
            <a:spAutoFit/>
          </a:bodyPr>
          <a:lstStyle/>
          <a:p>
            <a:r>
              <a:rPr lang="fr-FR" dirty="0"/>
              <a:t>Laurent Jouanneau, </a:t>
            </a:r>
            <a:r>
              <a:rPr lang="fr-FR" dirty="0" err="1"/>
              <a:t>Concawe</a:t>
            </a:r>
            <a:r>
              <a:rPr lang="fr-FR" dirty="0"/>
              <a:t> STF-33</a:t>
            </a:r>
            <a:endParaRPr lang="en-GB" dirty="0"/>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8229600" cy="838200"/>
          </a:xfrm>
        </p:spPr>
        <p:txBody>
          <a:bodyPr/>
          <a:lstStyle/>
          <a:p>
            <a:r>
              <a:rPr lang="fr-FR" dirty="0" err="1"/>
              <a:t>What</a:t>
            </a:r>
            <a:r>
              <a:rPr lang="fr-FR" dirty="0"/>
              <a:t> </a:t>
            </a:r>
            <a:r>
              <a:rPr lang="fr-FR" dirty="0" err="1" smtClean="0"/>
              <a:t>Mineral</a:t>
            </a:r>
            <a:r>
              <a:rPr lang="fr-FR" dirty="0" smtClean="0"/>
              <a:t> </a:t>
            </a:r>
            <a:r>
              <a:rPr lang="fr-FR" dirty="0" err="1" smtClean="0"/>
              <a:t>Oil</a:t>
            </a:r>
            <a:r>
              <a:rPr lang="fr-FR" dirty="0" smtClean="0"/>
              <a:t>- and Wax </a:t>
            </a:r>
            <a:r>
              <a:rPr lang="fr-FR" dirty="0" err="1" smtClean="0"/>
              <a:t>is</a:t>
            </a:r>
            <a:r>
              <a:rPr lang="fr-FR" dirty="0" smtClean="0"/>
              <a:t> / </a:t>
            </a:r>
            <a:r>
              <a:rPr lang="fr-FR" dirty="0" err="1" smtClean="0"/>
              <a:t>is</a:t>
            </a:r>
            <a:r>
              <a:rPr lang="fr-FR" dirty="0" smtClean="0"/>
              <a:t> not</a:t>
            </a:r>
            <a:endParaRPr lang="en-GB" dirty="0"/>
          </a:p>
        </p:txBody>
      </p:sp>
      <p:sp>
        <p:nvSpPr>
          <p:cNvPr id="4" name="TextBox 3"/>
          <p:cNvSpPr txBox="1"/>
          <p:nvPr/>
        </p:nvSpPr>
        <p:spPr>
          <a:xfrm>
            <a:off x="1676401" y="752476"/>
            <a:ext cx="8853297" cy="5632311"/>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dirty="0">
                <a:solidFill>
                  <a:srgbClr val="0057A8"/>
                </a:solidFill>
              </a:rPr>
              <a:t>The </a:t>
            </a:r>
            <a:r>
              <a:rPr lang="en-US" b="1" u="sng" dirty="0">
                <a:solidFill>
                  <a:srgbClr val="0057A8"/>
                </a:solidFill>
              </a:rPr>
              <a:t>terms “mineral oil” or “wax” are generic</a:t>
            </a:r>
            <a:r>
              <a:rPr lang="en-US" u="sng" dirty="0">
                <a:solidFill>
                  <a:srgbClr val="0057A8"/>
                </a:solidFill>
              </a:rPr>
              <a:t> </a:t>
            </a:r>
            <a:r>
              <a:rPr lang="en-US" dirty="0">
                <a:solidFill>
                  <a:srgbClr val="0057A8"/>
                </a:solidFill>
              </a:rPr>
              <a:t>and do not mean the same thing for everyone. Definitions and </a:t>
            </a:r>
            <a:r>
              <a:rPr lang="en-US" b="1" u="sng" dirty="0">
                <a:solidFill>
                  <a:srgbClr val="0057A8"/>
                </a:solidFill>
              </a:rPr>
              <a:t>context is needed </a:t>
            </a:r>
            <a:r>
              <a:rPr lang="en-US" dirty="0">
                <a:solidFill>
                  <a:srgbClr val="0057A8"/>
                </a:solidFill>
              </a:rPr>
              <a:t>to understand the issue. </a:t>
            </a:r>
          </a:p>
          <a:p>
            <a:pPr marL="342900" indent="-342900" fontAlgn="base">
              <a:spcBef>
                <a:spcPct val="0"/>
              </a:spcBef>
              <a:spcAft>
                <a:spcPct val="0"/>
              </a:spcAft>
              <a:buFont typeface="Arial" panose="020B0604020202020204" pitchFamily="34" charset="0"/>
              <a:buChar char="•"/>
            </a:pPr>
            <a:endParaRPr lang="en-US" dirty="0">
              <a:solidFill>
                <a:srgbClr val="0057A8"/>
              </a:solidFill>
            </a:endParaRPr>
          </a:p>
          <a:p>
            <a:pPr marL="342900" indent="-342900" fontAlgn="base">
              <a:spcBef>
                <a:spcPct val="0"/>
              </a:spcBef>
              <a:spcAft>
                <a:spcPct val="0"/>
              </a:spcAft>
              <a:buFont typeface="Arial" panose="020B0604020202020204" pitchFamily="34" charset="0"/>
              <a:buChar char="•"/>
            </a:pPr>
            <a:r>
              <a:rPr lang="en-US" dirty="0">
                <a:solidFill>
                  <a:srgbClr val="0057A8"/>
                </a:solidFill>
              </a:rPr>
              <a:t>Refined “mineral oils” and “waxes” are </a:t>
            </a:r>
            <a:r>
              <a:rPr lang="en-US" b="1" dirty="0">
                <a:solidFill>
                  <a:srgbClr val="0057A8"/>
                </a:solidFill>
              </a:rPr>
              <a:t>refinery products </a:t>
            </a:r>
            <a:r>
              <a:rPr lang="en-US" dirty="0">
                <a:solidFill>
                  <a:srgbClr val="0057A8"/>
                </a:solidFill>
              </a:rPr>
              <a:t>manufactured to meet specific standards. </a:t>
            </a:r>
          </a:p>
          <a:p>
            <a:pPr marL="342900" indent="-342900" fontAlgn="base">
              <a:spcBef>
                <a:spcPct val="0"/>
              </a:spcBef>
              <a:spcAft>
                <a:spcPct val="0"/>
              </a:spcAft>
              <a:buFont typeface="Arial" panose="020B0604020202020204" pitchFamily="34" charset="0"/>
              <a:buChar char="•"/>
            </a:pPr>
            <a:endParaRPr lang="en-US" dirty="0">
              <a:solidFill>
                <a:srgbClr val="0057A8"/>
              </a:solidFill>
            </a:endParaRPr>
          </a:p>
          <a:p>
            <a:pPr marL="342900" indent="-342900" fontAlgn="base">
              <a:spcBef>
                <a:spcPct val="0"/>
              </a:spcBef>
              <a:spcAft>
                <a:spcPct val="0"/>
              </a:spcAft>
              <a:buFont typeface="Arial" panose="020B0604020202020204" pitchFamily="34" charset="0"/>
              <a:buChar char="•"/>
            </a:pPr>
            <a:r>
              <a:rPr lang="en-US" dirty="0">
                <a:solidFill>
                  <a:srgbClr val="0057A8"/>
                </a:solidFill>
              </a:rPr>
              <a:t>While Mineral oil can be chromatographically described as MOSH and MOAH fractions, these fractions do not always represent the products on the market.</a:t>
            </a:r>
          </a:p>
          <a:p>
            <a:pPr marL="342900" indent="-342900" fontAlgn="base">
              <a:spcBef>
                <a:spcPct val="0"/>
              </a:spcBef>
              <a:spcAft>
                <a:spcPct val="0"/>
              </a:spcAft>
              <a:buFont typeface="Arial" panose="020B0604020202020204" pitchFamily="34" charset="0"/>
              <a:buChar char="•"/>
            </a:pPr>
            <a:endParaRPr lang="en-US" dirty="0">
              <a:solidFill>
                <a:srgbClr val="0057A8"/>
              </a:solidFill>
            </a:endParaRPr>
          </a:p>
          <a:p>
            <a:pPr marL="342900" indent="-342900" fontAlgn="base">
              <a:spcBef>
                <a:spcPct val="0"/>
              </a:spcBef>
              <a:spcAft>
                <a:spcPct val="0"/>
              </a:spcAft>
              <a:buFont typeface="Arial" panose="020B0604020202020204" pitchFamily="34" charset="0"/>
              <a:buChar char="•"/>
            </a:pPr>
            <a:r>
              <a:rPr lang="en-US" b="1" dirty="0">
                <a:solidFill>
                  <a:srgbClr val="0057A8"/>
                </a:solidFill>
              </a:rPr>
              <a:t>MOSH and MOAH </a:t>
            </a:r>
            <a:r>
              <a:rPr lang="en-US" dirty="0">
                <a:solidFill>
                  <a:srgbClr val="0057A8"/>
                </a:solidFill>
              </a:rPr>
              <a:t>does </a:t>
            </a:r>
            <a:r>
              <a:rPr lang="en-US" b="1" dirty="0">
                <a:solidFill>
                  <a:srgbClr val="0057A8"/>
                </a:solidFill>
              </a:rPr>
              <a:t>not</a:t>
            </a:r>
            <a:r>
              <a:rPr lang="en-US" dirty="0">
                <a:solidFill>
                  <a:srgbClr val="0057A8"/>
                </a:solidFill>
              </a:rPr>
              <a:t> necessarily </a:t>
            </a:r>
            <a:r>
              <a:rPr lang="en-US" b="1" dirty="0">
                <a:solidFill>
                  <a:srgbClr val="0057A8"/>
                </a:solidFill>
              </a:rPr>
              <a:t>mean “mineral oil”.</a:t>
            </a:r>
          </a:p>
          <a:p>
            <a:pPr marL="800100" lvl="1" indent="-342900" fontAlgn="base">
              <a:spcBef>
                <a:spcPct val="0"/>
              </a:spcBef>
              <a:spcAft>
                <a:spcPct val="0"/>
              </a:spcAft>
              <a:buFont typeface="Arial" panose="020B0604020202020204" pitchFamily="34" charset="0"/>
              <a:buChar char="•"/>
            </a:pPr>
            <a:r>
              <a:rPr lang="en-US" dirty="0">
                <a:solidFill>
                  <a:srgbClr val="0057A8"/>
                </a:solidFill>
              </a:rPr>
              <a:t>An isolated </a:t>
            </a:r>
            <a:r>
              <a:rPr lang="en-US" u="sng" dirty="0">
                <a:solidFill>
                  <a:srgbClr val="0057A8"/>
                </a:solidFill>
              </a:rPr>
              <a:t>MOSH fraction does not imply that ALL </a:t>
            </a:r>
            <a:r>
              <a:rPr lang="en-US" dirty="0">
                <a:solidFill>
                  <a:srgbClr val="0057A8"/>
                </a:solidFill>
              </a:rPr>
              <a:t>saturated </a:t>
            </a:r>
            <a:r>
              <a:rPr lang="en-US" u="sng" dirty="0">
                <a:solidFill>
                  <a:srgbClr val="0057A8"/>
                </a:solidFill>
              </a:rPr>
              <a:t>hydrocarbons are from mineral oil origin</a:t>
            </a:r>
            <a:r>
              <a:rPr lang="en-US" dirty="0">
                <a:solidFill>
                  <a:srgbClr val="0057A8"/>
                </a:solidFill>
              </a:rPr>
              <a:t>. It can contain natural n-alkanes. </a:t>
            </a:r>
          </a:p>
          <a:p>
            <a:pPr marL="342900" indent="-342900" fontAlgn="base">
              <a:spcBef>
                <a:spcPct val="0"/>
              </a:spcBef>
              <a:spcAft>
                <a:spcPct val="0"/>
              </a:spcAft>
              <a:buFont typeface="Arial" panose="020B0604020202020204" pitchFamily="34" charset="0"/>
              <a:buChar char="•"/>
            </a:pPr>
            <a:endParaRPr lang="en-US" dirty="0">
              <a:solidFill>
                <a:srgbClr val="0057A8"/>
              </a:solidFill>
            </a:endParaRPr>
          </a:p>
          <a:p>
            <a:pPr marL="342900" indent="-342900" fontAlgn="base">
              <a:spcBef>
                <a:spcPct val="0"/>
              </a:spcBef>
              <a:spcAft>
                <a:spcPct val="0"/>
              </a:spcAft>
              <a:buFont typeface="Arial" panose="020B0604020202020204" pitchFamily="34" charset="0"/>
              <a:buChar char="•"/>
            </a:pPr>
            <a:r>
              <a:rPr lang="en-US" dirty="0">
                <a:solidFill>
                  <a:srgbClr val="0057A8"/>
                </a:solidFill>
              </a:rPr>
              <a:t>An isolated </a:t>
            </a:r>
            <a:r>
              <a:rPr lang="en-US" b="1" dirty="0">
                <a:solidFill>
                  <a:srgbClr val="0057A8"/>
                </a:solidFill>
              </a:rPr>
              <a:t>MOAH </a:t>
            </a:r>
            <a:r>
              <a:rPr lang="en-US" dirty="0">
                <a:solidFill>
                  <a:srgbClr val="0057A8"/>
                </a:solidFill>
              </a:rPr>
              <a:t>fraction</a:t>
            </a:r>
            <a:r>
              <a:rPr lang="en-US" b="1" dirty="0">
                <a:solidFill>
                  <a:srgbClr val="0057A8"/>
                </a:solidFill>
              </a:rPr>
              <a:t> does not imply PAC </a:t>
            </a:r>
            <a:r>
              <a:rPr lang="en-US" dirty="0">
                <a:solidFill>
                  <a:srgbClr val="0057A8"/>
                </a:solidFill>
              </a:rPr>
              <a:t>presence neither refinement level. </a:t>
            </a:r>
          </a:p>
          <a:p>
            <a:pPr marL="342900" indent="-342900" fontAlgn="base">
              <a:spcBef>
                <a:spcPct val="0"/>
              </a:spcBef>
              <a:spcAft>
                <a:spcPct val="0"/>
              </a:spcAft>
              <a:buFont typeface="Arial" panose="020B0604020202020204" pitchFamily="34" charset="0"/>
              <a:buChar char="•"/>
            </a:pPr>
            <a:endParaRPr lang="en-US" dirty="0">
              <a:solidFill>
                <a:srgbClr val="0057A8"/>
              </a:solidFill>
            </a:endParaRPr>
          </a:p>
          <a:p>
            <a:pPr marL="342900" indent="-342900" fontAlgn="base">
              <a:spcBef>
                <a:spcPct val="0"/>
              </a:spcBef>
              <a:spcAft>
                <a:spcPct val="0"/>
              </a:spcAft>
              <a:buFont typeface="Arial" panose="020B0604020202020204" pitchFamily="34" charset="0"/>
              <a:buChar char="•"/>
            </a:pPr>
            <a:r>
              <a:rPr lang="en-US" dirty="0">
                <a:solidFill>
                  <a:srgbClr val="0057A8"/>
                </a:solidFill>
              </a:rPr>
              <a:t>The </a:t>
            </a:r>
            <a:r>
              <a:rPr lang="en-US" b="1" dirty="0">
                <a:solidFill>
                  <a:srgbClr val="0057A8"/>
                </a:solidFill>
              </a:rPr>
              <a:t>MOSH term applied to </a:t>
            </a:r>
            <a:r>
              <a:rPr lang="en-US" dirty="0">
                <a:solidFill>
                  <a:srgbClr val="0057A8"/>
                </a:solidFill>
              </a:rPr>
              <a:t>the saturated fraction of a </a:t>
            </a:r>
            <a:r>
              <a:rPr lang="en-US" b="1" dirty="0">
                <a:solidFill>
                  <a:srgbClr val="0057A8"/>
                </a:solidFill>
              </a:rPr>
              <a:t>wax is misleading </a:t>
            </a:r>
            <a:r>
              <a:rPr lang="en-US" dirty="0">
                <a:solidFill>
                  <a:srgbClr val="0057A8"/>
                </a:solidFill>
              </a:rPr>
              <a:t>because </a:t>
            </a:r>
            <a:r>
              <a:rPr lang="en-US" b="1" dirty="0">
                <a:solidFill>
                  <a:srgbClr val="0057A8"/>
                </a:solidFill>
              </a:rPr>
              <a:t>MO refers to an “oil”</a:t>
            </a:r>
            <a:r>
              <a:rPr lang="en-US" dirty="0">
                <a:solidFill>
                  <a:srgbClr val="0057A8"/>
                </a:solidFill>
              </a:rPr>
              <a:t>. At 25⁰C an oil is liquid, a wax is solid. </a:t>
            </a:r>
          </a:p>
          <a:p>
            <a:pPr marL="342900" indent="-342900" fontAlgn="base">
              <a:spcBef>
                <a:spcPct val="0"/>
              </a:spcBef>
              <a:spcAft>
                <a:spcPct val="0"/>
              </a:spcAft>
              <a:buFont typeface="Arial" panose="020B0604020202020204" pitchFamily="34" charset="0"/>
              <a:buChar char="•"/>
            </a:pPr>
            <a:endParaRPr lang="en-US" dirty="0">
              <a:solidFill>
                <a:srgbClr val="0057A8"/>
              </a:solidFill>
            </a:endParaRPr>
          </a:p>
          <a:p>
            <a:pPr fontAlgn="base">
              <a:spcBef>
                <a:spcPct val="0"/>
              </a:spcBef>
              <a:spcAft>
                <a:spcPct val="0"/>
              </a:spcAft>
            </a:pPr>
            <a:r>
              <a:rPr lang="en-US" dirty="0">
                <a:solidFill>
                  <a:srgbClr val="0057A8"/>
                </a:solidFill>
              </a:rPr>
              <a:t>		</a:t>
            </a:r>
            <a:r>
              <a:rPr lang="en-US" b="1" u="sng" dirty="0">
                <a:solidFill>
                  <a:srgbClr val="0057A8"/>
                </a:solidFill>
              </a:rPr>
              <a:t>Remember</a:t>
            </a:r>
            <a:r>
              <a:rPr lang="en-US" dirty="0">
                <a:solidFill>
                  <a:srgbClr val="0057A8"/>
                </a:solidFill>
              </a:rPr>
              <a:t>: MOSH and MOAH terms are highly </a:t>
            </a:r>
            <a:r>
              <a:rPr lang="en-US" b="1" u="sng" dirty="0">
                <a:solidFill>
                  <a:srgbClr val="0057A8"/>
                </a:solidFill>
              </a:rPr>
              <a:t>contextual</a:t>
            </a:r>
            <a:r>
              <a:rPr lang="en-US" dirty="0">
                <a:solidFill>
                  <a:srgbClr val="0057A8"/>
                </a:solidFill>
              </a:rPr>
              <a:t>. </a:t>
            </a:r>
          </a:p>
        </p:txBody>
      </p:sp>
    </p:spTree>
    <p:extLst>
      <p:ext uri="{BB962C8B-B14F-4D97-AF65-F5344CB8AC3E}">
        <p14:creationId xmlns:p14="http://schemas.microsoft.com/office/powerpoint/2010/main" val="335499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342" y="1699598"/>
            <a:ext cx="5095465" cy="393103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Rectangle 2"/>
          <p:cNvSpPr>
            <a:spLocks noChangeArrowheads="1"/>
          </p:cNvSpPr>
          <p:nvPr/>
        </p:nvSpPr>
        <p:spPr bwMode="auto">
          <a:xfrm>
            <a:off x="2286000" y="304801"/>
            <a:ext cx="81534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50000"/>
              </a:spcBef>
              <a:spcAft>
                <a:spcPct val="0"/>
              </a:spcAft>
            </a:pPr>
            <a:endParaRPr lang="en-US" sz="2400">
              <a:solidFill>
                <a:srgbClr val="000099"/>
              </a:solidFill>
            </a:endParaRPr>
          </a:p>
        </p:txBody>
      </p:sp>
      <p:sp>
        <p:nvSpPr>
          <p:cNvPr id="31747" name="Rectangle 3"/>
          <p:cNvSpPr>
            <a:spLocks noChangeArrowheads="1"/>
          </p:cNvSpPr>
          <p:nvPr/>
        </p:nvSpPr>
        <p:spPr bwMode="auto">
          <a:xfrm>
            <a:off x="3537268" y="193804"/>
            <a:ext cx="7130733" cy="4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chor="ctr">
            <a:spAutoFit/>
          </a:bodyPr>
          <a:lstStyle/>
          <a:p>
            <a:pPr algn="ctr" defTabSz="762000" eaLnBrk="0" fontAlgn="base" hangingPunct="0">
              <a:lnSpc>
                <a:spcPct val="85000"/>
              </a:lnSpc>
              <a:spcBef>
                <a:spcPct val="30000"/>
              </a:spcBef>
              <a:spcAft>
                <a:spcPct val="0"/>
              </a:spcAft>
            </a:pPr>
            <a:r>
              <a:rPr lang="en-US" sz="2400" b="1" dirty="0">
                <a:solidFill>
                  <a:srgbClr val="0057A8"/>
                </a:solidFill>
              </a:rPr>
              <a:t>Crude Oil Initial Chemical Composition</a:t>
            </a:r>
          </a:p>
        </p:txBody>
      </p:sp>
      <p:sp>
        <p:nvSpPr>
          <p:cNvPr id="2" name="TextBox 1"/>
          <p:cNvSpPr txBox="1"/>
          <p:nvPr/>
        </p:nvSpPr>
        <p:spPr>
          <a:xfrm>
            <a:off x="1734312" y="726927"/>
            <a:ext cx="8705088" cy="646331"/>
          </a:xfrm>
          <a:prstGeom prst="rect">
            <a:avLst/>
          </a:prstGeom>
          <a:noFill/>
        </p:spPr>
        <p:txBody>
          <a:bodyPr wrap="square" rtlCol="0">
            <a:spAutoFit/>
          </a:bodyPr>
          <a:lstStyle/>
          <a:p>
            <a:pPr fontAlgn="base">
              <a:spcBef>
                <a:spcPct val="0"/>
              </a:spcBef>
              <a:spcAft>
                <a:spcPct val="0"/>
              </a:spcAft>
            </a:pPr>
            <a:r>
              <a:rPr lang="en-US" dirty="0">
                <a:solidFill>
                  <a:srgbClr val="0057A8"/>
                </a:solidFill>
              </a:rPr>
              <a:t>The individual </a:t>
            </a:r>
            <a:r>
              <a:rPr lang="en-US" b="1" dirty="0">
                <a:solidFill>
                  <a:srgbClr val="0057A8"/>
                </a:solidFill>
              </a:rPr>
              <a:t>hydrocarbon components have </a:t>
            </a:r>
            <a:r>
              <a:rPr lang="en-US" dirty="0">
                <a:solidFill>
                  <a:srgbClr val="0057A8"/>
                </a:solidFill>
              </a:rPr>
              <a:t>diverse and </a:t>
            </a:r>
            <a:r>
              <a:rPr lang="en-US" b="1" dirty="0">
                <a:solidFill>
                  <a:srgbClr val="0057A8"/>
                </a:solidFill>
              </a:rPr>
              <a:t>well known </a:t>
            </a:r>
            <a:r>
              <a:rPr lang="en-US" dirty="0">
                <a:solidFill>
                  <a:srgbClr val="0057A8"/>
                </a:solidFill>
              </a:rPr>
              <a:t>performance characteristics and toxicological </a:t>
            </a:r>
            <a:r>
              <a:rPr lang="en-US" b="1" dirty="0">
                <a:solidFill>
                  <a:srgbClr val="0057A8"/>
                </a:solidFill>
              </a:rPr>
              <a:t>properties</a:t>
            </a:r>
            <a:r>
              <a:rPr lang="en-US" dirty="0">
                <a:solidFill>
                  <a:srgbClr val="0057A8"/>
                </a:solidFill>
              </a:rPr>
              <a:t>, that will drive refining.</a:t>
            </a:r>
          </a:p>
        </p:txBody>
      </p:sp>
      <p:sp>
        <p:nvSpPr>
          <p:cNvPr id="5" name="TextBox 4"/>
          <p:cNvSpPr txBox="1"/>
          <p:nvPr/>
        </p:nvSpPr>
        <p:spPr>
          <a:xfrm>
            <a:off x="6388624" y="4209840"/>
            <a:ext cx="365266" cy="584775"/>
          </a:xfrm>
          <a:prstGeom prst="rect">
            <a:avLst/>
          </a:prstGeom>
          <a:noFill/>
        </p:spPr>
        <p:txBody>
          <a:bodyPr wrap="square" rtlCol="0">
            <a:spAutoFit/>
          </a:bodyPr>
          <a:lstStyle/>
          <a:p>
            <a:pPr algn="ctr" fontAlgn="base">
              <a:spcBef>
                <a:spcPct val="0"/>
              </a:spcBef>
              <a:spcAft>
                <a:spcPct val="0"/>
              </a:spcAft>
            </a:pPr>
            <a:r>
              <a:rPr lang="en-US" sz="3200" b="1" dirty="0">
                <a:solidFill>
                  <a:srgbClr val="FF0000"/>
                </a:solidFill>
                <a:latin typeface="Times New Roman" pitchFamily="18" charset="0"/>
                <a:sym typeface="Wingdings"/>
              </a:rPr>
              <a:t></a:t>
            </a:r>
            <a:endParaRPr lang="en-US" sz="3200" b="1" dirty="0">
              <a:solidFill>
                <a:srgbClr val="FF0000"/>
              </a:solidFill>
              <a:latin typeface="Times New Roman" pitchFamily="18" charset="0"/>
            </a:endParaRPr>
          </a:p>
        </p:txBody>
      </p:sp>
      <p:sp>
        <p:nvSpPr>
          <p:cNvPr id="91" name="TextBox 90"/>
          <p:cNvSpPr txBox="1"/>
          <p:nvPr/>
        </p:nvSpPr>
        <p:spPr>
          <a:xfrm>
            <a:off x="5112275" y="2222965"/>
            <a:ext cx="383274" cy="584775"/>
          </a:xfrm>
          <a:prstGeom prst="rect">
            <a:avLst/>
          </a:prstGeom>
          <a:noFill/>
        </p:spPr>
        <p:txBody>
          <a:bodyPr wrap="square" rtlCol="0">
            <a:spAutoFit/>
          </a:bodyPr>
          <a:lstStyle/>
          <a:p>
            <a:pPr lvl="0" algn="ctr" fontAlgn="base">
              <a:spcBef>
                <a:spcPct val="0"/>
              </a:spcBef>
              <a:spcAft>
                <a:spcPct val="0"/>
              </a:spcAft>
            </a:pPr>
            <a:r>
              <a:rPr lang="en-US" sz="3200" b="1" dirty="0">
                <a:solidFill>
                  <a:srgbClr val="000099">
                    <a:lumMod val="40000"/>
                    <a:lumOff val="60000"/>
                  </a:srgbClr>
                </a:solidFill>
                <a:latin typeface="Times New Roman" pitchFamily="18" charset="0"/>
                <a:sym typeface="Wingdings"/>
              </a:rPr>
              <a:t></a:t>
            </a:r>
            <a:endParaRPr lang="en-US" sz="3200" b="1" dirty="0">
              <a:solidFill>
                <a:srgbClr val="000099">
                  <a:lumMod val="40000"/>
                  <a:lumOff val="60000"/>
                </a:srgbClr>
              </a:solidFill>
              <a:latin typeface="Times New Roman" pitchFamily="18" charset="0"/>
            </a:endParaRPr>
          </a:p>
        </p:txBody>
      </p:sp>
      <p:sp>
        <p:nvSpPr>
          <p:cNvPr id="92" name="TextBox 91"/>
          <p:cNvSpPr txBox="1"/>
          <p:nvPr/>
        </p:nvSpPr>
        <p:spPr>
          <a:xfrm>
            <a:off x="5303912" y="2558553"/>
            <a:ext cx="432048" cy="584775"/>
          </a:xfrm>
          <a:prstGeom prst="rect">
            <a:avLst/>
          </a:prstGeom>
          <a:noFill/>
        </p:spPr>
        <p:txBody>
          <a:bodyPr wrap="square" rtlCol="0">
            <a:spAutoFit/>
          </a:bodyPr>
          <a:lstStyle/>
          <a:p>
            <a:pPr fontAlgn="base">
              <a:spcBef>
                <a:spcPct val="0"/>
              </a:spcBef>
              <a:spcAft>
                <a:spcPct val="0"/>
              </a:spcAft>
            </a:pPr>
            <a:r>
              <a:rPr lang="en-US" sz="3200" b="1" dirty="0">
                <a:solidFill>
                  <a:srgbClr val="009D00"/>
                </a:solidFill>
                <a:latin typeface="Times New Roman" pitchFamily="18" charset="0"/>
                <a:sym typeface="Wingdings"/>
              </a:rPr>
              <a:t></a:t>
            </a:r>
            <a:endParaRPr lang="en-US" sz="3200" b="1" dirty="0">
              <a:solidFill>
                <a:srgbClr val="009D00"/>
              </a:solidFill>
              <a:latin typeface="Times New Roman" pitchFamily="18" charset="0"/>
            </a:endParaRPr>
          </a:p>
        </p:txBody>
      </p:sp>
      <p:sp>
        <p:nvSpPr>
          <p:cNvPr id="6" name="Vertical Scroll 5"/>
          <p:cNvSpPr/>
          <p:nvPr/>
        </p:nvSpPr>
        <p:spPr bwMode="auto">
          <a:xfrm>
            <a:off x="7831443" y="1792225"/>
            <a:ext cx="2836557" cy="3223169"/>
          </a:xfrm>
          <a:prstGeom prst="verticalScroll">
            <a:avLst/>
          </a:prstGeom>
          <a:solidFill>
            <a:srgbClr val="FFFF99">
              <a:alpha val="50000"/>
            </a:srgbClr>
          </a:solidFill>
          <a:ln w="12700" cap="flat" cmpd="sng" algn="ctr">
            <a:solidFill>
              <a:schemeClr val="tx1"/>
            </a:solid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dirty="0">
                <a:solidFill>
                  <a:srgbClr val="000099"/>
                </a:solidFill>
                <a:latin typeface="Times New Roman" pitchFamily="18" charset="0"/>
                <a:sym typeface="Wingdings"/>
              </a:rPr>
              <a:t>S</a:t>
            </a:r>
            <a:r>
              <a:rPr lang="en-US" sz="1200" dirty="0">
                <a:solidFill>
                  <a:srgbClr val="000099"/>
                </a:solidFill>
                <a:latin typeface="Times New Roman" pitchFamily="18" charset="0"/>
              </a:rPr>
              <a:t>olid at low Temperature</a:t>
            </a:r>
          </a:p>
          <a:p>
            <a:pPr algn="ctr" fontAlgn="base">
              <a:spcBef>
                <a:spcPct val="0"/>
              </a:spcBef>
              <a:spcAft>
                <a:spcPct val="0"/>
              </a:spcAft>
            </a:pPr>
            <a:r>
              <a:rPr lang="en-US" sz="1200" dirty="0">
                <a:solidFill>
                  <a:srgbClr val="000099"/>
                </a:solidFill>
                <a:latin typeface="Times New Roman" pitchFamily="18" charset="0"/>
              </a:rPr>
              <a:t>Desired in wax, not in base oils</a:t>
            </a:r>
          </a:p>
          <a:p>
            <a:pPr algn="ctr" fontAlgn="base">
              <a:spcBef>
                <a:spcPct val="0"/>
              </a:spcBef>
              <a:spcAft>
                <a:spcPct val="0"/>
              </a:spcAft>
            </a:pPr>
            <a:endParaRPr lang="en-US" sz="1100" dirty="0">
              <a:solidFill>
                <a:srgbClr val="000099"/>
              </a:solidFill>
              <a:latin typeface="Times New Roman" pitchFamily="18" charset="0"/>
            </a:endParaRPr>
          </a:p>
          <a:p>
            <a:pPr algn="ctr" fontAlgn="base">
              <a:spcBef>
                <a:spcPct val="0"/>
              </a:spcBef>
              <a:spcAft>
                <a:spcPct val="0"/>
              </a:spcAft>
            </a:pPr>
            <a:r>
              <a:rPr lang="en-US" sz="1200" u="sng" dirty="0">
                <a:solidFill>
                  <a:srgbClr val="000099"/>
                </a:solidFill>
                <a:latin typeface="Times New Roman" pitchFamily="18" charset="0"/>
              </a:rPr>
              <a:t>Best</a:t>
            </a:r>
            <a:r>
              <a:rPr lang="en-US" sz="1200" dirty="0">
                <a:solidFill>
                  <a:srgbClr val="000099"/>
                </a:solidFill>
                <a:latin typeface="Times New Roman" pitchFamily="18" charset="0"/>
              </a:rPr>
              <a:t>: </a:t>
            </a:r>
          </a:p>
          <a:p>
            <a:pPr algn="ctr" fontAlgn="base">
              <a:spcBef>
                <a:spcPct val="0"/>
              </a:spcBef>
              <a:spcAft>
                <a:spcPct val="0"/>
              </a:spcAft>
            </a:pPr>
            <a:r>
              <a:rPr lang="en-US" sz="1200" dirty="0">
                <a:solidFill>
                  <a:srgbClr val="000099"/>
                </a:solidFill>
                <a:latin typeface="Times New Roman" pitchFamily="18" charset="0"/>
              </a:rPr>
              <a:t>Chemical stability</a:t>
            </a:r>
          </a:p>
          <a:p>
            <a:pPr algn="ctr" fontAlgn="base">
              <a:spcBef>
                <a:spcPct val="0"/>
              </a:spcBef>
              <a:spcAft>
                <a:spcPct val="0"/>
              </a:spcAft>
            </a:pPr>
            <a:r>
              <a:rPr lang="en-US" sz="1200" dirty="0">
                <a:solidFill>
                  <a:srgbClr val="000099"/>
                </a:solidFill>
                <a:latin typeface="Times New Roman" pitchFamily="18" charset="0"/>
              </a:rPr>
              <a:t>Viscosity stability</a:t>
            </a:r>
          </a:p>
          <a:p>
            <a:pPr algn="ctr" fontAlgn="base">
              <a:spcBef>
                <a:spcPct val="0"/>
              </a:spcBef>
              <a:spcAft>
                <a:spcPct val="0"/>
              </a:spcAft>
            </a:pPr>
            <a:endParaRPr lang="en-US" sz="1200" u="sng" dirty="0">
              <a:solidFill>
                <a:srgbClr val="000099"/>
              </a:solidFill>
              <a:latin typeface="Times New Roman" pitchFamily="18" charset="0"/>
            </a:endParaRPr>
          </a:p>
          <a:p>
            <a:pPr algn="ctr" fontAlgn="base">
              <a:spcBef>
                <a:spcPct val="0"/>
              </a:spcBef>
              <a:spcAft>
                <a:spcPct val="0"/>
              </a:spcAft>
            </a:pPr>
            <a:r>
              <a:rPr lang="en-US" sz="1200" u="sng" dirty="0">
                <a:solidFill>
                  <a:srgbClr val="000099"/>
                </a:solidFill>
                <a:latin typeface="Times New Roman" pitchFamily="18" charset="0"/>
              </a:rPr>
              <a:t>Medium</a:t>
            </a:r>
            <a:r>
              <a:rPr lang="en-US" sz="1200" dirty="0">
                <a:solidFill>
                  <a:srgbClr val="000099"/>
                </a:solidFill>
                <a:latin typeface="Times New Roman" pitchFamily="18" charset="0"/>
              </a:rPr>
              <a:t> : </a:t>
            </a:r>
          </a:p>
          <a:p>
            <a:pPr algn="ctr" fontAlgn="base">
              <a:spcBef>
                <a:spcPct val="0"/>
              </a:spcBef>
              <a:spcAft>
                <a:spcPct val="0"/>
              </a:spcAft>
            </a:pPr>
            <a:r>
              <a:rPr lang="en-US" sz="1200" dirty="0">
                <a:solidFill>
                  <a:srgbClr val="000099"/>
                </a:solidFill>
                <a:latin typeface="Times New Roman" pitchFamily="18" charset="0"/>
              </a:rPr>
              <a:t>Chemical stability</a:t>
            </a:r>
          </a:p>
          <a:p>
            <a:pPr algn="ctr" fontAlgn="base">
              <a:spcBef>
                <a:spcPct val="0"/>
              </a:spcBef>
              <a:spcAft>
                <a:spcPct val="0"/>
              </a:spcAft>
            </a:pPr>
            <a:r>
              <a:rPr lang="en-US" sz="1200" dirty="0">
                <a:solidFill>
                  <a:srgbClr val="000099"/>
                </a:solidFill>
                <a:latin typeface="Times New Roman" pitchFamily="18" charset="0"/>
              </a:rPr>
              <a:t>Viscosity stability</a:t>
            </a:r>
          </a:p>
          <a:p>
            <a:pPr algn="ctr" fontAlgn="base">
              <a:spcBef>
                <a:spcPct val="0"/>
              </a:spcBef>
              <a:spcAft>
                <a:spcPct val="0"/>
              </a:spcAft>
            </a:pPr>
            <a:endParaRPr lang="en-US" sz="1200" dirty="0">
              <a:solidFill>
                <a:srgbClr val="000099"/>
              </a:solidFill>
              <a:latin typeface="Times New Roman" pitchFamily="18" charset="0"/>
            </a:endParaRPr>
          </a:p>
          <a:p>
            <a:pPr algn="ctr" fontAlgn="base">
              <a:spcBef>
                <a:spcPct val="0"/>
              </a:spcBef>
              <a:spcAft>
                <a:spcPct val="0"/>
              </a:spcAft>
            </a:pPr>
            <a:endParaRPr lang="en-US" sz="1200" dirty="0">
              <a:solidFill>
                <a:srgbClr val="000099"/>
              </a:solidFill>
              <a:latin typeface="Times New Roman" pitchFamily="18" charset="0"/>
            </a:endParaRPr>
          </a:p>
          <a:p>
            <a:pPr algn="ctr" fontAlgn="base">
              <a:spcBef>
                <a:spcPct val="0"/>
              </a:spcBef>
              <a:spcAft>
                <a:spcPct val="0"/>
              </a:spcAft>
            </a:pPr>
            <a:r>
              <a:rPr lang="en-US" sz="1200" dirty="0">
                <a:solidFill>
                  <a:srgbClr val="000099"/>
                </a:solidFill>
                <a:latin typeface="Times New Roman" pitchFamily="18" charset="0"/>
              </a:rPr>
              <a:t>Dermal toxicity</a:t>
            </a:r>
          </a:p>
          <a:p>
            <a:pPr algn="ctr" fontAlgn="base">
              <a:spcBef>
                <a:spcPct val="0"/>
              </a:spcBef>
              <a:spcAft>
                <a:spcPct val="0"/>
              </a:spcAft>
            </a:pPr>
            <a:r>
              <a:rPr lang="en-US" sz="1200" dirty="0">
                <a:solidFill>
                  <a:srgbClr val="000099"/>
                </a:solidFill>
                <a:latin typeface="Times New Roman" pitchFamily="18" charset="0"/>
              </a:rPr>
              <a:t>Chemical </a:t>
            </a:r>
            <a:r>
              <a:rPr lang="en-US" sz="1200" dirty="0" err="1">
                <a:solidFill>
                  <a:srgbClr val="000099"/>
                </a:solidFill>
                <a:latin typeface="Times New Roman" pitchFamily="18" charset="0"/>
              </a:rPr>
              <a:t>unstability</a:t>
            </a:r>
            <a:endParaRPr lang="en-US" sz="1200" dirty="0">
              <a:solidFill>
                <a:srgbClr val="000099"/>
              </a:solidFill>
              <a:latin typeface="Times New Roman" pitchFamily="18" charset="0"/>
            </a:endParaRPr>
          </a:p>
        </p:txBody>
      </p:sp>
      <p:sp>
        <p:nvSpPr>
          <p:cNvPr id="7" name="Horizontal Scroll 6"/>
          <p:cNvSpPr/>
          <p:nvPr/>
        </p:nvSpPr>
        <p:spPr bwMode="auto">
          <a:xfrm>
            <a:off x="3976130" y="1284420"/>
            <a:ext cx="3663676" cy="991135"/>
          </a:xfrm>
          <a:prstGeom prst="horizontalScroll">
            <a:avLst/>
          </a:prstGeom>
          <a:solidFill>
            <a:srgbClr val="FFFF99">
              <a:alpha val="50000"/>
            </a:srgbClr>
          </a:solidFill>
          <a:ln w="12700" cap="flat" cmpd="sng" algn="ctr">
            <a:solidFill>
              <a:schemeClr val="tx1"/>
            </a:solid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600" dirty="0">
                <a:solidFill>
                  <a:srgbClr val="000099"/>
                </a:solidFill>
                <a:latin typeface="Times New Roman" pitchFamily="18" charset="0"/>
                <a:sym typeface="Wingdings"/>
              </a:rPr>
              <a:t> </a:t>
            </a:r>
            <a:r>
              <a:rPr lang="en-US" sz="1400" dirty="0">
                <a:solidFill>
                  <a:srgbClr val="000099"/>
                </a:solidFill>
                <a:latin typeface="Times New Roman" pitchFamily="18" charset="0"/>
                <a:sym typeface="Wingdings"/>
              </a:rPr>
              <a:t>    Low  to   High Viscosity   </a:t>
            </a:r>
            <a:r>
              <a:rPr lang="en-US" sz="1600" dirty="0">
                <a:solidFill>
                  <a:srgbClr val="000099"/>
                </a:solidFill>
                <a:latin typeface="Times New Roman" pitchFamily="18" charset="0"/>
                <a:sym typeface="Wingdings"/>
              </a:rPr>
              <a:t></a:t>
            </a:r>
            <a:r>
              <a:rPr lang="en-US" sz="1400" dirty="0">
                <a:solidFill>
                  <a:srgbClr val="000099"/>
                </a:solidFill>
                <a:latin typeface="Times New Roman" pitchFamily="18" charset="0"/>
                <a:sym typeface="Wingdings"/>
              </a:rPr>
              <a:t> </a:t>
            </a:r>
          </a:p>
          <a:p>
            <a:pPr algn="ctr" fontAlgn="base">
              <a:spcBef>
                <a:spcPct val="0"/>
              </a:spcBef>
              <a:spcAft>
                <a:spcPct val="0"/>
              </a:spcAft>
            </a:pPr>
            <a:r>
              <a:rPr lang="en-US" sz="1600" dirty="0">
                <a:solidFill>
                  <a:srgbClr val="000099"/>
                </a:solidFill>
                <a:latin typeface="Times New Roman" pitchFamily="18" charset="0"/>
                <a:sym typeface="Wingdings"/>
              </a:rPr>
              <a:t>    </a:t>
            </a:r>
            <a:r>
              <a:rPr lang="en-US" sz="1400" dirty="0">
                <a:solidFill>
                  <a:srgbClr val="000099"/>
                </a:solidFill>
                <a:latin typeface="Times New Roman" pitchFamily="18" charset="0"/>
                <a:sym typeface="Wingdings"/>
              </a:rPr>
              <a:t>High  to   Low Volatility   </a:t>
            </a:r>
            <a:r>
              <a:rPr lang="en-US" sz="1600" dirty="0">
                <a:solidFill>
                  <a:srgbClr val="000099"/>
                </a:solidFill>
                <a:latin typeface="Times New Roman" pitchFamily="18" charset="0"/>
                <a:sym typeface="Wingdings"/>
              </a:rPr>
              <a:t> </a:t>
            </a:r>
            <a:r>
              <a:rPr lang="en-US" sz="2000" dirty="0">
                <a:solidFill>
                  <a:srgbClr val="000099"/>
                </a:solidFill>
                <a:latin typeface="Times New Roman" pitchFamily="18" charset="0"/>
                <a:sym typeface="Wingdings"/>
              </a:rPr>
              <a:t> </a:t>
            </a:r>
            <a:endParaRPr lang="en-US" sz="2000" dirty="0">
              <a:solidFill>
                <a:srgbClr val="000099"/>
              </a:solidFill>
              <a:latin typeface="Times New Roman" pitchFamily="18" charset="0"/>
            </a:endParaRPr>
          </a:p>
          <a:p>
            <a:pPr algn="ctr" fontAlgn="base">
              <a:spcBef>
                <a:spcPct val="0"/>
              </a:spcBef>
              <a:spcAft>
                <a:spcPct val="0"/>
              </a:spcAft>
            </a:pPr>
            <a:endParaRPr lang="en-US" sz="1100" dirty="0">
              <a:solidFill>
                <a:srgbClr val="000099"/>
              </a:solidFill>
              <a:latin typeface="Times New Roman" pitchFamily="18" charset="0"/>
            </a:endParaRPr>
          </a:p>
        </p:txBody>
      </p:sp>
      <p:sp>
        <p:nvSpPr>
          <p:cNvPr id="21" name="Vertical Scroll 20"/>
          <p:cNvSpPr/>
          <p:nvPr/>
        </p:nvSpPr>
        <p:spPr bwMode="auto">
          <a:xfrm>
            <a:off x="1611519" y="2460194"/>
            <a:ext cx="1488392" cy="2402615"/>
          </a:xfrm>
          <a:prstGeom prst="verticalScroll">
            <a:avLst/>
          </a:prstGeom>
          <a:solidFill>
            <a:srgbClr val="FFFF99">
              <a:alpha val="50000"/>
            </a:srgbClr>
          </a:solidFill>
          <a:ln w="12700" cap="flat" cmpd="sng" algn="ctr">
            <a:solidFill>
              <a:schemeClr val="tx1"/>
            </a:solidFill>
            <a:prstDash val="solid"/>
            <a:round/>
            <a:headEnd type="none" w="sm" len="sm"/>
            <a:tailEnd type="stealth"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400" dirty="0">
                <a:solidFill>
                  <a:srgbClr val="000099"/>
                </a:solidFill>
                <a:latin typeface="Times New Roman" pitchFamily="18" charset="0"/>
                <a:sym typeface="Wingdings"/>
              </a:rPr>
              <a:t>Actual content in each hydrocarbon type category varies with crudes</a:t>
            </a:r>
            <a:endParaRPr lang="en-US" sz="1400" dirty="0">
              <a:solidFill>
                <a:srgbClr val="000099"/>
              </a:solidFill>
              <a:latin typeface="Times New Roman" pitchFamily="18" charset="0"/>
            </a:endParaRPr>
          </a:p>
        </p:txBody>
      </p:sp>
      <p:sp>
        <p:nvSpPr>
          <p:cNvPr id="23" name="TextBox 22"/>
          <p:cNvSpPr txBox="1"/>
          <p:nvPr/>
        </p:nvSpPr>
        <p:spPr>
          <a:xfrm>
            <a:off x="5605664" y="2989158"/>
            <a:ext cx="432048" cy="584775"/>
          </a:xfrm>
          <a:prstGeom prst="rect">
            <a:avLst/>
          </a:prstGeom>
          <a:noFill/>
        </p:spPr>
        <p:txBody>
          <a:bodyPr wrap="square" rtlCol="0">
            <a:spAutoFit/>
          </a:bodyPr>
          <a:lstStyle/>
          <a:p>
            <a:pPr fontAlgn="base">
              <a:spcBef>
                <a:spcPct val="0"/>
              </a:spcBef>
              <a:spcAft>
                <a:spcPct val="0"/>
              </a:spcAft>
            </a:pPr>
            <a:r>
              <a:rPr lang="en-US" sz="3200" b="1" dirty="0">
                <a:solidFill>
                  <a:srgbClr val="009D00"/>
                </a:solidFill>
                <a:latin typeface="Times New Roman" pitchFamily="18" charset="0"/>
                <a:sym typeface="Wingdings"/>
              </a:rPr>
              <a:t></a:t>
            </a:r>
            <a:endParaRPr lang="en-US" sz="3200" b="1" dirty="0">
              <a:solidFill>
                <a:srgbClr val="009D00"/>
              </a:solidFill>
              <a:latin typeface="Times New Roman" pitchFamily="18" charset="0"/>
            </a:endParaRPr>
          </a:p>
        </p:txBody>
      </p:sp>
      <p:sp>
        <p:nvSpPr>
          <p:cNvPr id="24" name="TextBox 23"/>
          <p:cNvSpPr txBox="1"/>
          <p:nvPr/>
        </p:nvSpPr>
        <p:spPr>
          <a:xfrm>
            <a:off x="6005350" y="3546330"/>
            <a:ext cx="383274" cy="584775"/>
          </a:xfrm>
          <a:prstGeom prst="rect">
            <a:avLst/>
          </a:prstGeom>
          <a:noFill/>
        </p:spPr>
        <p:txBody>
          <a:bodyPr wrap="square" rtlCol="0">
            <a:spAutoFit/>
          </a:bodyPr>
          <a:lstStyle/>
          <a:p>
            <a:pPr lvl="0" algn="ctr" fontAlgn="base">
              <a:spcBef>
                <a:spcPct val="0"/>
              </a:spcBef>
              <a:spcAft>
                <a:spcPct val="0"/>
              </a:spcAft>
            </a:pPr>
            <a:r>
              <a:rPr lang="en-US" sz="3200" b="1" dirty="0">
                <a:solidFill>
                  <a:srgbClr val="000099">
                    <a:lumMod val="40000"/>
                    <a:lumOff val="60000"/>
                  </a:srgbClr>
                </a:solidFill>
                <a:latin typeface="Times New Roman" pitchFamily="18" charset="0"/>
                <a:sym typeface="Wingdings"/>
              </a:rPr>
              <a:t></a:t>
            </a:r>
            <a:endParaRPr lang="en-US" sz="3200" b="1" dirty="0">
              <a:solidFill>
                <a:srgbClr val="000099">
                  <a:lumMod val="40000"/>
                  <a:lumOff val="60000"/>
                </a:srgbClr>
              </a:solidFill>
              <a:latin typeface="Times New Roman" pitchFamily="18" charset="0"/>
            </a:endParaRPr>
          </a:p>
        </p:txBody>
      </p:sp>
      <p:sp>
        <p:nvSpPr>
          <p:cNvPr id="3" name="Right Arrow 2"/>
          <p:cNvSpPr/>
          <p:nvPr/>
        </p:nvSpPr>
        <p:spPr bwMode="auto">
          <a:xfrm>
            <a:off x="6118148" y="2088050"/>
            <a:ext cx="2175408" cy="667430"/>
          </a:xfrm>
          <a:prstGeom prst="rightArrow">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algn="ctr" eaLnBrk="0" fontAlgn="base" hangingPunct="0">
              <a:spcBef>
                <a:spcPct val="20000"/>
              </a:spcBef>
              <a:spcAft>
                <a:spcPct val="0"/>
              </a:spcAft>
            </a:pPr>
            <a:endParaRPr lang="en-GB" sz="1600">
              <a:latin typeface="Arial" charset="0"/>
            </a:endParaRPr>
          </a:p>
        </p:txBody>
      </p:sp>
      <p:sp>
        <p:nvSpPr>
          <p:cNvPr id="25" name="Right Arrow 24"/>
          <p:cNvSpPr/>
          <p:nvPr/>
        </p:nvSpPr>
        <p:spPr bwMode="auto">
          <a:xfrm>
            <a:off x="6118148" y="2674317"/>
            <a:ext cx="2439640" cy="667430"/>
          </a:xfrm>
          <a:prstGeom prst="rightArrow">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algn="ctr" eaLnBrk="0" fontAlgn="base" hangingPunct="0">
              <a:spcBef>
                <a:spcPct val="20000"/>
              </a:spcBef>
              <a:spcAft>
                <a:spcPct val="0"/>
              </a:spcAft>
            </a:pPr>
            <a:endParaRPr lang="en-GB" sz="1600">
              <a:latin typeface="Arial" charset="0"/>
            </a:endParaRPr>
          </a:p>
        </p:txBody>
      </p:sp>
      <p:sp>
        <p:nvSpPr>
          <p:cNvPr id="27" name="Right Arrow 26"/>
          <p:cNvSpPr/>
          <p:nvPr/>
        </p:nvSpPr>
        <p:spPr bwMode="auto">
          <a:xfrm>
            <a:off x="6580262" y="3483024"/>
            <a:ext cx="1977527" cy="667430"/>
          </a:xfrm>
          <a:prstGeom prst="rightArrow">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algn="ctr" eaLnBrk="0" fontAlgn="base" hangingPunct="0">
              <a:spcBef>
                <a:spcPct val="20000"/>
              </a:spcBef>
              <a:spcAft>
                <a:spcPct val="0"/>
              </a:spcAft>
            </a:pPr>
            <a:endParaRPr lang="en-GB" sz="1600">
              <a:latin typeface="Arial" charset="0"/>
            </a:endParaRPr>
          </a:p>
        </p:txBody>
      </p:sp>
      <p:sp>
        <p:nvSpPr>
          <p:cNvPr id="28" name="Right Arrow 27"/>
          <p:cNvSpPr/>
          <p:nvPr/>
        </p:nvSpPr>
        <p:spPr bwMode="auto">
          <a:xfrm>
            <a:off x="6901882" y="4171978"/>
            <a:ext cx="1645738" cy="667430"/>
          </a:xfrm>
          <a:prstGeom prst="rightArrow">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algn="ctr" eaLnBrk="0" fontAlgn="base" hangingPunct="0">
              <a:spcBef>
                <a:spcPct val="20000"/>
              </a:spcBef>
              <a:spcAft>
                <a:spcPct val="0"/>
              </a:spcAft>
            </a:pPr>
            <a:endParaRPr lang="en-GB" sz="1600">
              <a:latin typeface="Arial" charset="0"/>
            </a:endParaRPr>
          </a:p>
        </p:txBody>
      </p:sp>
      <p:sp>
        <p:nvSpPr>
          <p:cNvPr id="18" name="TextBox 17"/>
          <p:cNvSpPr txBox="1"/>
          <p:nvPr/>
        </p:nvSpPr>
        <p:spPr>
          <a:xfrm>
            <a:off x="2518370" y="5623405"/>
            <a:ext cx="8105775" cy="646331"/>
          </a:xfrm>
          <a:prstGeom prst="rect">
            <a:avLst/>
          </a:prstGeom>
          <a:noFill/>
        </p:spPr>
        <p:txBody>
          <a:bodyPr wrap="square" rtlCol="0">
            <a:spAutoFit/>
          </a:bodyPr>
          <a:lstStyle/>
          <a:p>
            <a:pPr algn="l"/>
            <a:r>
              <a:rPr lang="en-US" b="1" dirty="0">
                <a:solidFill>
                  <a:srgbClr val="0057A8"/>
                </a:solidFill>
                <a:cs typeface="Times New Roman" panose="02020603050405020304" pitchFamily="18" charset="0"/>
              </a:rPr>
              <a:t>Refining will select the molecules </a:t>
            </a:r>
            <a:r>
              <a:rPr lang="en-US" dirty="0">
                <a:solidFill>
                  <a:srgbClr val="0057A8"/>
                </a:solidFill>
                <a:cs typeface="Times New Roman" panose="02020603050405020304" pitchFamily="18" charset="0"/>
              </a:rPr>
              <a:t>from the crude oil in controlled manner </a:t>
            </a:r>
            <a:r>
              <a:rPr lang="en-US" b="1" dirty="0">
                <a:solidFill>
                  <a:srgbClr val="0057A8"/>
                </a:solidFill>
                <a:cs typeface="Times New Roman" panose="02020603050405020304" pitchFamily="18" charset="0"/>
              </a:rPr>
              <a:t>to set the final chemical composition </a:t>
            </a:r>
            <a:r>
              <a:rPr lang="en-US" dirty="0">
                <a:solidFill>
                  <a:srgbClr val="0057A8"/>
                </a:solidFill>
                <a:cs typeface="Times New Roman" panose="02020603050405020304" pitchFamily="18" charset="0"/>
              </a:rPr>
              <a:t>(and properties) of the mineral oil</a:t>
            </a:r>
          </a:p>
        </p:txBody>
      </p:sp>
    </p:spTree>
    <p:extLst>
      <p:ext uri="{BB962C8B-B14F-4D97-AF65-F5344CB8AC3E}">
        <p14:creationId xmlns:p14="http://schemas.microsoft.com/office/powerpoint/2010/main" val="336101458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69483" y="277666"/>
            <a:ext cx="6908164" cy="457857"/>
          </a:xfrm>
        </p:spPr>
        <p:txBody>
          <a:bodyPr/>
          <a:lstStyle/>
          <a:p>
            <a:r>
              <a:rPr lang="en-US" dirty="0" smtClean="0"/>
              <a:t>Base Oil, Wax, White Oil Manufacture</a:t>
            </a:r>
            <a:br>
              <a:rPr lang="en-US" dirty="0" smtClean="0"/>
            </a:br>
            <a:r>
              <a:rPr lang="en-US" dirty="0" smtClean="0">
                <a:solidFill>
                  <a:srgbClr val="0DC0FF"/>
                </a:solidFill>
              </a:rPr>
              <a:t>Step 1 : Distillation</a:t>
            </a:r>
            <a:endParaRPr lang="en-GB" dirty="0">
              <a:solidFill>
                <a:srgbClr val="0DC0FF"/>
              </a:solidFill>
            </a:endParaRPr>
          </a:p>
        </p:txBody>
      </p:sp>
      <p:pic>
        <p:nvPicPr>
          <p:cNvPr id="2" name="Picture 1"/>
          <p:cNvPicPr>
            <a:picLocks noChangeAspect="1"/>
          </p:cNvPicPr>
          <p:nvPr/>
        </p:nvPicPr>
        <p:blipFill>
          <a:blip r:embed="rId3"/>
          <a:stretch>
            <a:fillRect/>
          </a:stretch>
        </p:blipFill>
        <p:spPr>
          <a:xfrm>
            <a:off x="1687647" y="1154949"/>
            <a:ext cx="7161079" cy="3318838"/>
          </a:xfrm>
          <a:prstGeom prst="rect">
            <a:avLst/>
          </a:prstGeom>
        </p:spPr>
      </p:pic>
    </p:spTree>
    <p:extLst>
      <p:ext uri="{BB962C8B-B14F-4D97-AF65-F5344CB8AC3E}">
        <p14:creationId xmlns:p14="http://schemas.microsoft.com/office/powerpoint/2010/main" val="1905910789"/>
      </p:ext>
    </p:extLst>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286000" y="304801"/>
            <a:ext cx="81534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endParaRPr lang="en-US" sz="2400">
              <a:latin typeface="Arial" charset="0"/>
            </a:endParaRPr>
          </a:p>
        </p:txBody>
      </p:sp>
      <p:sp>
        <p:nvSpPr>
          <p:cNvPr id="31747" name="Rectangle 3"/>
          <p:cNvSpPr>
            <a:spLocks noChangeArrowheads="1"/>
          </p:cNvSpPr>
          <p:nvPr/>
        </p:nvSpPr>
        <p:spPr bwMode="auto">
          <a:xfrm>
            <a:off x="3607444" y="188125"/>
            <a:ext cx="6940484" cy="35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chor="ctr">
            <a:spAutoFit/>
          </a:bodyPr>
          <a:lstStyle/>
          <a:p>
            <a:pPr defTabSz="762000" eaLnBrk="0" hangingPunct="0">
              <a:lnSpc>
                <a:spcPct val="85000"/>
              </a:lnSpc>
              <a:spcBef>
                <a:spcPct val="30000"/>
              </a:spcBef>
            </a:pPr>
            <a:r>
              <a:rPr lang="en-US" sz="2000" b="1" dirty="0">
                <a:solidFill>
                  <a:srgbClr val="0057A8"/>
                </a:solidFill>
                <a:latin typeface="+mj-lt"/>
              </a:rPr>
              <a:t>Atmospheric and Vacuum Distillation Impact</a:t>
            </a:r>
          </a:p>
        </p:txBody>
      </p:sp>
      <p:sp>
        <p:nvSpPr>
          <p:cNvPr id="2" name="TextBox 1"/>
          <p:cNvSpPr txBox="1"/>
          <p:nvPr/>
        </p:nvSpPr>
        <p:spPr>
          <a:xfrm>
            <a:off x="2008758" y="811016"/>
            <a:ext cx="8308260" cy="369332"/>
          </a:xfrm>
          <a:prstGeom prst="rect">
            <a:avLst/>
          </a:prstGeom>
          <a:noFill/>
        </p:spPr>
        <p:txBody>
          <a:bodyPr wrap="square" rtlCol="0">
            <a:spAutoFit/>
          </a:bodyPr>
          <a:lstStyle/>
          <a:p>
            <a:r>
              <a:rPr lang="en-US" dirty="0">
                <a:solidFill>
                  <a:srgbClr val="0057A8"/>
                </a:solidFill>
              </a:rPr>
              <a:t>Distillation determines the Boiling/Carbon/molecular weight range of the final oil</a:t>
            </a:r>
          </a:p>
        </p:txBody>
      </p:sp>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759" y="2057886"/>
            <a:ext cx="5136051" cy="395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156" y="2064824"/>
            <a:ext cx="5145965" cy="3956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4504944" y="1229365"/>
            <a:ext cx="2762631" cy="830997"/>
          </a:xfrm>
          <a:prstGeom prst="rect">
            <a:avLst/>
          </a:prstGeom>
          <a:noFill/>
          <a:ln>
            <a:solidFill>
              <a:schemeClr val="tx1"/>
            </a:solidFill>
          </a:ln>
        </p:spPr>
        <p:txBody>
          <a:bodyPr wrap="square" rtlCol="0">
            <a:spAutoFit/>
          </a:bodyPr>
          <a:lstStyle/>
          <a:p>
            <a:pPr fontAlgn="base">
              <a:spcBef>
                <a:spcPct val="0"/>
              </a:spcBef>
              <a:spcAft>
                <a:spcPct val="0"/>
              </a:spcAft>
            </a:pPr>
            <a:r>
              <a:rPr lang="en-US" sz="1600" dirty="0">
                <a:solidFill>
                  <a:srgbClr val="000099"/>
                </a:solidFill>
                <a:latin typeface="Times New Roman" pitchFamily="18" charset="0"/>
              </a:rPr>
              <a:t>Boiling range / Carbon # range, Viscosity, Volatility are set by </a:t>
            </a:r>
            <a:r>
              <a:rPr lang="en-US" sz="1600" b="1" u="sng" dirty="0">
                <a:solidFill>
                  <a:srgbClr val="000099"/>
                </a:solidFill>
                <a:latin typeface="Times New Roman" pitchFamily="18" charset="0"/>
              </a:rPr>
              <a:t>Distillation</a:t>
            </a:r>
            <a:r>
              <a:rPr lang="en-US" sz="1600" dirty="0">
                <a:solidFill>
                  <a:srgbClr val="000099"/>
                </a:solidFill>
                <a:latin typeface="Times New Roman" pitchFamily="18" charset="0"/>
              </a:rPr>
              <a:t> Units </a:t>
            </a:r>
          </a:p>
        </p:txBody>
      </p:sp>
      <p:sp>
        <p:nvSpPr>
          <p:cNvPr id="118" name="TextBox 117"/>
          <p:cNvSpPr txBox="1"/>
          <p:nvPr/>
        </p:nvSpPr>
        <p:spPr>
          <a:xfrm>
            <a:off x="5275334" y="5106577"/>
            <a:ext cx="2174732" cy="461665"/>
          </a:xfrm>
          <a:prstGeom prst="rect">
            <a:avLst/>
          </a:prstGeom>
          <a:noFill/>
        </p:spPr>
        <p:txBody>
          <a:bodyPr wrap="square" rtlCol="0">
            <a:spAutoFit/>
          </a:bodyPr>
          <a:lstStyle/>
          <a:p>
            <a:pPr algn="l"/>
            <a:r>
              <a:rPr lang="en-US" sz="1200" dirty="0"/>
              <a:t>Typical high viscosity distillate C24 – C40</a:t>
            </a:r>
            <a:endParaRPr lang="en-US" dirty="0"/>
          </a:p>
        </p:txBody>
      </p:sp>
      <p:sp>
        <p:nvSpPr>
          <p:cNvPr id="9" name="Rectangle 90"/>
          <p:cNvSpPr>
            <a:spLocks noChangeArrowheads="1"/>
          </p:cNvSpPr>
          <p:nvPr/>
        </p:nvSpPr>
        <p:spPr bwMode="auto">
          <a:xfrm rot="4781782">
            <a:off x="3911014" y="3559657"/>
            <a:ext cx="3048913"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fr-FR" altLang="en-US" sz="1100" b="1" dirty="0">
                <a:solidFill>
                  <a:srgbClr val="000000"/>
                </a:solidFill>
                <a:latin typeface="Century Gothic" panose="020B0502020202020204" pitchFamily="34" charset="0"/>
              </a:rPr>
              <a:t>T1 = 390°C  =&gt;  </a:t>
            </a:r>
            <a:r>
              <a:rPr lang="fr-FR" altLang="en-US" sz="1100" b="1" dirty="0" err="1">
                <a:solidFill>
                  <a:srgbClr val="000000"/>
                </a:solidFill>
                <a:latin typeface="Century Gothic" panose="020B0502020202020204" pitchFamily="34" charset="0"/>
              </a:rPr>
              <a:t>Number</a:t>
            </a:r>
            <a:r>
              <a:rPr lang="fr-FR" altLang="en-US" sz="1100" b="1" dirty="0">
                <a:solidFill>
                  <a:srgbClr val="000000"/>
                </a:solidFill>
                <a:latin typeface="Century Gothic" panose="020B0502020202020204" pitchFamily="34" charset="0"/>
              </a:rPr>
              <a:t> of </a:t>
            </a:r>
            <a:r>
              <a:rPr lang="fr-FR" altLang="en-US" sz="1100" b="1" dirty="0" err="1">
                <a:solidFill>
                  <a:srgbClr val="000000"/>
                </a:solidFill>
                <a:latin typeface="Century Gothic" panose="020B0502020202020204" pitchFamily="34" charset="0"/>
              </a:rPr>
              <a:t>Carbons</a:t>
            </a:r>
            <a:r>
              <a:rPr lang="fr-FR" altLang="en-US" sz="1100" b="1" dirty="0">
                <a:solidFill>
                  <a:srgbClr val="000000"/>
                </a:solidFill>
                <a:latin typeface="Century Gothic" panose="020B0502020202020204" pitchFamily="34" charset="0"/>
              </a:rPr>
              <a:t> = C-24</a:t>
            </a:r>
          </a:p>
        </p:txBody>
      </p:sp>
      <p:sp>
        <p:nvSpPr>
          <p:cNvPr id="10" name="Rectangle 89"/>
          <p:cNvSpPr>
            <a:spLocks noChangeArrowheads="1"/>
          </p:cNvSpPr>
          <p:nvPr/>
        </p:nvSpPr>
        <p:spPr bwMode="auto">
          <a:xfrm rot="4724031">
            <a:off x="5177286" y="3476316"/>
            <a:ext cx="3048913"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fr-FR" altLang="en-US" sz="1100" b="1" dirty="0">
                <a:solidFill>
                  <a:srgbClr val="000000"/>
                </a:solidFill>
                <a:latin typeface="Century Gothic" panose="020B0502020202020204" pitchFamily="34" charset="0"/>
              </a:rPr>
              <a:t>T2 = 520°C  =&gt;  </a:t>
            </a:r>
            <a:r>
              <a:rPr lang="fr-FR" altLang="en-US" sz="1100" b="1" dirty="0" err="1">
                <a:solidFill>
                  <a:srgbClr val="000000"/>
                </a:solidFill>
                <a:latin typeface="Century Gothic" panose="020B0502020202020204" pitchFamily="34" charset="0"/>
              </a:rPr>
              <a:t>Number</a:t>
            </a:r>
            <a:r>
              <a:rPr lang="fr-FR" altLang="en-US" sz="1100" b="1" dirty="0">
                <a:solidFill>
                  <a:srgbClr val="000000"/>
                </a:solidFill>
                <a:latin typeface="Century Gothic" panose="020B0502020202020204" pitchFamily="34" charset="0"/>
              </a:rPr>
              <a:t> of </a:t>
            </a:r>
            <a:r>
              <a:rPr lang="fr-FR" altLang="en-US" sz="1100" b="1" dirty="0" err="1">
                <a:solidFill>
                  <a:srgbClr val="000000"/>
                </a:solidFill>
                <a:latin typeface="Century Gothic" panose="020B0502020202020204" pitchFamily="34" charset="0"/>
              </a:rPr>
              <a:t>Carbons</a:t>
            </a:r>
            <a:r>
              <a:rPr lang="fr-FR" altLang="en-US" sz="1100" b="1" dirty="0">
                <a:solidFill>
                  <a:srgbClr val="000000"/>
                </a:solidFill>
                <a:latin typeface="Century Gothic" panose="020B0502020202020204" pitchFamily="34" charset="0"/>
              </a:rPr>
              <a:t> = C-40</a:t>
            </a:r>
          </a:p>
        </p:txBody>
      </p:sp>
    </p:spTree>
    <p:extLst>
      <p:ext uri="{BB962C8B-B14F-4D97-AF65-F5344CB8AC3E}">
        <p14:creationId xmlns:p14="http://schemas.microsoft.com/office/powerpoint/2010/main" val="20334063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935"/>
                                        </p:tgtEl>
                                        <p:attrNameLst>
                                          <p:attrName>style.visibility</p:attrName>
                                        </p:attrNameLst>
                                      </p:cBhvr>
                                      <p:to>
                                        <p:strVal val="visible"/>
                                      </p:to>
                                    </p:set>
                                    <p:animEffect transition="in" filter="fade">
                                      <p:cBhvr>
                                        <p:cTn id="7" dur="5000"/>
                                        <p:tgtEl>
                                          <p:spTgt spid="124935"/>
                                        </p:tgtEl>
                                      </p:cBhvr>
                                    </p:animEffect>
                                  </p:childTnLst>
                                </p:cTn>
                              </p:par>
                            </p:childTnLst>
                          </p:cTn>
                        </p:par>
                        <p:par>
                          <p:cTn id="8" fill="hold">
                            <p:stCondLst>
                              <p:cond delay="5000"/>
                            </p:stCondLst>
                            <p:childTnLst>
                              <p:par>
                                <p:cTn id="9" presetID="1"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par>
                          <p:cTn id="11" fill="hold">
                            <p:stCondLst>
                              <p:cond delay="500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4137" y="98015"/>
            <a:ext cx="6229050" cy="457857"/>
          </a:xfrm>
        </p:spPr>
        <p:txBody>
          <a:bodyPr/>
          <a:lstStyle/>
          <a:p>
            <a:r>
              <a:rPr lang="en-US" dirty="0" smtClean="0"/>
              <a:t>Base Oil, Wax, White Oil Manufacture </a:t>
            </a:r>
            <a:br>
              <a:rPr lang="en-US" dirty="0" smtClean="0"/>
            </a:br>
            <a:r>
              <a:rPr lang="en-US" dirty="0" smtClean="0">
                <a:solidFill>
                  <a:srgbClr val="0DC0FF"/>
                </a:solidFill>
              </a:rPr>
              <a:t>Step 2: Aromatic Removal</a:t>
            </a:r>
            <a:endParaRPr lang="en-GB" dirty="0">
              <a:solidFill>
                <a:srgbClr val="0DC0FF"/>
              </a:solidFill>
            </a:endParaRPr>
          </a:p>
        </p:txBody>
      </p:sp>
      <p:pic>
        <p:nvPicPr>
          <p:cNvPr id="2" name="Picture 1"/>
          <p:cNvPicPr>
            <a:picLocks noChangeAspect="1"/>
          </p:cNvPicPr>
          <p:nvPr/>
        </p:nvPicPr>
        <p:blipFill>
          <a:blip r:embed="rId2"/>
          <a:stretch>
            <a:fillRect/>
          </a:stretch>
        </p:blipFill>
        <p:spPr>
          <a:xfrm>
            <a:off x="1704975" y="862013"/>
            <a:ext cx="8707385" cy="5376862"/>
          </a:xfrm>
          <a:prstGeom prst="rect">
            <a:avLst/>
          </a:prstGeom>
        </p:spPr>
      </p:pic>
    </p:spTree>
    <p:extLst>
      <p:ext uri="{BB962C8B-B14F-4D97-AF65-F5344CB8AC3E}">
        <p14:creationId xmlns:p14="http://schemas.microsoft.com/office/powerpoint/2010/main" val="697240042"/>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286000" y="304801"/>
            <a:ext cx="81534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endParaRPr lang="en-US" sz="2400">
              <a:latin typeface="Arial" charset="0"/>
            </a:endParaRPr>
          </a:p>
        </p:txBody>
      </p:sp>
      <p:sp>
        <p:nvSpPr>
          <p:cNvPr id="31747" name="Rectangle 3"/>
          <p:cNvSpPr>
            <a:spLocks noChangeArrowheads="1"/>
          </p:cNvSpPr>
          <p:nvPr/>
        </p:nvSpPr>
        <p:spPr bwMode="auto">
          <a:xfrm>
            <a:off x="3662192" y="38727"/>
            <a:ext cx="7027856" cy="66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chor="ctr">
            <a:spAutoFit/>
          </a:bodyPr>
          <a:lstStyle/>
          <a:p>
            <a:pPr defTabSz="762000" eaLnBrk="0" hangingPunct="0">
              <a:lnSpc>
                <a:spcPct val="85000"/>
              </a:lnSpc>
              <a:spcBef>
                <a:spcPct val="30000"/>
              </a:spcBef>
            </a:pPr>
            <a:r>
              <a:rPr lang="en-US" sz="2200" b="1" dirty="0">
                <a:solidFill>
                  <a:srgbClr val="0057A8"/>
                </a:solidFill>
                <a:latin typeface="+mj-lt"/>
              </a:rPr>
              <a:t>Aromatic Removal Impact (Extraction or Hydrocracking)</a:t>
            </a:r>
          </a:p>
        </p:txBody>
      </p:sp>
      <p:sp>
        <p:nvSpPr>
          <p:cNvPr id="2" name="TextBox 1"/>
          <p:cNvSpPr txBox="1"/>
          <p:nvPr/>
        </p:nvSpPr>
        <p:spPr>
          <a:xfrm>
            <a:off x="2008758" y="877089"/>
            <a:ext cx="7782010" cy="646331"/>
          </a:xfrm>
          <a:prstGeom prst="rect">
            <a:avLst/>
          </a:prstGeom>
          <a:noFill/>
        </p:spPr>
        <p:txBody>
          <a:bodyPr wrap="square" rtlCol="0">
            <a:spAutoFit/>
          </a:bodyPr>
          <a:lstStyle/>
          <a:p>
            <a:r>
              <a:rPr lang="en-US" dirty="0">
                <a:solidFill>
                  <a:srgbClr val="0057A8"/>
                </a:solidFill>
              </a:rPr>
              <a:t>Extraction or Hydrocracking or Hydrogenation determines the total aromatics content and removes most of Polycyclic Aromatic Compounds</a:t>
            </a:r>
          </a:p>
        </p:txBody>
      </p:sp>
      <p:sp>
        <p:nvSpPr>
          <p:cNvPr id="126" name="Rectangle 125"/>
          <p:cNvSpPr/>
          <p:nvPr/>
        </p:nvSpPr>
        <p:spPr bwMode="auto">
          <a:xfrm>
            <a:off x="7888014" y="1915336"/>
            <a:ext cx="2304256" cy="2223256"/>
          </a:xfrm>
          <a:prstGeom prst="rect">
            <a:avLst/>
          </a:prstGeom>
          <a:solidFill>
            <a:srgbClr val="FFFFFF"/>
          </a:solidFill>
          <a:ln w="12700" cap="flat" cmpd="sng" algn="ctr">
            <a:solidFill>
              <a:schemeClr val="tx1"/>
            </a:solidFill>
            <a:prstDash val="solid"/>
            <a:round/>
            <a:headEnd type="none" w="sm" len="sm"/>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a:latin typeface="Times New Roman" pitchFamily="18" charset="0"/>
              <a:cs typeface="Arial" charset="0"/>
            </a:endParaRPr>
          </a:p>
        </p:txBody>
      </p:sp>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156" y="1791139"/>
            <a:ext cx="5136051" cy="395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156" y="1764358"/>
            <a:ext cx="5145965" cy="3956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285" y="1808751"/>
            <a:ext cx="5255790" cy="402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TextBox 116"/>
          <p:cNvSpPr txBox="1"/>
          <p:nvPr/>
        </p:nvSpPr>
        <p:spPr>
          <a:xfrm>
            <a:off x="7888014" y="1988264"/>
            <a:ext cx="2304256" cy="1754326"/>
          </a:xfrm>
          <a:prstGeom prst="rect">
            <a:avLst/>
          </a:prstGeom>
          <a:noFill/>
        </p:spPr>
        <p:txBody>
          <a:bodyPr wrap="square" rtlCol="0">
            <a:spAutoFit/>
          </a:bodyPr>
          <a:lstStyle/>
          <a:p>
            <a:pPr algn="l"/>
            <a:r>
              <a:rPr lang="en-US" b="1" u="sng" dirty="0"/>
              <a:t>Extraction or Hydrocracking or Hydrogenation  </a:t>
            </a:r>
            <a:r>
              <a:rPr lang="en-US" dirty="0"/>
              <a:t>determines the total aromatics content</a:t>
            </a:r>
          </a:p>
          <a:p>
            <a:endParaRPr lang="en-US" b="1" dirty="0"/>
          </a:p>
        </p:txBody>
      </p:sp>
      <p:sp>
        <p:nvSpPr>
          <p:cNvPr id="27" name="TextBox 26"/>
          <p:cNvSpPr txBox="1"/>
          <p:nvPr/>
        </p:nvSpPr>
        <p:spPr>
          <a:xfrm>
            <a:off x="7086027" y="4368201"/>
            <a:ext cx="1603974" cy="646331"/>
          </a:xfrm>
          <a:prstGeom prst="rect">
            <a:avLst/>
          </a:prstGeom>
          <a:noFill/>
        </p:spPr>
        <p:txBody>
          <a:bodyPr wrap="square" rtlCol="0">
            <a:spAutoFit/>
          </a:bodyPr>
          <a:lstStyle/>
          <a:p>
            <a:r>
              <a:rPr lang="en-US" sz="1200" dirty="0"/>
              <a:t>Typical Group I heavy mineral oil</a:t>
            </a:r>
          </a:p>
          <a:p>
            <a:r>
              <a:rPr lang="en-US" sz="1200" dirty="0"/>
              <a:t>Aromatics:10-40%</a:t>
            </a:r>
            <a:endParaRPr lang="en-US" dirty="0"/>
          </a:p>
        </p:txBody>
      </p:sp>
      <p:sp>
        <p:nvSpPr>
          <p:cNvPr id="3" name="Rectangle 2"/>
          <p:cNvSpPr/>
          <p:nvPr/>
        </p:nvSpPr>
        <p:spPr>
          <a:xfrm>
            <a:off x="2484583" y="5703938"/>
            <a:ext cx="8100291" cy="646331"/>
          </a:xfrm>
          <a:prstGeom prst="rect">
            <a:avLst/>
          </a:prstGeom>
        </p:spPr>
        <p:txBody>
          <a:bodyPr wrap="square">
            <a:spAutoFit/>
          </a:bodyPr>
          <a:lstStyle/>
          <a:p>
            <a:pPr marL="342900" indent="-342900">
              <a:buFont typeface="Wingdings" panose="05000000000000000000" pitchFamily="2" charset="2"/>
              <a:buChar char="Ø"/>
            </a:pPr>
            <a:r>
              <a:rPr lang="en-US" dirty="0">
                <a:solidFill>
                  <a:srgbClr val="0057A8"/>
                </a:solidFill>
              </a:rPr>
              <a:t>Removes most of Polycyclic Aromatic Compounds, down to IP346&lt;3%</a:t>
            </a:r>
          </a:p>
          <a:p>
            <a:pPr marL="800100" lvl="1" indent="-342900">
              <a:buFont typeface="Wingdings" panose="05000000000000000000" pitchFamily="2" charset="2"/>
              <a:buChar char="Ø"/>
            </a:pPr>
            <a:r>
              <a:rPr lang="en-US" b="1" dirty="0">
                <a:solidFill>
                  <a:srgbClr val="0057A8"/>
                </a:solidFill>
              </a:rPr>
              <a:t>Critical step to ensure </a:t>
            </a:r>
            <a:r>
              <a:rPr lang="en-US" dirty="0">
                <a:solidFill>
                  <a:srgbClr val="0057A8"/>
                </a:solidFill>
              </a:rPr>
              <a:t>mineral oils and wax are </a:t>
            </a:r>
            <a:r>
              <a:rPr lang="en-US" b="1" dirty="0">
                <a:solidFill>
                  <a:srgbClr val="0057A8"/>
                </a:solidFill>
              </a:rPr>
              <a:t>non-carcinogenic</a:t>
            </a:r>
          </a:p>
        </p:txBody>
      </p:sp>
      <p:sp>
        <p:nvSpPr>
          <p:cNvPr id="13" name="Freeform 62"/>
          <p:cNvSpPr>
            <a:spLocks/>
          </p:cNvSpPr>
          <p:nvPr/>
        </p:nvSpPr>
        <p:spPr bwMode="auto">
          <a:xfrm>
            <a:off x="5458385" y="2560544"/>
            <a:ext cx="1020763" cy="571500"/>
          </a:xfrm>
          <a:custGeom>
            <a:avLst/>
            <a:gdLst>
              <a:gd name="T0" fmla="*/ 0 w 684"/>
              <a:gd name="T1" fmla="*/ 101 h 398"/>
              <a:gd name="T2" fmla="*/ 623 w 684"/>
              <a:gd name="T3" fmla="*/ 0 h 398"/>
              <a:gd name="T4" fmla="*/ 683 w 684"/>
              <a:gd name="T5" fmla="*/ 332 h 398"/>
              <a:gd name="T6" fmla="*/ 47 w 684"/>
              <a:gd name="T7" fmla="*/ 397 h 398"/>
              <a:gd name="T8" fmla="*/ 24 w 684"/>
              <a:gd name="T9" fmla="*/ 238 h 398"/>
              <a:gd name="T10" fmla="*/ 0 w 684"/>
              <a:gd name="T11" fmla="*/ 101 h 398"/>
            </a:gdLst>
            <a:ahLst/>
            <a:cxnLst>
              <a:cxn ang="0">
                <a:pos x="T0" y="T1"/>
              </a:cxn>
              <a:cxn ang="0">
                <a:pos x="T2" y="T3"/>
              </a:cxn>
              <a:cxn ang="0">
                <a:pos x="T4" y="T5"/>
              </a:cxn>
              <a:cxn ang="0">
                <a:pos x="T6" y="T7"/>
              </a:cxn>
              <a:cxn ang="0">
                <a:pos x="T8" y="T9"/>
              </a:cxn>
              <a:cxn ang="0">
                <a:pos x="T10" y="T11"/>
              </a:cxn>
            </a:cxnLst>
            <a:rect l="0" t="0" r="r" b="b"/>
            <a:pathLst>
              <a:path w="684" h="398">
                <a:moveTo>
                  <a:pt x="0" y="101"/>
                </a:moveTo>
                <a:lnTo>
                  <a:pt x="623" y="0"/>
                </a:lnTo>
                <a:lnTo>
                  <a:pt x="683" y="332"/>
                </a:lnTo>
                <a:lnTo>
                  <a:pt x="47" y="397"/>
                </a:lnTo>
                <a:lnTo>
                  <a:pt x="24" y="238"/>
                </a:lnTo>
                <a:lnTo>
                  <a:pt x="0" y="101"/>
                </a:lnTo>
              </a:path>
            </a:pathLst>
          </a:custGeom>
          <a:solidFill>
            <a:srgbClr val="33CC33"/>
          </a:solidFill>
          <a:ln w="12700" cap="rnd"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GB" sz="2000">
              <a:solidFill>
                <a:srgbClr val="000099"/>
              </a:solidFill>
              <a:latin typeface="Times New Roman" panose="02020603050405020304" pitchFamily="18" charset="0"/>
            </a:endParaRPr>
          </a:p>
        </p:txBody>
      </p:sp>
      <p:sp>
        <p:nvSpPr>
          <p:cNvPr id="14" name="Freeform 60"/>
          <p:cNvSpPr>
            <a:spLocks/>
          </p:cNvSpPr>
          <p:nvPr/>
        </p:nvSpPr>
        <p:spPr bwMode="auto">
          <a:xfrm>
            <a:off x="5420338" y="2447038"/>
            <a:ext cx="958850" cy="227013"/>
          </a:xfrm>
          <a:custGeom>
            <a:avLst/>
            <a:gdLst>
              <a:gd name="T0" fmla="*/ 0 w 643"/>
              <a:gd name="T1" fmla="*/ 0 h 158"/>
              <a:gd name="T2" fmla="*/ 629 w 643"/>
              <a:gd name="T3" fmla="*/ 2 h 158"/>
              <a:gd name="T4" fmla="*/ 642 w 643"/>
              <a:gd name="T5" fmla="*/ 62 h 158"/>
              <a:gd name="T6" fmla="*/ 24 w 643"/>
              <a:gd name="T7" fmla="*/ 157 h 158"/>
              <a:gd name="T8" fmla="*/ 4 w 643"/>
              <a:gd name="T9" fmla="*/ 38 h 158"/>
              <a:gd name="T10" fmla="*/ 0 w 643"/>
              <a:gd name="T11" fmla="*/ 0 h 158"/>
            </a:gdLst>
            <a:ahLst/>
            <a:cxnLst>
              <a:cxn ang="0">
                <a:pos x="T0" y="T1"/>
              </a:cxn>
              <a:cxn ang="0">
                <a:pos x="T2" y="T3"/>
              </a:cxn>
              <a:cxn ang="0">
                <a:pos x="T4" y="T5"/>
              </a:cxn>
              <a:cxn ang="0">
                <a:pos x="T6" y="T7"/>
              </a:cxn>
              <a:cxn ang="0">
                <a:pos x="T8" y="T9"/>
              </a:cxn>
              <a:cxn ang="0">
                <a:pos x="T10" y="T11"/>
              </a:cxn>
            </a:cxnLst>
            <a:rect l="0" t="0" r="r" b="b"/>
            <a:pathLst>
              <a:path w="643" h="158">
                <a:moveTo>
                  <a:pt x="0" y="0"/>
                </a:moveTo>
                <a:lnTo>
                  <a:pt x="629" y="2"/>
                </a:lnTo>
                <a:lnTo>
                  <a:pt x="642" y="62"/>
                </a:lnTo>
                <a:lnTo>
                  <a:pt x="24" y="157"/>
                </a:lnTo>
                <a:lnTo>
                  <a:pt x="4" y="38"/>
                </a:lnTo>
                <a:lnTo>
                  <a:pt x="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GB" sz="2000">
              <a:solidFill>
                <a:srgbClr val="000099"/>
              </a:solidFill>
              <a:latin typeface="Times New Roman" panose="02020603050405020304" pitchFamily="18" charset="0"/>
            </a:endParaRPr>
          </a:p>
        </p:txBody>
      </p:sp>
      <p:sp>
        <p:nvSpPr>
          <p:cNvPr id="15" name="Rectangle 77"/>
          <p:cNvSpPr>
            <a:spLocks noChangeArrowheads="1"/>
          </p:cNvSpPr>
          <p:nvPr/>
        </p:nvSpPr>
        <p:spPr bwMode="auto">
          <a:xfrm>
            <a:off x="4990024" y="1601158"/>
            <a:ext cx="1715214" cy="489878"/>
          </a:xfrm>
          <a:prstGeom prst="rect">
            <a:avLst/>
          </a:prstGeom>
          <a:solidFill>
            <a:schemeClr val="bg1"/>
          </a:solidFill>
          <a:ln>
            <a:noFill/>
          </a:ln>
          <a:effectLst/>
          <a:extLst/>
        </p:spPr>
        <p:txBody>
          <a:bodyPr wrap="none" lIns="90488" tIns="44450" rIns="90488" bIns="44450">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fr-FR" altLang="en-US" sz="1300" b="1" dirty="0">
                <a:solidFill>
                  <a:srgbClr val="000000"/>
                </a:solidFill>
                <a:latin typeface="Century Gothic" panose="020B0502020202020204" pitchFamily="34" charset="0"/>
              </a:rPr>
              <a:t>PARAFFINIC HEAVY</a:t>
            </a:r>
          </a:p>
          <a:p>
            <a:pPr eaLnBrk="0" fontAlgn="base" hangingPunct="0">
              <a:spcBef>
                <a:spcPct val="0"/>
              </a:spcBef>
              <a:spcAft>
                <a:spcPct val="0"/>
              </a:spcAft>
            </a:pPr>
            <a:r>
              <a:rPr lang="fr-FR" altLang="en-US" sz="1300" b="1" dirty="0">
                <a:solidFill>
                  <a:srgbClr val="000000"/>
                </a:solidFill>
                <a:latin typeface="Century Gothic" panose="020B0502020202020204" pitchFamily="34" charset="0"/>
              </a:rPr>
              <a:t>GRADE RAFFINATE </a:t>
            </a:r>
          </a:p>
        </p:txBody>
      </p:sp>
    </p:spTree>
    <p:extLst>
      <p:ext uri="{BB962C8B-B14F-4D97-AF65-F5344CB8AC3E}">
        <p14:creationId xmlns:p14="http://schemas.microsoft.com/office/powerpoint/2010/main" val="18900093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24937"/>
                                        </p:tgtEl>
                                        <p:attrNameLst>
                                          <p:attrName>style.visibility</p:attrName>
                                        </p:attrNameLst>
                                      </p:cBhvr>
                                      <p:to>
                                        <p:strVal val="visible"/>
                                      </p:to>
                                    </p:set>
                                    <p:animEffect transition="in" filter="fade">
                                      <p:cBhvr>
                                        <p:cTn id="11" dur="2000"/>
                                        <p:tgtEl>
                                          <p:spTgt spid="124937"/>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17" grpId="0"/>
      <p:bldP spid="27" grpId="0"/>
      <p:bldP spid="3"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8033" y="83619"/>
            <a:ext cx="6323266" cy="457857"/>
          </a:xfrm>
        </p:spPr>
        <p:txBody>
          <a:bodyPr/>
          <a:lstStyle/>
          <a:p>
            <a:r>
              <a:rPr lang="en-US" dirty="0" smtClean="0"/>
              <a:t>Base Oil, Wax, White Oil </a:t>
            </a:r>
            <a:r>
              <a:rPr lang="en-US" dirty="0"/>
              <a:t>Manufacture</a:t>
            </a:r>
            <a:br>
              <a:rPr lang="en-US" dirty="0"/>
            </a:br>
            <a:r>
              <a:rPr lang="en-US" dirty="0">
                <a:solidFill>
                  <a:srgbClr val="0DC0FF"/>
                </a:solidFill>
              </a:rPr>
              <a:t>Step </a:t>
            </a:r>
            <a:r>
              <a:rPr lang="en-US" dirty="0" smtClean="0">
                <a:solidFill>
                  <a:srgbClr val="0DC0FF"/>
                </a:solidFill>
              </a:rPr>
              <a:t>3: </a:t>
            </a:r>
            <a:r>
              <a:rPr lang="en-US" dirty="0">
                <a:solidFill>
                  <a:srgbClr val="0DC0FF"/>
                </a:solidFill>
              </a:rPr>
              <a:t>wax </a:t>
            </a:r>
            <a:r>
              <a:rPr lang="en-US" dirty="0" smtClean="0">
                <a:solidFill>
                  <a:srgbClr val="0DC0FF"/>
                </a:solidFill>
              </a:rPr>
              <a:t>separation</a:t>
            </a:r>
            <a:endParaRPr lang="en-GB" dirty="0">
              <a:solidFill>
                <a:srgbClr val="0DC0FF"/>
              </a:solidFill>
            </a:endParaRPr>
          </a:p>
        </p:txBody>
      </p:sp>
      <p:pic>
        <p:nvPicPr>
          <p:cNvPr id="2" name="Picture 1"/>
          <p:cNvPicPr>
            <a:picLocks noChangeAspect="1"/>
          </p:cNvPicPr>
          <p:nvPr/>
        </p:nvPicPr>
        <p:blipFill>
          <a:blip r:embed="rId2"/>
          <a:stretch>
            <a:fillRect/>
          </a:stretch>
        </p:blipFill>
        <p:spPr>
          <a:xfrm>
            <a:off x="1985962" y="666750"/>
            <a:ext cx="8175337" cy="5645115"/>
          </a:xfrm>
          <a:prstGeom prst="rect">
            <a:avLst/>
          </a:prstGeom>
        </p:spPr>
      </p:pic>
    </p:spTree>
    <p:extLst>
      <p:ext uri="{BB962C8B-B14F-4D97-AF65-F5344CB8AC3E}">
        <p14:creationId xmlns:p14="http://schemas.microsoft.com/office/powerpoint/2010/main" val="314927466"/>
      </p:ext>
    </p:extLst>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286000" y="304801"/>
            <a:ext cx="81534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endParaRPr lang="en-US" sz="2400">
              <a:latin typeface="Arial" charset="0"/>
            </a:endParaRPr>
          </a:p>
        </p:txBody>
      </p:sp>
      <p:sp>
        <p:nvSpPr>
          <p:cNvPr id="31747" name="Rectangle 3"/>
          <p:cNvSpPr>
            <a:spLocks noChangeArrowheads="1"/>
          </p:cNvSpPr>
          <p:nvPr/>
        </p:nvSpPr>
        <p:spPr bwMode="auto">
          <a:xfrm>
            <a:off x="3517393" y="161964"/>
            <a:ext cx="6080760" cy="4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chor="ctr">
            <a:spAutoFit/>
          </a:bodyPr>
          <a:lstStyle/>
          <a:p>
            <a:pPr defTabSz="762000" eaLnBrk="0" hangingPunct="0">
              <a:lnSpc>
                <a:spcPct val="85000"/>
              </a:lnSpc>
              <a:spcBef>
                <a:spcPct val="30000"/>
              </a:spcBef>
            </a:pPr>
            <a:r>
              <a:rPr lang="en-US" sz="2400" b="1" dirty="0">
                <a:solidFill>
                  <a:srgbClr val="0057A8"/>
                </a:solidFill>
                <a:latin typeface="+mj-lt"/>
              </a:rPr>
              <a:t>Paraffin separation through </a:t>
            </a:r>
            <a:r>
              <a:rPr lang="en-US" sz="2400" b="1" dirty="0" err="1">
                <a:solidFill>
                  <a:srgbClr val="0057A8"/>
                </a:solidFill>
                <a:latin typeface="+mj-lt"/>
              </a:rPr>
              <a:t>Dewaxing</a:t>
            </a:r>
            <a:endParaRPr lang="en-US" sz="2400" b="1" dirty="0">
              <a:solidFill>
                <a:srgbClr val="0057A8"/>
              </a:solidFill>
              <a:latin typeface="+mj-lt"/>
            </a:endParaRPr>
          </a:p>
        </p:txBody>
      </p:sp>
      <p:sp>
        <p:nvSpPr>
          <p:cNvPr id="2" name="TextBox 1"/>
          <p:cNvSpPr txBox="1"/>
          <p:nvPr/>
        </p:nvSpPr>
        <p:spPr>
          <a:xfrm>
            <a:off x="2008758" y="908720"/>
            <a:ext cx="7782010" cy="923330"/>
          </a:xfrm>
          <a:prstGeom prst="rect">
            <a:avLst/>
          </a:prstGeom>
          <a:noFill/>
        </p:spPr>
        <p:txBody>
          <a:bodyPr wrap="square" rtlCol="0">
            <a:spAutoFit/>
          </a:bodyPr>
          <a:lstStyle/>
          <a:p>
            <a:r>
              <a:rPr lang="en-US" dirty="0">
                <a:solidFill>
                  <a:srgbClr val="0057A8"/>
                </a:solidFill>
              </a:rPr>
              <a:t>Solvent </a:t>
            </a:r>
            <a:r>
              <a:rPr lang="en-US" dirty="0" err="1">
                <a:solidFill>
                  <a:srgbClr val="0057A8"/>
                </a:solidFill>
              </a:rPr>
              <a:t>Dewaxing</a:t>
            </a:r>
            <a:r>
              <a:rPr lang="en-US" dirty="0">
                <a:solidFill>
                  <a:srgbClr val="0057A8"/>
                </a:solidFill>
              </a:rPr>
              <a:t> or </a:t>
            </a:r>
            <a:r>
              <a:rPr lang="en-US" dirty="0" err="1">
                <a:solidFill>
                  <a:srgbClr val="0057A8"/>
                </a:solidFill>
              </a:rPr>
              <a:t>Iso</a:t>
            </a:r>
            <a:r>
              <a:rPr lang="en-US" dirty="0">
                <a:solidFill>
                  <a:srgbClr val="0057A8"/>
                </a:solidFill>
              </a:rPr>
              <a:t>-Catalytic </a:t>
            </a:r>
            <a:r>
              <a:rPr lang="en-US" dirty="0" err="1">
                <a:solidFill>
                  <a:srgbClr val="0057A8"/>
                </a:solidFill>
              </a:rPr>
              <a:t>dewaxing</a:t>
            </a:r>
            <a:r>
              <a:rPr lang="en-US" dirty="0">
                <a:solidFill>
                  <a:srgbClr val="0057A8"/>
                </a:solidFill>
              </a:rPr>
              <a:t> </a:t>
            </a:r>
            <a:r>
              <a:rPr lang="en-US" b="1" dirty="0">
                <a:solidFill>
                  <a:srgbClr val="0057A8"/>
                </a:solidFill>
              </a:rPr>
              <a:t>removes solid waxy hydrocarbons </a:t>
            </a:r>
            <a:r>
              <a:rPr lang="en-US" dirty="0">
                <a:solidFill>
                  <a:srgbClr val="0057A8"/>
                </a:solidFill>
              </a:rPr>
              <a:t>(n-</a:t>
            </a:r>
            <a:r>
              <a:rPr lang="en-US" dirty="0" err="1">
                <a:solidFill>
                  <a:srgbClr val="0057A8"/>
                </a:solidFill>
              </a:rPr>
              <a:t>paraffins</a:t>
            </a:r>
            <a:r>
              <a:rPr lang="en-US" dirty="0">
                <a:solidFill>
                  <a:srgbClr val="0057A8"/>
                </a:solidFill>
              </a:rPr>
              <a:t> and some </a:t>
            </a:r>
            <a:r>
              <a:rPr lang="en-US" dirty="0" err="1">
                <a:solidFill>
                  <a:srgbClr val="0057A8"/>
                </a:solidFill>
              </a:rPr>
              <a:t>isoparaffins</a:t>
            </a:r>
            <a:r>
              <a:rPr lang="en-US" dirty="0">
                <a:solidFill>
                  <a:srgbClr val="0057A8"/>
                </a:solidFill>
              </a:rPr>
              <a:t>) from mineral oil.</a:t>
            </a:r>
          </a:p>
          <a:p>
            <a:r>
              <a:rPr lang="en-US" b="1" dirty="0">
                <a:solidFill>
                  <a:srgbClr val="0057A8"/>
                </a:solidFill>
              </a:rPr>
              <a:t>Creates Wax </a:t>
            </a:r>
            <a:r>
              <a:rPr lang="en-US" dirty="0">
                <a:solidFill>
                  <a:srgbClr val="0057A8"/>
                </a:solidFill>
              </a:rPr>
              <a:t>as a co-product.</a:t>
            </a:r>
          </a:p>
        </p:txBody>
      </p:sp>
      <p:sp>
        <p:nvSpPr>
          <p:cNvPr id="123" name="Rectangle 122"/>
          <p:cNvSpPr/>
          <p:nvPr/>
        </p:nvSpPr>
        <p:spPr bwMode="auto">
          <a:xfrm>
            <a:off x="7896200" y="3134307"/>
            <a:ext cx="2304256" cy="2774040"/>
          </a:xfrm>
          <a:prstGeom prst="rect">
            <a:avLst/>
          </a:prstGeom>
          <a:solidFill>
            <a:srgbClr val="FFFFFF"/>
          </a:solidFill>
          <a:ln w="12700" cap="flat" cmpd="sng" algn="ctr">
            <a:solidFill>
              <a:schemeClr val="tx1"/>
            </a:solidFill>
            <a:prstDash val="solid"/>
            <a:round/>
            <a:headEnd type="none" w="sm" len="sm"/>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a:latin typeface="Times New Roman" pitchFamily="18" charset="0"/>
              <a:cs typeface="Arial" charset="0"/>
            </a:endParaRPr>
          </a:p>
        </p:txBody>
      </p:sp>
      <p:sp>
        <p:nvSpPr>
          <p:cNvPr id="124" name="TextBox 123"/>
          <p:cNvSpPr txBox="1"/>
          <p:nvPr/>
        </p:nvSpPr>
        <p:spPr>
          <a:xfrm>
            <a:off x="7984628" y="3144257"/>
            <a:ext cx="2304256" cy="2585323"/>
          </a:xfrm>
          <a:prstGeom prst="rect">
            <a:avLst/>
          </a:prstGeom>
          <a:noFill/>
        </p:spPr>
        <p:txBody>
          <a:bodyPr wrap="square" rtlCol="0">
            <a:spAutoFit/>
          </a:bodyPr>
          <a:lstStyle/>
          <a:p>
            <a:pPr algn="l"/>
            <a:r>
              <a:rPr lang="en-US" b="1" u="sng" dirty="0"/>
              <a:t>Solvent </a:t>
            </a:r>
            <a:r>
              <a:rPr lang="en-US" b="1" u="sng" dirty="0" err="1"/>
              <a:t>Dewaxing</a:t>
            </a:r>
            <a:r>
              <a:rPr lang="en-US" b="1" u="sng" dirty="0"/>
              <a:t> or Catalytic </a:t>
            </a:r>
            <a:r>
              <a:rPr lang="en-US" b="1" u="sng" dirty="0" err="1"/>
              <a:t>dewaxing</a:t>
            </a:r>
            <a:r>
              <a:rPr lang="en-US" b="1" u="sng" dirty="0"/>
              <a:t> </a:t>
            </a:r>
            <a:r>
              <a:rPr lang="en-US" dirty="0"/>
              <a:t>removes </a:t>
            </a:r>
            <a:r>
              <a:rPr lang="en-US" dirty="0" err="1"/>
              <a:t>paraffins</a:t>
            </a:r>
            <a:r>
              <a:rPr lang="en-US" dirty="0"/>
              <a:t> and some </a:t>
            </a:r>
            <a:r>
              <a:rPr lang="en-US" dirty="0" err="1"/>
              <a:t>isoparaffins</a:t>
            </a:r>
            <a:endParaRPr lang="en-US" dirty="0"/>
          </a:p>
          <a:p>
            <a:pPr algn="l"/>
            <a:r>
              <a:rPr lang="en-US" dirty="0">
                <a:sym typeface="Wingdings"/>
              </a:rPr>
              <a:t></a:t>
            </a:r>
          </a:p>
          <a:p>
            <a:pPr algn="l"/>
            <a:r>
              <a:rPr lang="en-US" dirty="0"/>
              <a:t>Typical </a:t>
            </a:r>
            <a:r>
              <a:rPr lang="en-US" dirty="0" err="1"/>
              <a:t>dewaxed</a:t>
            </a:r>
            <a:r>
              <a:rPr lang="en-US" dirty="0"/>
              <a:t> heavy oil</a:t>
            </a:r>
          </a:p>
          <a:p>
            <a:pPr algn="l"/>
            <a:r>
              <a:rPr lang="en-US" dirty="0"/>
              <a:t>N-alkanes : 0%</a:t>
            </a:r>
          </a:p>
        </p:txBody>
      </p:sp>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759" y="2057886"/>
            <a:ext cx="5136051" cy="395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156" y="2064824"/>
            <a:ext cx="5145965" cy="3956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1544" y="2047512"/>
            <a:ext cx="5184576" cy="397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8758" y="2022629"/>
            <a:ext cx="5255790" cy="402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094213" y="2341257"/>
            <a:ext cx="1603974" cy="646331"/>
          </a:xfrm>
          <a:prstGeom prst="rect">
            <a:avLst/>
          </a:prstGeom>
          <a:noFill/>
        </p:spPr>
        <p:txBody>
          <a:bodyPr wrap="square" rtlCol="0">
            <a:spAutoFit/>
          </a:bodyPr>
          <a:lstStyle/>
          <a:p>
            <a:r>
              <a:rPr lang="en-US" sz="1200" dirty="0"/>
              <a:t>Typical </a:t>
            </a:r>
            <a:r>
              <a:rPr lang="en-US" sz="1200" dirty="0" err="1"/>
              <a:t>dewaxed</a:t>
            </a:r>
            <a:r>
              <a:rPr lang="en-US" sz="1200" dirty="0"/>
              <a:t> heavy oil</a:t>
            </a:r>
          </a:p>
          <a:p>
            <a:r>
              <a:rPr lang="en-US" sz="1200" dirty="0"/>
              <a:t>N-alkanes : 0%</a:t>
            </a:r>
          </a:p>
        </p:txBody>
      </p:sp>
      <p:sp>
        <p:nvSpPr>
          <p:cNvPr id="12" name="Rectangle 77"/>
          <p:cNvSpPr>
            <a:spLocks noChangeArrowheads="1"/>
          </p:cNvSpPr>
          <p:nvPr/>
        </p:nvSpPr>
        <p:spPr bwMode="auto">
          <a:xfrm>
            <a:off x="5007553" y="1819884"/>
            <a:ext cx="1798570" cy="489878"/>
          </a:xfrm>
          <a:prstGeom prst="rect">
            <a:avLst/>
          </a:prstGeom>
          <a:solidFill>
            <a:schemeClr val="bg1"/>
          </a:solidFill>
          <a:ln>
            <a:noFill/>
          </a:ln>
          <a:effectLst/>
          <a:extLst/>
        </p:spPr>
        <p:txBody>
          <a:bodyPr wrap="none" lIns="90488" tIns="44450" rIns="90488" bIns="44450">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fr-FR" altLang="en-US" sz="1300" b="1" dirty="0">
                <a:solidFill>
                  <a:srgbClr val="000000"/>
                </a:solidFill>
                <a:latin typeface="Century Gothic" panose="020B0502020202020204" pitchFamily="34" charset="0"/>
              </a:rPr>
              <a:t>PARAFFINIC HEAVY</a:t>
            </a:r>
          </a:p>
          <a:p>
            <a:pPr eaLnBrk="0" fontAlgn="base" hangingPunct="0">
              <a:spcBef>
                <a:spcPct val="0"/>
              </a:spcBef>
              <a:spcAft>
                <a:spcPct val="0"/>
              </a:spcAft>
            </a:pPr>
            <a:r>
              <a:rPr lang="fr-FR" altLang="en-US" sz="1300" b="1" dirty="0">
                <a:solidFill>
                  <a:srgbClr val="000000"/>
                </a:solidFill>
                <a:latin typeface="Century Gothic" panose="020B0502020202020204" pitchFamily="34" charset="0"/>
              </a:rPr>
              <a:t>GRADE MINERAL OIL</a:t>
            </a:r>
          </a:p>
        </p:txBody>
      </p:sp>
    </p:spTree>
    <p:extLst>
      <p:ext uri="{BB962C8B-B14F-4D97-AF65-F5344CB8AC3E}">
        <p14:creationId xmlns:p14="http://schemas.microsoft.com/office/powerpoint/2010/main" val="10860587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936"/>
                                        </p:tgtEl>
                                        <p:attrNameLst>
                                          <p:attrName>style.visibility</p:attrName>
                                        </p:attrNameLst>
                                      </p:cBhvr>
                                      <p:to>
                                        <p:strVal val="visible"/>
                                      </p:to>
                                    </p:set>
                                    <p:animEffect transition="in" filter="fade">
                                      <p:cBhvr>
                                        <p:cTn id="7" dur="2000"/>
                                        <p:tgtEl>
                                          <p:spTgt spid="12493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24937"/>
                                        </p:tgtEl>
                                        <p:attrNameLst>
                                          <p:attrName>style.visibility</p:attrName>
                                        </p:attrNameLst>
                                      </p:cBhvr>
                                      <p:to>
                                        <p:strVal val="visible"/>
                                      </p:to>
                                    </p:set>
                                    <p:animEffect transition="in" filter="fade">
                                      <p:cBhvr>
                                        <p:cTn id="14" dur="2000"/>
                                        <p:tgtEl>
                                          <p:spTgt spid="12493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p:bldP spid="22"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Technical White Oil Manufacture</a:t>
            </a:r>
            <a:endParaRPr lang="en-GB" dirty="0"/>
          </a:p>
        </p:txBody>
      </p:sp>
      <p:pic>
        <p:nvPicPr>
          <p:cNvPr id="2" name="Picture 1"/>
          <p:cNvPicPr>
            <a:picLocks noChangeAspect="1"/>
          </p:cNvPicPr>
          <p:nvPr/>
        </p:nvPicPr>
        <p:blipFill>
          <a:blip r:embed="rId2"/>
          <a:stretch>
            <a:fillRect/>
          </a:stretch>
        </p:blipFill>
        <p:spPr>
          <a:xfrm>
            <a:off x="1800225" y="613240"/>
            <a:ext cx="8343900" cy="5695950"/>
          </a:xfrm>
          <a:prstGeom prst="rect">
            <a:avLst/>
          </a:prstGeom>
        </p:spPr>
      </p:pic>
    </p:spTree>
    <p:extLst>
      <p:ext uri="{BB962C8B-B14F-4D97-AF65-F5344CB8AC3E}">
        <p14:creationId xmlns:p14="http://schemas.microsoft.com/office/powerpoint/2010/main" val="2594765287"/>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286000" y="304801"/>
            <a:ext cx="81534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endParaRPr lang="en-US" sz="2400">
              <a:latin typeface="Arial" charset="0"/>
            </a:endParaRPr>
          </a:p>
        </p:txBody>
      </p:sp>
      <p:sp>
        <p:nvSpPr>
          <p:cNvPr id="31747" name="Rectangle 3"/>
          <p:cNvSpPr>
            <a:spLocks noChangeArrowheads="1"/>
          </p:cNvSpPr>
          <p:nvPr/>
        </p:nvSpPr>
        <p:spPr bwMode="auto">
          <a:xfrm>
            <a:off x="3840883" y="19829"/>
            <a:ext cx="6739720"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chor="ctr">
            <a:spAutoFit/>
          </a:bodyPr>
          <a:lstStyle/>
          <a:p>
            <a:pPr defTabSz="762000" eaLnBrk="0" hangingPunct="0">
              <a:lnSpc>
                <a:spcPct val="85000"/>
              </a:lnSpc>
              <a:spcBef>
                <a:spcPct val="30000"/>
              </a:spcBef>
            </a:pPr>
            <a:r>
              <a:rPr lang="en-US" sz="2000" b="1" dirty="0">
                <a:solidFill>
                  <a:srgbClr val="0057A8"/>
                </a:solidFill>
                <a:latin typeface="+mj-lt"/>
              </a:rPr>
              <a:t>Aromatic saturation through High pressure </a:t>
            </a:r>
          </a:p>
          <a:p>
            <a:pPr defTabSz="762000" eaLnBrk="0" hangingPunct="0">
              <a:lnSpc>
                <a:spcPct val="85000"/>
              </a:lnSpc>
              <a:spcBef>
                <a:spcPct val="30000"/>
              </a:spcBef>
            </a:pPr>
            <a:r>
              <a:rPr lang="en-US" sz="2000" b="1" dirty="0" err="1">
                <a:solidFill>
                  <a:srgbClr val="0057A8"/>
                </a:solidFill>
                <a:latin typeface="+mj-lt"/>
              </a:rPr>
              <a:t>Hydrotreatment</a:t>
            </a:r>
            <a:r>
              <a:rPr lang="en-US" sz="2000" b="1" dirty="0">
                <a:solidFill>
                  <a:srgbClr val="0057A8"/>
                </a:solidFill>
                <a:latin typeface="+mj-lt"/>
              </a:rPr>
              <a:t> or Hydrocracking (1</a:t>
            </a:r>
            <a:r>
              <a:rPr lang="en-US" sz="2000" b="1" baseline="30000" dirty="0">
                <a:solidFill>
                  <a:srgbClr val="0057A8"/>
                </a:solidFill>
                <a:latin typeface="+mj-lt"/>
              </a:rPr>
              <a:t>st</a:t>
            </a:r>
            <a:r>
              <a:rPr lang="en-US" sz="2000" b="1" dirty="0">
                <a:solidFill>
                  <a:srgbClr val="0057A8"/>
                </a:solidFill>
                <a:latin typeface="+mj-lt"/>
              </a:rPr>
              <a:t> step)</a:t>
            </a:r>
          </a:p>
        </p:txBody>
      </p:sp>
      <p:sp>
        <p:nvSpPr>
          <p:cNvPr id="2" name="TextBox 1"/>
          <p:cNvSpPr txBox="1"/>
          <p:nvPr/>
        </p:nvSpPr>
        <p:spPr>
          <a:xfrm>
            <a:off x="1625600" y="722455"/>
            <a:ext cx="8955003" cy="646331"/>
          </a:xfrm>
          <a:prstGeom prst="rect">
            <a:avLst/>
          </a:prstGeom>
          <a:noFill/>
        </p:spPr>
        <p:txBody>
          <a:bodyPr wrap="square" rtlCol="0">
            <a:spAutoFit/>
          </a:bodyPr>
          <a:lstStyle/>
          <a:p>
            <a:r>
              <a:rPr lang="en-US" dirty="0">
                <a:solidFill>
                  <a:srgbClr val="0057A8"/>
                </a:solidFill>
              </a:rPr>
              <a:t>Hydrocracking or Moderate </a:t>
            </a:r>
            <a:r>
              <a:rPr lang="en-US" dirty="0" err="1">
                <a:solidFill>
                  <a:srgbClr val="0057A8"/>
                </a:solidFill>
              </a:rPr>
              <a:t>Hydrotreatment</a:t>
            </a:r>
            <a:r>
              <a:rPr lang="en-US" dirty="0">
                <a:solidFill>
                  <a:srgbClr val="0057A8"/>
                </a:solidFill>
              </a:rPr>
              <a:t> or Acid Treatment remove most of aromatics (to a few %), and </a:t>
            </a:r>
            <a:r>
              <a:rPr lang="en-US" dirty="0" err="1">
                <a:solidFill>
                  <a:srgbClr val="0057A8"/>
                </a:solidFill>
              </a:rPr>
              <a:t>Polyaromatics</a:t>
            </a:r>
            <a:r>
              <a:rPr lang="en-US" dirty="0">
                <a:solidFill>
                  <a:srgbClr val="0057A8"/>
                </a:solidFill>
              </a:rPr>
              <a:t> below ppm level=&gt;</a:t>
            </a:r>
            <a:r>
              <a:rPr lang="en-US" b="1" dirty="0">
                <a:solidFill>
                  <a:srgbClr val="0057A8"/>
                </a:solidFill>
              </a:rPr>
              <a:t>Technical White Oils</a:t>
            </a:r>
          </a:p>
        </p:txBody>
      </p:sp>
      <p:pic>
        <p:nvPicPr>
          <p:cNvPr id="1249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953" y="1472595"/>
            <a:ext cx="5255790" cy="402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593" y="1488207"/>
            <a:ext cx="5248151" cy="4022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 name="Rectangle 133"/>
          <p:cNvSpPr/>
          <p:nvPr/>
        </p:nvSpPr>
        <p:spPr bwMode="auto">
          <a:xfrm>
            <a:off x="7440170" y="1427310"/>
            <a:ext cx="2968625" cy="3135546"/>
          </a:xfrm>
          <a:prstGeom prst="rect">
            <a:avLst/>
          </a:prstGeom>
          <a:solidFill>
            <a:srgbClr val="FFFFFF"/>
          </a:solidFill>
          <a:ln w="12700" cap="flat" cmpd="sng" algn="ctr">
            <a:solidFill>
              <a:schemeClr val="tx1"/>
            </a:solidFill>
            <a:prstDash val="solid"/>
            <a:round/>
            <a:headEnd type="none" w="sm" len="sm"/>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a:latin typeface="Times New Roman" pitchFamily="18" charset="0"/>
              <a:cs typeface="Arial" charset="0"/>
            </a:endParaRPr>
          </a:p>
        </p:txBody>
      </p:sp>
      <p:sp>
        <p:nvSpPr>
          <p:cNvPr id="137" name="TextBox 136"/>
          <p:cNvSpPr txBox="1"/>
          <p:nvPr/>
        </p:nvSpPr>
        <p:spPr>
          <a:xfrm>
            <a:off x="7595618" y="1549472"/>
            <a:ext cx="2843783" cy="2862322"/>
          </a:xfrm>
          <a:prstGeom prst="rect">
            <a:avLst/>
          </a:prstGeom>
          <a:noFill/>
        </p:spPr>
        <p:txBody>
          <a:bodyPr wrap="square" rtlCol="0">
            <a:spAutoFit/>
          </a:bodyPr>
          <a:lstStyle/>
          <a:p>
            <a:r>
              <a:rPr lang="en-US" b="1" u="sng" dirty="0"/>
              <a:t>Hydrocracking or Moderate </a:t>
            </a:r>
            <a:r>
              <a:rPr lang="en-US" b="1" u="sng" dirty="0" err="1"/>
              <a:t>Hydrotreatment</a:t>
            </a:r>
            <a:r>
              <a:rPr lang="en-US" b="1" u="sng" dirty="0"/>
              <a:t> or Acid Treatment  removes most of aromatics (to a few%) </a:t>
            </a:r>
          </a:p>
          <a:p>
            <a:pPr algn="l"/>
            <a:r>
              <a:rPr lang="en-US" dirty="0">
                <a:sym typeface="Wingdings"/>
              </a:rPr>
              <a:t></a:t>
            </a:r>
          </a:p>
          <a:p>
            <a:pPr algn="l"/>
            <a:r>
              <a:rPr lang="en-US" dirty="0"/>
              <a:t>Typical Heavy Technical </a:t>
            </a:r>
          </a:p>
          <a:p>
            <a:pPr algn="l"/>
            <a:r>
              <a:rPr lang="en-US" dirty="0"/>
              <a:t>White Oil:</a:t>
            </a:r>
          </a:p>
          <a:p>
            <a:r>
              <a:rPr lang="en-US" dirty="0"/>
              <a:t>Aromatics%: 0.5-5%</a:t>
            </a:r>
          </a:p>
        </p:txBody>
      </p:sp>
      <p:sp>
        <p:nvSpPr>
          <p:cNvPr id="23" name="TextBox 22"/>
          <p:cNvSpPr txBox="1"/>
          <p:nvPr/>
        </p:nvSpPr>
        <p:spPr>
          <a:xfrm>
            <a:off x="2476182" y="5519791"/>
            <a:ext cx="7932612" cy="646331"/>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rgbClr val="0057A8"/>
                </a:solidFill>
              </a:rPr>
              <a:t>Total Aromatics% typically 0.5-5% level in technical white oils</a:t>
            </a:r>
          </a:p>
          <a:p>
            <a:pPr marL="342900" indent="-342900">
              <a:buFont typeface="Wingdings" panose="05000000000000000000" pitchFamily="2" charset="2"/>
              <a:buChar char="Ø"/>
            </a:pPr>
            <a:r>
              <a:rPr lang="en-US" dirty="0">
                <a:solidFill>
                  <a:srgbClr val="0057A8"/>
                </a:solidFill>
              </a:rPr>
              <a:t>PAC% below ppm level in technical white oils</a:t>
            </a:r>
          </a:p>
        </p:txBody>
      </p:sp>
      <p:sp>
        <p:nvSpPr>
          <p:cNvPr id="10" name="Rectangle 77"/>
          <p:cNvSpPr>
            <a:spLocks noChangeArrowheads="1"/>
          </p:cNvSpPr>
          <p:nvPr/>
        </p:nvSpPr>
        <p:spPr bwMode="auto">
          <a:xfrm>
            <a:off x="4988351" y="1304533"/>
            <a:ext cx="1715214" cy="489878"/>
          </a:xfrm>
          <a:prstGeom prst="rect">
            <a:avLst/>
          </a:prstGeom>
          <a:solidFill>
            <a:schemeClr val="bg1"/>
          </a:solidFill>
          <a:ln>
            <a:noFill/>
          </a:ln>
          <a:effectLst/>
          <a:extLst/>
        </p:spPr>
        <p:txBody>
          <a:bodyPr wrap="none" lIns="90488" tIns="44450" rIns="90488" bIns="44450">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fr-FR" altLang="en-US" sz="1300" b="1" dirty="0">
                <a:solidFill>
                  <a:srgbClr val="000000"/>
                </a:solidFill>
                <a:latin typeface="Century Gothic" panose="020B0502020202020204" pitchFamily="34" charset="0"/>
              </a:rPr>
              <a:t>HEAVY TECHNICAL</a:t>
            </a:r>
          </a:p>
          <a:p>
            <a:pPr eaLnBrk="0" fontAlgn="base" hangingPunct="0">
              <a:spcBef>
                <a:spcPct val="0"/>
              </a:spcBef>
              <a:spcAft>
                <a:spcPct val="0"/>
              </a:spcAft>
            </a:pPr>
            <a:r>
              <a:rPr lang="fr-FR" altLang="en-US" sz="1300" b="1" dirty="0">
                <a:solidFill>
                  <a:srgbClr val="000000"/>
                </a:solidFill>
                <a:latin typeface="Century Gothic" panose="020B0502020202020204" pitchFamily="34" charset="0"/>
              </a:rPr>
              <a:t>WHITE OIL</a:t>
            </a:r>
          </a:p>
        </p:txBody>
      </p:sp>
    </p:spTree>
    <p:extLst>
      <p:ext uri="{BB962C8B-B14F-4D97-AF65-F5344CB8AC3E}">
        <p14:creationId xmlns:p14="http://schemas.microsoft.com/office/powerpoint/2010/main" val="16209643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fade">
                                      <p:cBhvr>
                                        <p:cTn id="7" dur="2000"/>
                                        <p:tgtEl>
                                          <p:spTgt spid="1249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4938"/>
                                        </p:tgtEl>
                                        <p:attrNameLst>
                                          <p:attrName>style.visibility</p:attrName>
                                        </p:attrNameLst>
                                      </p:cBhvr>
                                      <p:to>
                                        <p:strVal val="visible"/>
                                      </p:to>
                                    </p:set>
                                    <p:animEffect transition="in" filter="fade">
                                      <p:cBhvr>
                                        <p:cTn id="16" dur="2000"/>
                                        <p:tgtEl>
                                          <p:spTgt spid="12493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29" y="155384"/>
            <a:ext cx="6149551" cy="457857"/>
          </a:xfrm>
        </p:spPr>
        <p:txBody>
          <a:bodyPr/>
          <a:lstStyle/>
          <a:p>
            <a:pPr algn="l"/>
            <a:r>
              <a:rPr lang="en-US" sz="2800" dirty="0"/>
              <a:t>Agenda</a:t>
            </a:r>
          </a:p>
        </p:txBody>
      </p:sp>
      <p:sp>
        <p:nvSpPr>
          <p:cNvPr id="3" name="Content Placeholder 2"/>
          <p:cNvSpPr>
            <a:spLocks noGrp="1"/>
          </p:cNvSpPr>
          <p:nvPr>
            <p:ph idx="1"/>
          </p:nvPr>
        </p:nvSpPr>
        <p:spPr>
          <a:xfrm>
            <a:off x="1819040" y="1432214"/>
            <a:ext cx="8467961" cy="4206586"/>
          </a:xfrm>
          <a:noFill/>
        </p:spPr>
        <p:txBody>
          <a:bodyPr/>
          <a:lstStyle/>
          <a:p>
            <a:endParaRPr lang="fr-FR" dirty="0" smtClean="0"/>
          </a:p>
          <a:p>
            <a:pPr lvl="1"/>
            <a:r>
              <a:rPr lang="fr-FR" sz="2800" dirty="0"/>
              <a:t>Manufacture </a:t>
            </a:r>
            <a:r>
              <a:rPr lang="en-US" sz="2800" dirty="0"/>
              <a:t>of Mineral Oil and Wax</a:t>
            </a:r>
            <a:endParaRPr lang="fr-FR" sz="2800" dirty="0"/>
          </a:p>
          <a:p>
            <a:pPr lvl="1"/>
            <a:endParaRPr lang="fr-FR" sz="2800" dirty="0"/>
          </a:p>
          <a:p>
            <a:pPr lvl="1"/>
            <a:r>
              <a:rPr lang="fr-FR" sz="2800" dirty="0"/>
              <a:t>Impact on Substance Composition </a:t>
            </a:r>
          </a:p>
          <a:p>
            <a:pPr lvl="1"/>
            <a:endParaRPr lang="fr-FR" sz="2800" dirty="0"/>
          </a:p>
          <a:p>
            <a:pPr lvl="1"/>
            <a:r>
              <a:rPr lang="fr-FR" sz="2800" dirty="0" err="1"/>
              <a:t>Definitions</a:t>
            </a:r>
            <a:r>
              <a:rPr lang="fr-FR" sz="2800" dirty="0"/>
              <a:t>, Uses, </a:t>
            </a:r>
            <a:r>
              <a:rPr lang="fr-FR" sz="2800" dirty="0" err="1"/>
              <a:t>Specifications</a:t>
            </a:r>
            <a:r>
              <a:rPr lang="fr-FR" sz="2800" dirty="0"/>
              <a:t>, </a:t>
            </a:r>
            <a:r>
              <a:rPr lang="fr-FR" sz="2800" dirty="0" err="1"/>
              <a:t>Regulations</a:t>
            </a:r>
            <a:endParaRPr lang="fr-FR" sz="2800" dirty="0"/>
          </a:p>
          <a:p>
            <a:pPr lvl="1"/>
            <a:endParaRPr lang="fr-FR" sz="2000" dirty="0"/>
          </a:p>
          <a:p>
            <a:pPr lvl="1"/>
            <a:endParaRPr lang="fr-FR" sz="2000" dirty="0"/>
          </a:p>
          <a:p>
            <a:pPr lvl="1"/>
            <a:endParaRPr lang="en-US" dirty="0"/>
          </a:p>
        </p:txBody>
      </p:sp>
    </p:spTree>
    <p:extLst>
      <p:ext uri="{BB962C8B-B14F-4D97-AF65-F5344CB8AC3E}">
        <p14:creationId xmlns:p14="http://schemas.microsoft.com/office/powerpoint/2010/main" val="7921713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40816" y="69659"/>
            <a:ext cx="6908164" cy="457857"/>
          </a:xfrm>
        </p:spPr>
        <p:txBody>
          <a:bodyPr/>
          <a:lstStyle/>
          <a:p>
            <a:r>
              <a:rPr lang="en-US" dirty="0" smtClean="0"/>
              <a:t>Pharmaceutical White Oil Manufacture</a:t>
            </a:r>
            <a:endParaRPr lang="en-GB" dirty="0"/>
          </a:p>
        </p:txBody>
      </p:sp>
      <p:pic>
        <p:nvPicPr>
          <p:cNvPr id="2" name="Picture 1"/>
          <p:cNvPicPr>
            <a:picLocks noChangeAspect="1"/>
          </p:cNvPicPr>
          <p:nvPr/>
        </p:nvPicPr>
        <p:blipFill>
          <a:blip r:embed="rId2"/>
          <a:stretch>
            <a:fillRect/>
          </a:stretch>
        </p:blipFill>
        <p:spPr>
          <a:xfrm>
            <a:off x="1628775" y="594190"/>
            <a:ext cx="8515350" cy="5806610"/>
          </a:xfrm>
          <a:prstGeom prst="rect">
            <a:avLst/>
          </a:prstGeom>
        </p:spPr>
      </p:pic>
    </p:spTree>
    <p:extLst>
      <p:ext uri="{BB962C8B-B14F-4D97-AF65-F5344CB8AC3E}">
        <p14:creationId xmlns:p14="http://schemas.microsoft.com/office/powerpoint/2010/main" val="1404825430"/>
      </p:ext>
    </p:extLst>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286000" y="304801"/>
            <a:ext cx="81534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endParaRPr lang="en-US" sz="2400">
              <a:latin typeface="Arial" charset="0"/>
            </a:endParaRPr>
          </a:p>
        </p:txBody>
      </p:sp>
      <p:sp>
        <p:nvSpPr>
          <p:cNvPr id="31747" name="Rectangle 3"/>
          <p:cNvSpPr>
            <a:spLocks noChangeArrowheads="1"/>
          </p:cNvSpPr>
          <p:nvPr/>
        </p:nvSpPr>
        <p:spPr bwMode="auto">
          <a:xfrm>
            <a:off x="4030048" y="61556"/>
            <a:ext cx="6409352" cy="705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chor="ctr">
            <a:spAutoFit/>
          </a:bodyPr>
          <a:lstStyle/>
          <a:p>
            <a:pPr defTabSz="762000" eaLnBrk="0" hangingPunct="0">
              <a:lnSpc>
                <a:spcPct val="85000"/>
              </a:lnSpc>
              <a:spcBef>
                <a:spcPct val="30000"/>
              </a:spcBef>
            </a:pPr>
            <a:r>
              <a:rPr lang="en-US" sz="2000" b="1" dirty="0">
                <a:solidFill>
                  <a:srgbClr val="0057A8"/>
                </a:solidFill>
                <a:latin typeface="+mj-lt"/>
              </a:rPr>
              <a:t>Full Aromatic saturation through </a:t>
            </a:r>
          </a:p>
          <a:p>
            <a:pPr defTabSz="762000" eaLnBrk="0" hangingPunct="0">
              <a:lnSpc>
                <a:spcPct val="85000"/>
              </a:lnSpc>
              <a:spcBef>
                <a:spcPct val="30000"/>
              </a:spcBef>
            </a:pPr>
            <a:r>
              <a:rPr lang="en-US" sz="2000" b="1" dirty="0">
                <a:solidFill>
                  <a:srgbClr val="0057A8"/>
                </a:solidFill>
                <a:latin typeface="+mj-lt"/>
              </a:rPr>
              <a:t>High pressure Hydrogenation (2</a:t>
            </a:r>
            <a:r>
              <a:rPr lang="en-US" sz="2000" b="1" baseline="30000" dirty="0">
                <a:solidFill>
                  <a:srgbClr val="0057A8"/>
                </a:solidFill>
                <a:latin typeface="+mj-lt"/>
              </a:rPr>
              <a:t>nd</a:t>
            </a:r>
            <a:r>
              <a:rPr lang="en-US" sz="2000" b="1" dirty="0">
                <a:solidFill>
                  <a:srgbClr val="0057A8"/>
                </a:solidFill>
                <a:latin typeface="+mj-lt"/>
              </a:rPr>
              <a:t> step)</a:t>
            </a:r>
          </a:p>
        </p:txBody>
      </p:sp>
      <p:sp>
        <p:nvSpPr>
          <p:cNvPr id="2" name="TextBox 1"/>
          <p:cNvSpPr txBox="1"/>
          <p:nvPr/>
        </p:nvSpPr>
        <p:spPr>
          <a:xfrm>
            <a:off x="1671782" y="767790"/>
            <a:ext cx="8857673" cy="646331"/>
          </a:xfrm>
          <a:prstGeom prst="rect">
            <a:avLst/>
          </a:prstGeom>
          <a:noFill/>
        </p:spPr>
        <p:txBody>
          <a:bodyPr wrap="square" rtlCol="0">
            <a:spAutoFit/>
          </a:bodyPr>
          <a:lstStyle/>
          <a:p>
            <a:r>
              <a:rPr lang="en-US" dirty="0">
                <a:solidFill>
                  <a:srgbClr val="0057A8"/>
                </a:solidFill>
              </a:rPr>
              <a:t>Severe Hydrogenation or Acid Treatment remove nearly all remaining aromatics (to ~0.1%), and bring </a:t>
            </a:r>
            <a:r>
              <a:rPr lang="en-US" dirty="0" err="1">
                <a:solidFill>
                  <a:srgbClr val="0057A8"/>
                </a:solidFill>
              </a:rPr>
              <a:t>Polyaromatics</a:t>
            </a:r>
            <a:r>
              <a:rPr lang="en-US" dirty="0">
                <a:solidFill>
                  <a:srgbClr val="0057A8"/>
                </a:solidFill>
              </a:rPr>
              <a:t> to ppb level =&gt; </a:t>
            </a:r>
            <a:r>
              <a:rPr lang="en-US" b="1" dirty="0">
                <a:solidFill>
                  <a:srgbClr val="0057A8"/>
                </a:solidFill>
              </a:rPr>
              <a:t>Medicinal White Oils</a:t>
            </a:r>
          </a:p>
        </p:txBody>
      </p:sp>
      <p:pic>
        <p:nvPicPr>
          <p:cNvPr id="1249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2375" y="1529285"/>
            <a:ext cx="5255790" cy="402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376" y="1529669"/>
            <a:ext cx="5248151" cy="4022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1187" y="1582560"/>
            <a:ext cx="5154325" cy="3916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 name="Rectangle 134"/>
          <p:cNvSpPr/>
          <p:nvPr/>
        </p:nvSpPr>
        <p:spPr bwMode="auto">
          <a:xfrm>
            <a:off x="7864509" y="1952101"/>
            <a:ext cx="2304256" cy="3253130"/>
          </a:xfrm>
          <a:prstGeom prst="rect">
            <a:avLst/>
          </a:prstGeom>
          <a:solidFill>
            <a:srgbClr val="FFFFFF"/>
          </a:solidFill>
          <a:ln w="12700" cap="flat" cmpd="sng" algn="ctr">
            <a:solidFill>
              <a:schemeClr val="tx1"/>
            </a:solidFill>
            <a:prstDash val="solid"/>
            <a:round/>
            <a:headEnd type="none" w="sm" len="sm"/>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a:latin typeface="Times New Roman" pitchFamily="18" charset="0"/>
              <a:cs typeface="Arial" charset="0"/>
            </a:endParaRPr>
          </a:p>
        </p:txBody>
      </p:sp>
      <p:sp>
        <p:nvSpPr>
          <p:cNvPr id="138" name="TextBox 137"/>
          <p:cNvSpPr txBox="1"/>
          <p:nvPr/>
        </p:nvSpPr>
        <p:spPr>
          <a:xfrm>
            <a:off x="7946821" y="2065911"/>
            <a:ext cx="2304256" cy="3139321"/>
          </a:xfrm>
          <a:prstGeom prst="rect">
            <a:avLst/>
          </a:prstGeom>
          <a:noFill/>
        </p:spPr>
        <p:txBody>
          <a:bodyPr wrap="square" rtlCol="0">
            <a:spAutoFit/>
          </a:bodyPr>
          <a:lstStyle/>
          <a:p>
            <a:pPr algn="l"/>
            <a:r>
              <a:rPr lang="en-US" b="1" dirty="0"/>
              <a:t>Hydrogenation or Severe Acid Treatment = ultimate severity for removal of aromatics</a:t>
            </a:r>
          </a:p>
          <a:p>
            <a:pPr algn="l"/>
            <a:r>
              <a:rPr lang="en-US" dirty="0">
                <a:sym typeface="Wingdings"/>
              </a:rPr>
              <a:t></a:t>
            </a:r>
          </a:p>
          <a:p>
            <a:pPr algn="l"/>
            <a:r>
              <a:rPr lang="en-US" dirty="0"/>
              <a:t>Typical heavy viscosity white oil </a:t>
            </a:r>
          </a:p>
          <a:p>
            <a:pPr algn="l"/>
            <a:r>
              <a:rPr lang="en-US" dirty="0"/>
              <a:t>Aromatics %&lt;=0.1%</a:t>
            </a:r>
          </a:p>
        </p:txBody>
      </p:sp>
      <p:sp>
        <p:nvSpPr>
          <p:cNvPr id="23" name="TextBox 22"/>
          <p:cNvSpPr txBox="1"/>
          <p:nvPr/>
        </p:nvSpPr>
        <p:spPr>
          <a:xfrm>
            <a:off x="2633527" y="5665979"/>
            <a:ext cx="7895928" cy="923330"/>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rgbClr val="0057A8"/>
                </a:solidFill>
              </a:rPr>
              <a:t>Total Aromatics typically around 0.1% level in pharmaceutical white oils</a:t>
            </a:r>
          </a:p>
          <a:p>
            <a:pPr marL="342900" indent="-342900">
              <a:buFont typeface="Wingdings" panose="05000000000000000000" pitchFamily="2" charset="2"/>
              <a:buChar char="Ø"/>
            </a:pPr>
            <a:r>
              <a:rPr lang="en-US" dirty="0">
                <a:solidFill>
                  <a:srgbClr val="0057A8"/>
                </a:solidFill>
              </a:rPr>
              <a:t>PAC% at ppb level or below in pharmaceutical white oils</a:t>
            </a:r>
          </a:p>
          <a:p>
            <a:pPr marL="342900" indent="-342900">
              <a:buFont typeface="Wingdings" panose="05000000000000000000" pitchFamily="2" charset="2"/>
              <a:buChar char="Ø"/>
            </a:pPr>
            <a:endParaRPr lang="en-US" dirty="0">
              <a:solidFill>
                <a:srgbClr val="0057A8"/>
              </a:solidFill>
            </a:endParaRPr>
          </a:p>
        </p:txBody>
      </p:sp>
      <p:sp>
        <p:nvSpPr>
          <p:cNvPr id="11" name="Rectangle 77"/>
          <p:cNvSpPr>
            <a:spLocks noChangeArrowheads="1"/>
          </p:cNvSpPr>
          <p:nvPr/>
        </p:nvSpPr>
        <p:spPr bwMode="auto">
          <a:xfrm>
            <a:off x="4842711" y="1367826"/>
            <a:ext cx="1901162" cy="489878"/>
          </a:xfrm>
          <a:prstGeom prst="rect">
            <a:avLst/>
          </a:prstGeom>
          <a:solidFill>
            <a:schemeClr val="bg1"/>
          </a:solidFill>
          <a:ln>
            <a:noFill/>
          </a:ln>
          <a:effectLst/>
          <a:extLst/>
        </p:spPr>
        <p:txBody>
          <a:bodyPr wrap="none" lIns="90488" tIns="44450" rIns="90488" bIns="44450">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fr-FR" altLang="en-US" sz="1300" b="1" dirty="0">
                <a:solidFill>
                  <a:srgbClr val="000000"/>
                </a:solidFill>
                <a:latin typeface="Century Gothic" panose="020B0502020202020204" pitchFamily="34" charset="0"/>
              </a:rPr>
              <a:t>PARAFFINIC HEAVY</a:t>
            </a:r>
          </a:p>
          <a:p>
            <a:pPr eaLnBrk="0" fontAlgn="base" hangingPunct="0">
              <a:spcBef>
                <a:spcPct val="0"/>
              </a:spcBef>
              <a:spcAft>
                <a:spcPct val="0"/>
              </a:spcAft>
            </a:pPr>
            <a:r>
              <a:rPr lang="fr-FR" altLang="en-US" sz="1300" b="1" dirty="0">
                <a:solidFill>
                  <a:srgbClr val="000000"/>
                </a:solidFill>
                <a:latin typeface="Century Gothic" panose="020B0502020202020204" pitchFamily="34" charset="0"/>
              </a:rPr>
              <a:t>MEDICINAL WHITE OIL</a:t>
            </a:r>
          </a:p>
        </p:txBody>
      </p:sp>
    </p:spTree>
    <p:extLst>
      <p:ext uri="{BB962C8B-B14F-4D97-AF65-F5344CB8AC3E}">
        <p14:creationId xmlns:p14="http://schemas.microsoft.com/office/powerpoint/2010/main" val="2426589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fade">
                                      <p:cBhvr>
                                        <p:cTn id="7" dur="2000"/>
                                        <p:tgtEl>
                                          <p:spTgt spid="124937"/>
                                        </p:tgtEl>
                                      </p:cBhvr>
                                    </p:animEffect>
                                  </p:childTnLst>
                                </p:cTn>
                              </p:par>
                              <p:par>
                                <p:cTn id="8" presetID="10" presetClass="entr" presetSubtype="0" fill="hold" nodeType="withEffect">
                                  <p:stCondLst>
                                    <p:cond delay="0"/>
                                  </p:stCondLst>
                                  <p:childTnLst>
                                    <p:set>
                                      <p:cBhvr>
                                        <p:cTn id="9" dur="1" fill="hold">
                                          <p:stCondLst>
                                            <p:cond delay="0"/>
                                          </p:stCondLst>
                                        </p:cTn>
                                        <p:tgtEl>
                                          <p:spTgt spid="124938"/>
                                        </p:tgtEl>
                                        <p:attrNameLst>
                                          <p:attrName>style.visibility</p:attrName>
                                        </p:attrNameLst>
                                      </p:cBhvr>
                                      <p:to>
                                        <p:strVal val="visible"/>
                                      </p:to>
                                    </p:set>
                                    <p:animEffect transition="in" filter="fade">
                                      <p:cBhvr>
                                        <p:cTn id="10" dur="2000"/>
                                        <p:tgtEl>
                                          <p:spTgt spid="1249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4939"/>
                                        </p:tgtEl>
                                        <p:attrNameLst>
                                          <p:attrName>style.visibility</p:attrName>
                                        </p:attrNameLst>
                                      </p:cBhvr>
                                      <p:to>
                                        <p:strVal val="visible"/>
                                      </p:to>
                                    </p:set>
                                    <p:animEffect transition="in" filter="fade">
                                      <p:cBhvr>
                                        <p:cTn id="15" dur="2000"/>
                                        <p:tgtEl>
                                          <p:spTgt spid="12493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3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8"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286000" y="304801"/>
            <a:ext cx="81534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endParaRPr lang="en-US" sz="2400">
              <a:latin typeface="Arial" charset="0"/>
            </a:endParaRPr>
          </a:p>
        </p:txBody>
      </p:sp>
      <p:sp>
        <p:nvSpPr>
          <p:cNvPr id="31747" name="Rectangle 3"/>
          <p:cNvSpPr>
            <a:spLocks noChangeArrowheads="1"/>
          </p:cNvSpPr>
          <p:nvPr/>
        </p:nvSpPr>
        <p:spPr bwMode="auto">
          <a:xfrm>
            <a:off x="3607632" y="11441"/>
            <a:ext cx="6592824" cy="71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chor="ctr">
            <a:spAutoFit/>
          </a:bodyPr>
          <a:lstStyle/>
          <a:p>
            <a:pPr defTabSz="762000" eaLnBrk="0" hangingPunct="0">
              <a:lnSpc>
                <a:spcPct val="85000"/>
              </a:lnSpc>
              <a:spcBef>
                <a:spcPct val="30000"/>
              </a:spcBef>
            </a:pPr>
            <a:r>
              <a:rPr lang="en-US" sz="2400" b="1" dirty="0">
                <a:solidFill>
                  <a:srgbClr val="0057A8"/>
                </a:solidFill>
                <a:latin typeface="+mj-lt"/>
              </a:rPr>
              <a:t>Refining Summary: from crude to pharmaceutical white oil</a:t>
            </a:r>
          </a:p>
        </p:txBody>
      </p:sp>
      <p:sp>
        <p:nvSpPr>
          <p:cNvPr id="2" name="TextBox 1"/>
          <p:cNvSpPr txBox="1"/>
          <p:nvPr/>
        </p:nvSpPr>
        <p:spPr>
          <a:xfrm>
            <a:off x="1907670" y="878578"/>
            <a:ext cx="8298633" cy="646331"/>
          </a:xfrm>
          <a:prstGeom prst="rect">
            <a:avLst/>
          </a:prstGeom>
          <a:noFill/>
        </p:spPr>
        <p:txBody>
          <a:bodyPr wrap="square" rtlCol="0">
            <a:spAutoFit/>
          </a:bodyPr>
          <a:lstStyle/>
          <a:p>
            <a:pPr algn="l"/>
            <a:r>
              <a:rPr lang="en-US" b="1" dirty="0">
                <a:solidFill>
                  <a:srgbClr val="0057A8"/>
                </a:solidFill>
              </a:rPr>
              <a:t>Refining selects the molecules </a:t>
            </a:r>
            <a:r>
              <a:rPr lang="en-US" dirty="0">
                <a:solidFill>
                  <a:srgbClr val="0057A8"/>
                </a:solidFill>
              </a:rPr>
              <a:t>from the crude oil in a controlled manner to </a:t>
            </a:r>
            <a:r>
              <a:rPr lang="en-US" b="1" dirty="0">
                <a:solidFill>
                  <a:srgbClr val="0057A8"/>
                </a:solidFill>
              </a:rPr>
              <a:t>set the</a:t>
            </a:r>
            <a:r>
              <a:rPr lang="en-US" dirty="0">
                <a:solidFill>
                  <a:srgbClr val="0057A8"/>
                </a:solidFill>
              </a:rPr>
              <a:t> final chemical </a:t>
            </a:r>
            <a:r>
              <a:rPr lang="en-US" b="1" dirty="0">
                <a:solidFill>
                  <a:srgbClr val="0057A8"/>
                </a:solidFill>
              </a:rPr>
              <a:t>composition</a:t>
            </a:r>
            <a:r>
              <a:rPr lang="en-US" dirty="0">
                <a:solidFill>
                  <a:srgbClr val="0057A8"/>
                </a:solidFill>
              </a:rPr>
              <a:t> (and properties) of the mineral oil</a:t>
            </a:r>
          </a:p>
        </p:txBody>
      </p:sp>
      <p:sp>
        <p:nvSpPr>
          <p:cNvPr id="110" name="TextBox 109"/>
          <p:cNvSpPr txBox="1"/>
          <p:nvPr/>
        </p:nvSpPr>
        <p:spPr>
          <a:xfrm>
            <a:off x="7877847" y="1842296"/>
            <a:ext cx="2304256" cy="3693319"/>
          </a:xfrm>
          <a:prstGeom prst="rect">
            <a:avLst/>
          </a:prstGeom>
          <a:noFill/>
        </p:spPr>
        <p:txBody>
          <a:bodyPr wrap="square" rtlCol="0">
            <a:spAutoFit/>
          </a:bodyPr>
          <a:lstStyle/>
          <a:p>
            <a:pPr algn="l"/>
            <a:r>
              <a:rPr lang="en-US" b="1" u="sng" dirty="0"/>
              <a:t>Crude selection </a:t>
            </a:r>
            <a:r>
              <a:rPr lang="en-US" dirty="0"/>
              <a:t>determines the initial distribution of </a:t>
            </a:r>
            <a:r>
              <a:rPr lang="en-US" dirty="0" err="1"/>
              <a:t>paraffinics</a:t>
            </a:r>
            <a:r>
              <a:rPr lang="en-US" dirty="0"/>
              <a:t> </a:t>
            </a:r>
            <a:r>
              <a:rPr lang="en-US" dirty="0" err="1"/>
              <a:t>vs</a:t>
            </a:r>
            <a:r>
              <a:rPr lang="en-US" dirty="0"/>
              <a:t> </a:t>
            </a:r>
            <a:r>
              <a:rPr lang="en-US" dirty="0" err="1"/>
              <a:t>naphthenics</a:t>
            </a:r>
            <a:r>
              <a:rPr lang="en-US" dirty="0"/>
              <a:t> </a:t>
            </a:r>
            <a:r>
              <a:rPr lang="en-US" dirty="0" err="1"/>
              <a:t>vs</a:t>
            </a:r>
            <a:r>
              <a:rPr lang="en-US" dirty="0"/>
              <a:t> aromatics hydrocarbons</a:t>
            </a:r>
          </a:p>
          <a:p>
            <a:pPr algn="l"/>
            <a:endParaRPr lang="en-US" dirty="0"/>
          </a:p>
          <a:p>
            <a:pPr algn="l"/>
            <a:r>
              <a:rPr lang="en-US" dirty="0">
                <a:sym typeface="Wingdings"/>
              </a:rPr>
              <a:t></a:t>
            </a:r>
          </a:p>
          <a:p>
            <a:pPr algn="l"/>
            <a:r>
              <a:rPr lang="en-US" dirty="0"/>
              <a:t>Typical paraffinic crude distribution from C15 – C60</a:t>
            </a:r>
          </a:p>
          <a:p>
            <a:pPr algn="l"/>
            <a:endParaRPr lang="en-US" dirty="0"/>
          </a:p>
        </p:txBody>
      </p:sp>
      <p:sp>
        <p:nvSpPr>
          <p:cNvPr id="4" name="Rectangle 3"/>
          <p:cNvSpPr/>
          <p:nvPr/>
        </p:nvSpPr>
        <p:spPr bwMode="auto">
          <a:xfrm>
            <a:off x="7892863" y="1934472"/>
            <a:ext cx="2304256" cy="3816424"/>
          </a:xfrm>
          <a:prstGeom prst="rect">
            <a:avLst/>
          </a:prstGeom>
          <a:solidFill>
            <a:srgbClr val="FFFFFF"/>
          </a:solidFill>
          <a:ln w="12700" cap="flat" cmpd="sng" algn="ctr">
            <a:solidFill>
              <a:schemeClr val="tx1"/>
            </a:solidFill>
            <a:prstDash val="solid"/>
            <a:round/>
            <a:headEnd type="none" w="sm" len="sm"/>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a:latin typeface="Times New Roman" pitchFamily="18" charset="0"/>
              <a:cs typeface="Arial" charset="0"/>
            </a:endParaRPr>
          </a:p>
        </p:txBody>
      </p:sp>
      <p:sp>
        <p:nvSpPr>
          <p:cNvPr id="118" name="TextBox 117"/>
          <p:cNvSpPr txBox="1"/>
          <p:nvPr/>
        </p:nvSpPr>
        <p:spPr>
          <a:xfrm>
            <a:off x="7849903" y="2025749"/>
            <a:ext cx="2304256" cy="3416320"/>
          </a:xfrm>
          <a:prstGeom prst="rect">
            <a:avLst/>
          </a:prstGeom>
          <a:noFill/>
        </p:spPr>
        <p:txBody>
          <a:bodyPr wrap="square" rtlCol="0">
            <a:spAutoFit/>
          </a:bodyPr>
          <a:lstStyle/>
          <a:p>
            <a:pPr algn="l"/>
            <a:r>
              <a:rPr lang="en-US" b="1" u="sng" dirty="0"/>
              <a:t>Distillation </a:t>
            </a:r>
            <a:r>
              <a:rPr lang="en-US" dirty="0"/>
              <a:t>determines the molecular weight range of the final oil</a:t>
            </a:r>
          </a:p>
          <a:p>
            <a:pPr algn="l"/>
            <a:endParaRPr lang="en-US" dirty="0"/>
          </a:p>
          <a:p>
            <a:pPr algn="l"/>
            <a:endParaRPr lang="en-US" dirty="0"/>
          </a:p>
          <a:p>
            <a:pPr algn="l"/>
            <a:endParaRPr lang="en-US" dirty="0"/>
          </a:p>
          <a:p>
            <a:pPr algn="l"/>
            <a:endParaRPr lang="en-US" dirty="0"/>
          </a:p>
          <a:p>
            <a:pPr algn="l"/>
            <a:r>
              <a:rPr lang="en-US" dirty="0">
                <a:sym typeface="Wingdings"/>
              </a:rPr>
              <a:t></a:t>
            </a:r>
          </a:p>
          <a:p>
            <a:pPr algn="l"/>
            <a:r>
              <a:rPr lang="en-US" dirty="0"/>
              <a:t>Typical high viscosity distillate C30 – C50</a:t>
            </a:r>
          </a:p>
          <a:p>
            <a:pPr algn="l"/>
            <a:endParaRPr lang="en-US" dirty="0"/>
          </a:p>
        </p:txBody>
      </p:sp>
      <p:sp>
        <p:nvSpPr>
          <p:cNvPr id="122" name="Rectangle 121"/>
          <p:cNvSpPr/>
          <p:nvPr/>
        </p:nvSpPr>
        <p:spPr bwMode="auto">
          <a:xfrm>
            <a:off x="7896200" y="1842295"/>
            <a:ext cx="2304256" cy="3816424"/>
          </a:xfrm>
          <a:prstGeom prst="rect">
            <a:avLst/>
          </a:prstGeom>
          <a:solidFill>
            <a:srgbClr val="FFFFFF"/>
          </a:solidFill>
          <a:ln w="12700" cap="flat" cmpd="sng" algn="ctr">
            <a:solidFill>
              <a:schemeClr val="tx1"/>
            </a:solidFill>
            <a:prstDash val="solid"/>
            <a:round/>
            <a:headEnd type="none" w="sm" len="sm"/>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a:latin typeface="Times New Roman" pitchFamily="18" charset="0"/>
              <a:cs typeface="Arial" charset="0"/>
            </a:endParaRPr>
          </a:p>
        </p:txBody>
      </p:sp>
      <p:sp>
        <p:nvSpPr>
          <p:cNvPr id="123" name="Rectangle 122"/>
          <p:cNvSpPr/>
          <p:nvPr/>
        </p:nvSpPr>
        <p:spPr bwMode="auto">
          <a:xfrm>
            <a:off x="7885687" y="1824655"/>
            <a:ext cx="2304256" cy="3816424"/>
          </a:xfrm>
          <a:prstGeom prst="rect">
            <a:avLst/>
          </a:prstGeom>
          <a:solidFill>
            <a:srgbClr val="FFFFFF"/>
          </a:solidFill>
          <a:ln w="12700" cap="flat" cmpd="sng" algn="ctr">
            <a:solidFill>
              <a:schemeClr val="tx1"/>
            </a:solidFill>
            <a:prstDash val="solid"/>
            <a:round/>
            <a:headEnd type="none" w="sm" len="sm"/>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a:latin typeface="Times New Roman" pitchFamily="18" charset="0"/>
              <a:cs typeface="Arial" charset="0"/>
            </a:endParaRPr>
          </a:p>
        </p:txBody>
      </p:sp>
      <p:sp>
        <p:nvSpPr>
          <p:cNvPr id="124" name="TextBox 123"/>
          <p:cNvSpPr txBox="1"/>
          <p:nvPr/>
        </p:nvSpPr>
        <p:spPr>
          <a:xfrm>
            <a:off x="7885953" y="1862343"/>
            <a:ext cx="2304256" cy="3416320"/>
          </a:xfrm>
          <a:prstGeom prst="rect">
            <a:avLst/>
          </a:prstGeom>
          <a:noFill/>
        </p:spPr>
        <p:txBody>
          <a:bodyPr wrap="square" rtlCol="0">
            <a:spAutoFit/>
          </a:bodyPr>
          <a:lstStyle/>
          <a:p>
            <a:pPr algn="l"/>
            <a:r>
              <a:rPr lang="en-US" b="1" u="sng" dirty="0" err="1"/>
              <a:t>Dewaxing</a:t>
            </a:r>
            <a:r>
              <a:rPr lang="en-US" b="1" u="sng" dirty="0"/>
              <a:t> or </a:t>
            </a:r>
            <a:r>
              <a:rPr lang="en-US" b="1" u="sng" dirty="0" err="1"/>
              <a:t>Iso</a:t>
            </a:r>
            <a:r>
              <a:rPr lang="en-US" b="1" u="sng" dirty="0"/>
              <a:t>-Catalytic </a:t>
            </a:r>
            <a:r>
              <a:rPr lang="en-US" b="1" u="sng" dirty="0" err="1"/>
              <a:t>dewaxing</a:t>
            </a:r>
            <a:r>
              <a:rPr lang="en-US" b="1" u="sng" dirty="0"/>
              <a:t>  </a:t>
            </a:r>
            <a:r>
              <a:rPr lang="en-US" dirty="0"/>
              <a:t>removes </a:t>
            </a:r>
            <a:r>
              <a:rPr lang="en-US" dirty="0" err="1"/>
              <a:t>paraffins</a:t>
            </a:r>
            <a:r>
              <a:rPr lang="en-US" dirty="0"/>
              <a:t> and some </a:t>
            </a:r>
            <a:r>
              <a:rPr lang="en-US" dirty="0" err="1"/>
              <a:t>isoparaffins</a:t>
            </a:r>
            <a:endParaRPr lang="en-US" dirty="0"/>
          </a:p>
          <a:p>
            <a:pPr algn="l"/>
            <a:endParaRPr lang="en-US" dirty="0"/>
          </a:p>
          <a:p>
            <a:pPr algn="l"/>
            <a:endParaRPr lang="en-US" dirty="0"/>
          </a:p>
          <a:p>
            <a:pPr algn="l"/>
            <a:endParaRPr lang="en-US" dirty="0"/>
          </a:p>
          <a:p>
            <a:pPr algn="l"/>
            <a:r>
              <a:rPr lang="en-US" dirty="0">
                <a:sym typeface="Wingdings"/>
              </a:rPr>
              <a:t></a:t>
            </a:r>
          </a:p>
          <a:p>
            <a:pPr algn="l"/>
            <a:r>
              <a:rPr lang="en-US" dirty="0"/>
              <a:t>Typical </a:t>
            </a:r>
            <a:r>
              <a:rPr lang="en-US" dirty="0" err="1"/>
              <a:t>dewaxed</a:t>
            </a:r>
            <a:r>
              <a:rPr lang="en-US" dirty="0"/>
              <a:t> heavy distillate</a:t>
            </a:r>
          </a:p>
          <a:p>
            <a:pPr algn="l"/>
            <a:r>
              <a:rPr lang="en-US" dirty="0"/>
              <a:t>N-alkanes : 0%</a:t>
            </a:r>
          </a:p>
        </p:txBody>
      </p:sp>
      <p:sp>
        <p:nvSpPr>
          <p:cNvPr id="126" name="Rectangle 125"/>
          <p:cNvSpPr/>
          <p:nvPr/>
        </p:nvSpPr>
        <p:spPr bwMode="auto">
          <a:xfrm>
            <a:off x="7877009" y="1671567"/>
            <a:ext cx="2321613" cy="3992261"/>
          </a:xfrm>
          <a:prstGeom prst="rect">
            <a:avLst/>
          </a:prstGeom>
          <a:solidFill>
            <a:srgbClr val="FFFFFF"/>
          </a:solidFill>
          <a:ln w="12700" cap="flat" cmpd="sng" algn="ctr">
            <a:solidFill>
              <a:schemeClr val="tx1"/>
            </a:solidFill>
            <a:prstDash val="solid"/>
            <a:round/>
            <a:headEnd type="none" w="sm" len="sm"/>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a:latin typeface="Times New Roman" pitchFamily="18" charset="0"/>
              <a:cs typeface="Arial" charset="0"/>
            </a:endParaRPr>
          </a:p>
        </p:txBody>
      </p:sp>
      <p:pic>
        <p:nvPicPr>
          <p:cNvPr id="1249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12" y="1774320"/>
            <a:ext cx="5136051" cy="395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670" y="1735727"/>
            <a:ext cx="5145965" cy="3956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106" y="1690051"/>
            <a:ext cx="5184576" cy="3973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6455" y="1678670"/>
            <a:ext cx="5255790" cy="402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1972" y="1662549"/>
            <a:ext cx="5248151" cy="40225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93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8516" y="1690052"/>
            <a:ext cx="5154325" cy="3916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TextBox 116"/>
          <p:cNvSpPr txBox="1"/>
          <p:nvPr/>
        </p:nvSpPr>
        <p:spPr>
          <a:xfrm>
            <a:off x="7883683" y="1897947"/>
            <a:ext cx="2304256" cy="3416320"/>
          </a:xfrm>
          <a:prstGeom prst="rect">
            <a:avLst/>
          </a:prstGeom>
          <a:noFill/>
        </p:spPr>
        <p:txBody>
          <a:bodyPr wrap="square" rtlCol="0">
            <a:spAutoFit/>
          </a:bodyPr>
          <a:lstStyle/>
          <a:p>
            <a:pPr algn="l"/>
            <a:r>
              <a:rPr lang="en-US" b="1" u="sng" dirty="0"/>
              <a:t>Extraction or Hydrocracking or Hydrogenation  </a:t>
            </a:r>
            <a:r>
              <a:rPr lang="en-US" dirty="0"/>
              <a:t>determines the total aromatics content</a:t>
            </a:r>
          </a:p>
          <a:p>
            <a:pPr algn="l"/>
            <a:endParaRPr lang="en-US" b="1" dirty="0"/>
          </a:p>
          <a:p>
            <a:pPr algn="l"/>
            <a:endParaRPr lang="en-US" dirty="0">
              <a:sym typeface="Wingdings"/>
            </a:endParaRPr>
          </a:p>
          <a:p>
            <a:pPr algn="l"/>
            <a:endParaRPr lang="en-US" dirty="0">
              <a:sym typeface="Wingdings"/>
            </a:endParaRPr>
          </a:p>
          <a:p>
            <a:pPr algn="l"/>
            <a:r>
              <a:rPr lang="en-US" dirty="0">
                <a:sym typeface="Wingdings"/>
              </a:rPr>
              <a:t></a:t>
            </a:r>
          </a:p>
          <a:p>
            <a:pPr algn="l"/>
            <a:r>
              <a:rPr lang="en-US" dirty="0"/>
              <a:t>Typical Group I heavy mineral oil</a:t>
            </a:r>
          </a:p>
          <a:p>
            <a:pPr algn="l"/>
            <a:r>
              <a:rPr lang="en-US" dirty="0"/>
              <a:t>Aromatics%:10-40 </a:t>
            </a:r>
          </a:p>
        </p:txBody>
      </p:sp>
      <p:sp>
        <p:nvSpPr>
          <p:cNvPr id="134" name="Rectangle 133"/>
          <p:cNvSpPr/>
          <p:nvPr/>
        </p:nvSpPr>
        <p:spPr bwMode="auto">
          <a:xfrm>
            <a:off x="7902046" y="1662549"/>
            <a:ext cx="2304256" cy="3965047"/>
          </a:xfrm>
          <a:prstGeom prst="rect">
            <a:avLst/>
          </a:prstGeom>
          <a:solidFill>
            <a:srgbClr val="FFFFFF"/>
          </a:solidFill>
          <a:ln w="12700" cap="flat" cmpd="sng" algn="ctr">
            <a:solidFill>
              <a:schemeClr val="tx1"/>
            </a:solidFill>
            <a:prstDash val="solid"/>
            <a:round/>
            <a:headEnd type="none" w="sm" len="sm"/>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a:latin typeface="Times New Roman" pitchFamily="18" charset="0"/>
              <a:cs typeface="Arial" charset="0"/>
            </a:endParaRPr>
          </a:p>
        </p:txBody>
      </p:sp>
      <p:sp>
        <p:nvSpPr>
          <p:cNvPr id="137" name="TextBox 136"/>
          <p:cNvSpPr txBox="1"/>
          <p:nvPr/>
        </p:nvSpPr>
        <p:spPr>
          <a:xfrm>
            <a:off x="7925293" y="1972237"/>
            <a:ext cx="2144382" cy="3693319"/>
          </a:xfrm>
          <a:prstGeom prst="rect">
            <a:avLst/>
          </a:prstGeom>
          <a:noFill/>
        </p:spPr>
        <p:txBody>
          <a:bodyPr wrap="square" rtlCol="0">
            <a:spAutoFit/>
          </a:bodyPr>
          <a:lstStyle/>
          <a:p>
            <a:pPr lvl="0"/>
            <a:r>
              <a:rPr lang="en-US" b="1" u="sng" dirty="0">
                <a:solidFill>
                  <a:srgbClr val="000000"/>
                </a:solidFill>
              </a:rPr>
              <a:t>Hydrocracking or Moderate </a:t>
            </a:r>
            <a:r>
              <a:rPr lang="en-US" b="1" u="sng" dirty="0" err="1">
                <a:solidFill>
                  <a:srgbClr val="000000"/>
                </a:solidFill>
              </a:rPr>
              <a:t>Hydrotreatment</a:t>
            </a:r>
            <a:r>
              <a:rPr lang="en-US" b="1" u="sng" dirty="0">
                <a:solidFill>
                  <a:srgbClr val="000000"/>
                </a:solidFill>
              </a:rPr>
              <a:t> or Acid Treatment  removes most of aromatics (to a few%) </a:t>
            </a:r>
          </a:p>
          <a:p>
            <a:pPr lvl="0"/>
            <a:r>
              <a:rPr lang="en-US" dirty="0">
                <a:solidFill>
                  <a:srgbClr val="000000"/>
                </a:solidFill>
                <a:sym typeface="Wingdings"/>
              </a:rPr>
              <a:t></a:t>
            </a:r>
          </a:p>
          <a:p>
            <a:pPr lvl="0"/>
            <a:r>
              <a:rPr lang="en-US" dirty="0">
                <a:solidFill>
                  <a:srgbClr val="000000"/>
                </a:solidFill>
              </a:rPr>
              <a:t>Typical Heavy Technical </a:t>
            </a:r>
          </a:p>
          <a:p>
            <a:pPr lvl="0"/>
            <a:r>
              <a:rPr lang="en-US" dirty="0">
                <a:solidFill>
                  <a:srgbClr val="000000"/>
                </a:solidFill>
              </a:rPr>
              <a:t>White Oil:</a:t>
            </a:r>
          </a:p>
          <a:p>
            <a:pPr lvl="0"/>
            <a:r>
              <a:rPr lang="en-US" dirty="0">
                <a:solidFill>
                  <a:srgbClr val="000000"/>
                </a:solidFill>
              </a:rPr>
              <a:t>Aromatics%: 1-5%</a:t>
            </a:r>
          </a:p>
        </p:txBody>
      </p:sp>
      <p:sp>
        <p:nvSpPr>
          <p:cNvPr id="135" name="Rectangle 134"/>
          <p:cNvSpPr/>
          <p:nvPr/>
        </p:nvSpPr>
        <p:spPr bwMode="auto">
          <a:xfrm>
            <a:off x="7891197" y="1677579"/>
            <a:ext cx="2304256" cy="3976081"/>
          </a:xfrm>
          <a:prstGeom prst="rect">
            <a:avLst/>
          </a:prstGeom>
          <a:solidFill>
            <a:srgbClr val="FFFFFF"/>
          </a:solidFill>
          <a:ln w="12700" cap="flat" cmpd="sng" algn="ctr">
            <a:solidFill>
              <a:schemeClr val="tx1"/>
            </a:solidFill>
            <a:prstDash val="solid"/>
            <a:round/>
            <a:headEnd type="none" w="sm" len="sm"/>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2000">
              <a:latin typeface="Times New Roman" pitchFamily="18" charset="0"/>
              <a:cs typeface="Arial" charset="0"/>
            </a:endParaRPr>
          </a:p>
        </p:txBody>
      </p:sp>
      <p:sp>
        <p:nvSpPr>
          <p:cNvPr id="138" name="TextBox 137"/>
          <p:cNvSpPr txBox="1"/>
          <p:nvPr/>
        </p:nvSpPr>
        <p:spPr>
          <a:xfrm>
            <a:off x="7942280" y="1659269"/>
            <a:ext cx="2310880" cy="3693319"/>
          </a:xfrm>
          <a:prstGeom prst="rect">
            <a:avLst/>
          </a:prstGeom>
          <a:noFill/>
        </p:spPr>
        <p:txBody>
          <a:bodyPr wrap="square" rtlCol="0">
            <a:spAutoFit/>
          </a:bodyPr>
          <a:lstStyle/>
          <a:p>
            <a:pPr algn="l"/>
            <a:r>
              <a:rPr lang="en-US" b="1" u="sng" dirty="0"/>
              <a:t>Severe Hydrogenation / Acid Treatment  </a:t>
            </a:r>
            <a:r>
              <a:rPr lang="en-US" dirty="0"/>
              <a:t>removes nearly all aromatics/PCAs</a:t>
            </a:r>
          </a:p>
          <a:p>
            <a:pPr algn="l"/>
            <a:r>
              <a:rPr lang="en-US" b="1" dirty="0"/>
              <a:t>Severe Hydrogenation /  Acid Treatment = ultimate severity</a:t>
            </a:r>
          </a:p>
          <a:p>
            <a:pPr algn="l"/>
            <a:r>
              <a:rPr lang="en-US" dirty="0">
                <a:sym typeface="Wingdings"/>
              </a:rPr>
              <a:t></a:t>
            </a:r>
          </a:p>
          <a:p>
            <a:pPr algn="l"/>
            <a:r>
              <a:rPr lang="en-US" dirty="0"/>
              <a:t>Typical heavy viscosity white oil </a:t>
            </a:r>
          </a:p>
          <a:p>
            <a:pPr algn="l"/>
            <a:r>
              <a:rPr lang="en-US" dirty="0"/>
              <a:t>Aromatics%&lt;=0.1%</a:t>
            </a:r>
          </a:p>
        </p:txBody>
      </p:sp>
      <p:sp>
        <p:nvSpPr>
          <p:cNvPr id="23" name="TextBox 22"/>
          <p:cNvSpPr txBox="1"/>
          <p:nvPr/>
        </p:nvSpPr>
        <p:spPr>
          <a:xfrm>
            <a:off x="2470306" y="5688332"/>
            <a:ext cx="7997641" cy="646331"/>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rgbClr val="0057A8"/>
                </a:solidFill>
                <a:cs typeface="Times New Roman" panose="02020603050405020304" pitchFamily="18" charset="0"/>
              </a:rPr>
              <a:t>Mineral Oils: Total aromatics range 0-50%, with PAC%&lt;&lt; Aromatic%</a:t>
            </a:r>
          </a:p>
          <a:p>
            <a:pPr marL="342900" indent="-342900">
              <a:buFont typeface="Wingdings" panose="05000000000000000000" pitchFamily="2" charset="2"/>
              <a:buChar char="Ø"/>
            </a:pPr>
            <a:r>
              <a:rPr lang="en-US" dirty="0" err="1">
                <a:solidFill>
                  <a:srgbClr val="0057A8"/>
                </a:solidFill>
                <a:cs typeface="Times New Roman" panose="02020603050405020304" pitchFamily="18" charset="0"/>
              </a:rPr>
              <a:t>Pharma</a:t>
            </a:r>
            <a:r>
              <a:rPr lang="en-US" dirty="0">
                <a:solidFill>
                  <a:srgbClr val="0057A8"/>
                </a:solidFill>
                <a:cs typeface="Times New Roman" panose="02020603050405020304" pitchFamily="18" charset="0"/>
              </a:rPr>
              <a:t> white oils: Total aromatics around 0.1%, PAC below ppb level</a:t>
            </a:r>
          </a:p>
        </p:txBody>
      </p:sp>
      <p:sp>
        <p:nvSpPr>
          <p:cNvPr id="24" name="Rectangle 77"/>
          <p:cNvSpPr>
            <a:spLocks noChangeArrowheads="1"/>
          </p:cNvSpPr>
          <p:nvPr/>
        </p:nvSpPr>
        <p:spPr bwMode="auto">
          <a:xfrm>
            <a:off x="4753912" y="1462661"/>
            <a:ext cx="1715214" cy="489878"/>
          </a:xfrm>
          <a:prstGeom prst="rect">
            <a:avLst/>
          </a:prstGeom>
          <a:solidFill>
            <a:schemeClr val="bg1"/>
          </a:solidFill>
          <a:ln>
            <a:noFill/>
          </a:ln>
          <a:effectLst/>
          <a:extLst/>
        </p:spPr>
        <p:txBody>
          <a:bodyPr wrap="none" lIns="90488" tIns="44450" rIns="90488" bIns="44450">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fr-FR" altLang="en-US" sz="1300" b="1" dirty="0">
                <a:solidFill>
                  <a:srgbClr val="000000"/>
                </a:solidFill>
                <a:latin typeface="Century Gothic" panose="020B0502020202020204" pitchFamily="34" charset="0"/>
              </a:rPr>
              <a:t>HEAVY TECHNICAL</a:t>
            </a:r>
          </a:p>
          <a:p>
            <a:pPr eaLnBrk="0" fontAlgn="base" hangingPunct="0">
              <a:spcBef>
                <a:spcPct val="0"/>
              </a:spcBef>
              <a:spcAft>
                <a:spcPct val="0"/>
              </a:spcAft>
            </a:pPr>
            <a:r>
              <a:rPr lang="fr-FR" altLang="en-US" sz="1300" b="1" dirty="0">
                <a:solidFill>
                  <a:srgbClr val="000000"/>
                </a:solidFill>
                <a:latin typeface="Century Gothic" panose="020B0502020202020204" pitchFamily="34" charset="0"/>
              </a:rPr>
              <a:t>WHITE OIL</a:t>
            </a:r>
          </a:p>
        </p:txBody>
      </p:sp>
      <p:sp>
        <p:nvSpPr>
          <p:cNvPr id="25" name="Rectangle 77"/>
          <p:cNvSpPr>
            <a:spLocks noChangeArrowheads="1"/>
          </p:cNvSpPr>
          <p:nvPr/>
        </p:nvSpPr>
        <p:spPr bwMode="auto">
          <a:xfrm>
            <a:off x="4753912" y="1448653"/>
            <a:ext cx="1901162" cy="489878"/>
          </a:xfrm>
          <a:prstGeom prst="rect">
            <a:avLst/>
          </a:prstGeom>
          <a:solidFill>
            <a:schemeClr val="bg1"/>
          </a:solidFill>
          <a:ln>
            <a:noFill/>
          </a:ln>
          <a:effectLst/>
          <a:extLst/>
        </p:spPr>
        <p:txBody>
          <a:bodyPr wrap="none" lIns="90488" tIns="44450" rIns="90488" bIns="44450">
            <a:spAutoFit/>
          </a:bodyPr>
          <a:lstStyle>
            <a:lvl1pPr algn="l" defTabSz="762000">
              <a:defRPr sz="2400">
                <a:solidFill>
                  <a:schemeClr val="tx1"/>
                </a:solidFill>
                <a:latin typeface="Times New Roman" panose="02020603050405020304" pitchFamily="18" charset="0"/>
              </a:defRPr>
            </a:lvl1pPr>
            <a:lvl2pPr marL="571500" algn="l" defTabSz="762000">
              <a:defRPr sz="2400">
                <a:solidFill>
                  <a:schemeClr val="tx1"/>
                </a:solidFill>
                <a:latin typeface="Times New Roman" panose="02020603050405020304" pitchFamily="18" charset="0"/>
              </a:defRPr>
            </a:lvl2pPr>
            <a:lvl3pPr marL="1143000" algn="l" defTabSz="762000">
              <a:defRPr sz="2400">
                <a:solidFill>
                  <a:schemeClr val="tx1"/>
                </a:solidFill>
                <a:latin typeface="Times New Roman" panose="02020603050405020304" pitchFamily="18" charset="0"/>
              </a:defRPr>
            </a:lvl3pPr>
            <a:lvl4pPr marL="1714500" algn="l" defTabSz="762000">
              <a:defRPr sz="2400">
                <a:solidFill>
                  <a:schemeClr val="tx1"/>
                </a:solidFill>
                <a:latin typeface="Times New Roman" panose="02020603050405020304" pitchFamily="18" charset="0"/>
              </a:defRPr>
            </a:lvl4pPr>
            <a:lvl5pPr marL="2286000" algn="l"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pPr>
            <a:r>
              <a:rPr lang="fr-FR" altLang="en-US" sz="1300" b="1" dirty="0">
                <a:solidFill>
                  <a:srgbClr val="000000"/>
                </a:solidFill>
                <a:latin typeface="Century Gothic" panose="020B0502020202020204" pitchFamily="34" charset="0"/>
              </a:rPr>
              <a:t>PARAFFINIC HEAVY</a:t>
            </a:r>
          </a:p>
          <a:p>
            <a:pPr eaLnBrk="0" fontAlgn="base" hangingPunct="0">
              <a:spcBef>
                <a:spcPct val="0"/>
              </a:spcBef>
              <a:spcAft>
                <a:spcPct val="0"/>
              </a:spcAft>
            </a:pPr>
            <a:r>
              <a:rPr lang="fr-FR" altLang="en-US" sz="1300" b="1" dirty="0">
                <a:solidFill>
                  <a:srgbClr val="000000"/>
                </a:solidFill>
                <a:latin typeface="Century Gothic" panose="020B0502020202020204" pitchFamily="34" charset="0"/>
              </a:rPr>
              <a:t>MEDICINAL WHITE OIL</a:t>
            </a:r>
          </a:p>
        </p:txBody>
      </p:sp>
    </p:spTree>
    <p:extLst>
      <p:ext uri="{BB962C8B-B14F-4D97-AF65-F5344CB8AC3E}">
        <p14:creationId xmlns:p14="http://schemas.microsoft.com/office/powerpoint/2010/main" val="42554665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4935"/>
                                        </p:tgtEl>
                                        <p:attrNameLst>
                                          <p:attrName>style.visibility</p:attrName>
                                        </p:attrNameLst>
                                      </p:cBhvr>
                                      <p:to>
                                        <p:strVal val="visible"/>
                                      </p:to>
                                    </p:set>
                                    <p:animEffect transition="in" filter="fade">
                                      <p:cBhvr>
                                        <p:cTn id="9" dur="5000"/>
                                        <p:tgtEl>
                                          <p:spTgt spid="12493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2"/>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24936"/>
                                        </p:tgtEl>
                                        <p:attrNameLst>
                                          <p:attrName>style.visibility</p:attrName>
                                        </p:attrNameLst>
                                      </p:cBhvr>
                                      <p:to>
                                        <p:strVal val="visible"/>
                                      </p:to>
                                    </p:set>
                                    <p:animEffect transition="in" filter="fade">
                                      <p:cBhvr>
                                        <p:cTn id="18" dur="2000"/>
                                        <p:tgtEl>
                                          <p:spTgt spid="124936"/>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7"/>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24937"/>
                                        </p:tgtEl>
                                        <p:attrNameLst>
                                          <p:attrName>style.visibility</p:attrName>
                                        </p:attrNameLst>
                                      </p:cBhvr>
                                      <p:to>
                                        <p:strVal val="visible"/>
                                      </p:to>
                                    </p:set>
                                    <p:animEffect transition="in" filter="fade">
                                      <p:cBhvr>
                                        <p:cTn id="31" dur="2000"/>
                                        <p:tgtEl>
                                          <p:spTgt spid="124937"/>
                                        </p:tgtEl>
                                      </p:cBhvr>
                                    </p:animEffect>
                                  </p:childTnLst>
                                </p:cTn>
                              </p:par>
                              <p:par>
                                <p:cTn id="32" presetID="1" presetClass="entr" presetSubtype="0" fill="hold" nodeType="with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37"/>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124938"/>
                                        </p:tgtEl>
                                        <p:attrNameLst>
                                          <p:attrName>style.visibility</p:attrName>
                                        </p:attrNameLst>
                                      </p:cBhvr>
                                      <p:to>
                                        <p:strVal val="visible"/>
                                      </p:to>
                                    </p:set>
                                    <p:animEffect transition="in" filter="fade">
                                      <p:cBhvr>
                                        <p:cTn id="42" dur="2000"/>
                                        <p:tgtEl>
                                          <p:spTgt spid="124938"/>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4939"/>
                                        </p:tgtEl>
                                        <p:attrNameLst>
                                          <p:attrName>style.visibility</p:attrName>
                                        </p:attrNameLst>
                                      </p:cBhvr>
                                      <p:to>
                                        <p:strVal val="visible"/>
                                      </p:to>
                                    </p:set>
                                    <p:animEffect transition="in" filter="fade">
                                      <p:cBhvr>
                                        <p:cTn id="49" dur="2000"/>
                                        <p:tgtEl>
                                          <p:spTgt spid="124939"/>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13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3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8" grpId="0"/>
      <p:bldP spid="122" grpId="0" animBg="1"/>
      <p:bldP spid="123" grpId="0" animBg="1"/>
      <p:bldP spid="124" grpId="0"/>
      <p:bldP spid="126" grpId="0" animBg="1"/>
      <p:bldP spid="117" grpId="0"/>
      <p:bldP spid="134" grpId="0" animBg="1"/>
      <p:bldP spid="137" grpId="0"/>
      <p:bldP spid="135" grpId="0" animBg="1"/>
      <p:bldP spid="138" grpId="0"/>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286000" y="304801"/>
            <a:ext cx="81534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50000"/>
              </a:spcBef>
              <a:spcAft>
                <a:spcPct val="0"/>
              </a:spcAft>
            </a:pPr>
            <a:endParaRPr lang="en-US" sz="2400">
              <a:solidFill>
                <a:srgbClr val="000099"/>
              </a:solidFill>
            </a:endParaRPr>
          </a:p>
        </p:txBody>
      </p:sp>
      <p:sp>
        <p:nvSpPr>
          <p:cNvPr id="31747" name="Rectangle 3"/>
          <p:cNvSpPr>
            <a:spLocks noChangeArrowheads="1"/>
          </p:cNvSpPr>
          <p:nvPr/>
        </p:nvSpPr>
        <p:spPr bwMode="auto">
          <a:xfrm>
            <a:off x="3133726" y="-9303"/>
            <a:ext cx="7534274"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chor="ctr">
            <a:spAutoFit/>
          </a:bodyPr>
          <a:lstStyle/>
          <a:p>
            <a:pPr algn="ctr" defTabSz="762000" eaLnBrk="0" fontAlgn="base" hangingPunct="0">
              <a:lnSpc>
                <a:spcPct val="85000"/>
              </a:lnSpc>
              <a:spcBef>
                <a:spcPct val="30000"/>
              </a:spcBef>
              <a:spcAft>
                <a:spcPct val="0"/>
              </a:spcAft>
            </a:pPr>
            <a:r>
              <a:rPr lang="en-US" sz="2400" b="1" dirty="0">
                <a:solidFill>
                  <a:srgbClr val="0057A8"/>
                </a:solidFill>
              </a:rPr>
              <a:t>Chemical composition is adjusted </a:t>
            </a:r>
          </a:p>
          <a:p>
            <a:pPr algn="ctr" defTabSz="762000" eaLnBrk="0" fontAlgn="base" hangingPunct="0">
              <a:lnSpc>
                <a:spcPct val="85000"/>
              </a:lnSpc>
              <a:spcBef>
                <a:spcPct val="30000"/>
              </a:spcBef>
              <a:spcAft>
                <a:spcPct val="0"/>
              </a:spcAft>
            </a:pPr>
            <a:r>
              <a:rPr lang="en-US" sz="2400" b="1" dirty="0">
                <a:solidFill>
                  <a:srgbClr val="0057A8"/>
                </a:solidFill>
              </a:rPr>
              <a:t>through refining</a:t>
            </a:r>
          </a:p>
        </p:txBody>
      </p:sp>
      <p:sp>
        <p:nvSpPr>
          <p:cNvPr id="2" name="TextBox 1"/>
          <p:cNvSpPr txBox="1"/>
          <p:nvPr/>
        </p:nvSpPr>
        <p:spPr>
          <a:xfrm>
            <a:off x="1690021" y="835491"/>
            <a:ext cx="8877300" cy="923330"/>
          </a:xfrm>
          <a:prstGeom prst="rect">
            <a:avLst/>
          </a:prstGeom>
          <a:noFill/>
        </p:spPr>
        <p:txBody>
          <a:bodyPr wrap="square" rtlCol="0">
            <a:spAutoFit/>
          </a:bodyPr>
          <a:lstStyle/>
          <a:p>
            <a:pPr fontAlgn="base">
              <a:spcBef>
                <a:spcPct val="0"/>
              </a:spcBef>
              <a:spcAft>
                <a:spcPct val="0"/>
              </a:spcAft>
            </a:pPr>
            <a:r>
              <a:rPr lang="en-US" dirty="0">
                <a:solidFill>
                  <a:srgbClr val="0057A8"/>
                </a:solidFill>
              </a:rPr>
              <a:t>Removal or conversion of undesirable molecules + Selection of desired molecules is obtained through the various refining units</a:t>
            </a:r>
          </a:p>
          <a:p>
            <a:pPr fontAlgn="base">
              <a:spcBef>
                <a:spcPct val="0"/>
              </a:spcBef>
              <a:spcAft>
                <a:spcPct val="0"/>
              </a:spcAft>
            </a:pPr>
            <a:r>
              <a:rPr lang="en-US" dirty="0">
                <a:solidFill>
                  <a:srgbClr val="0057A8"/>
                </a:solidFill>
              </a:rPr>
              <a:t>Final </a:t>
            </a:r>
            <a:r>
              <a:rPr lang="en-US" b="1" dirty="0">
                <a:solidFill>
                  <a:srgbClr val="0057A8"/>
                </a:solidFill>
              </a:rPr>
              <a:t>chemical composition adapted to targeted properties and performance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980" y="2923117"/>
            <a:ext cx="394335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816332" y="1944139"/>
            <a:ext cx="2448272" cy="830997"/>
          </a:xfrm>
          <a:prstGeom prst="rect">
            <a:avLst/>
          </a:prstGeom>
          <a:noFill/>
          <a:ln>
            <a:solidFill>
              <a:schemeClr val="tx1"/>
            </a:solidFill>
          </a:ln>
        </p:spPr>
        <p:txBody>
          <a:bodyPr wrap="square" rtlCol="0">
            <a:spAutoFit/>
          </a:bodyPr>
          <a:lstStyle/>
          <a:p>
            <a:pPr fontAlgn="base">
              <a:spcBef>
                <a:spcPct val="0"/>
              </a:spcBef>
              <a:spcAft>
                <a:spcPct val="0"/>
              </a:spcAft>
            </a:pPr>
            <a:r>
              <a:rPr lang="en-US" sz="1600" dirty="0">
                <a:solidFill>
                  <a:srgbClr val="000099"/>
                </a:solidFill>
                <a:latin typeface="Times New Roman" pitchFamily="18" charset="0"/>
              </a:rPr>
              <a:t>Boiling/Carbon # range, Viscosity, Volatility set by </a:t>
            </a:r>
            <a:r>
              <a:rPr lang="en-US" sz="1600" b="1" u="sng" dirty="0">
                <a:solidFill>
                  <a:srgbClr val="000099"/>
                </a:solidFill>
                <a:latin typeface="Times New Roman" pitchFamily="18" charset="0"/>
              </a:rPr>
              <a:t>Distillation</a:t>
            </a:r>
            <a:r>
              <a:rPr lang="en-US" sz="1600" dirty="0">
                <a:solidFill>
                  <a:srgbClr val="000099"/>
                </a:solidFill>
                <a:latin typeface="Times New Roman" pitchFamily="18" charset="0"/>
              </a:rPr>
              <a:t> Units </a:t>
            </a:r>
          </a:p>
        </p:txBody>
      </p:sp>
      <p:cxnSp>
        <p:nvCxnSpPr>
          <p:cNvPr id="22" name="Straight Arrow Connector 21"/>
          <p:cNvCxnSpPr/>
          <p:nvPr/>
        </p:nvCxnSpPr>
        <p:spPr bwMode="auto">
          <a:xfrm>
            <a:off x="5040468" y="2719332"/>
            <a:ext cx="0" cy="299906"/>
          </a:xfrm>
          <a:prstGeom prst="straightConnector1">
            <a:avLst/>
          </a:prstGeom>
          <a:solidFill>
            <a:srgbClr val="FFFFFF"/>
          </a:solidFill>
          <a:ln w="508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75"/>
          <p:cNvSpPr>
            <a:spLocks noChangeArrowheads="1"/>
          </p:cNvSpPr>
          <p:nvPr/>
        </p:nvSpPr>
        <p:spPr bwMode="auto">
          <a:xfrm rot="16200000" flipH="1">
            <a:off x="4695831" y="2612116"/>
            <a:ext cx="477765" cy="10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eaLnBrk="0" fontAlgn="base" hangingPunct="0">
              <a:spcBef>
                <a:spcPct val="0"/>
              </a:spcBef>
              <a:spcAft>
                <a:spcPct val="0"/>
              </a:spcAft>
            </a:pPr>
            <a:r>
              <a:rPr lang="en-US" sz="6000" dirty="0">
                <a:solidFill>
                  <a:srgbClr val="000099"/>
                </a:solidFill>
                <a:latin typeface="Century Gothic" pitchFamily="34" charset="0"/>
              </a:rPr>
              <a:t>}</a:t>
            </a:r>
          </a:p>
        </p:txBody>
      </p:sp>
      <p:cxnSp>
        <p:nvCxnSpPr>
          <p:cNvPr id="25" name="Straight Arrow Connector 24"/>
          <p:cNvCxnSpPr/>
          <p:nvPr/>
        </p:nvCxnSpPr>
        <p:spPr bwMode="auto">
          <a:xfrm flipH="1">
            <a:off x="5441262" y="3019238"/>
            <a:ext cx="1374818" cy="439540"/>
          </a:xfrm>
          <a:prstGeom prst="straightConnector1">
            <a:avLst/>
          </a:prstGeom>
          <a:solidFill>
            <a:srgbClr val="FFFFFF"/>
          </a:solidFill>
          <a:ln w="508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6816080" y="2843646"/>
            <a:ext cx="3136324" cy="584775"/>
          </a:xfrm>
          <a:prstGeom prst="rect">
            <a:avLst/>
          </a:prstGeom>
          <a:noFill/>
          <a:ln>
            <a:solidFill>
              <a:schemeClr val="tx1"/>
            </a:solidFill>
          </a:ln>
        </p:spPr>
        <p:txBody>
          <a:bodyPr wrap="square" rtlCol="0">
            <a:spAutoFit/>
          </a:bodyPr>
          <a:lstStyle/>
          <a:p>
            <a:pPr fontAlgn="base">
              <a:spcBef>
                <a:spcPct val="0"/>
              </a:spcBef>
              <a:spcAft>
                <a:spcPct val="0"/>
              </a:spcAft>
            </a:pPr>
            <a:r>
              <a:rPr lang="en-US" sz="1600" dirty="0">
                <a:solidFill>
                  <a:srgbClr val="000099"/>
                </a:solidFill>
                <a:latin typeface="Times New Roman" pitchFamily="18" charset="0"/>
              </a:rPr>
              <a:t>n-</a:t>
            </a:r>
            <a:r>
              <a:rPr lang="en-US" sz="1600" dirty="0" err="1">
                <a:solidFill>
                  <a:srgbClr val="000099"/>
                </a:solidFill>
                <a:latin typeface="Times New Roman" pitchFamily="18" charset="0"/>
              </a:rPr>
              <a:t>Paraffins</a:t>
            </a:r>
            <a:r>
              <a:rPr lang="en-US" sz="1600" dirty="0">
                <a:solidFill>
                  <a:srgbClr val="000099"/>
                </a:solidFill>
                <a:latin typeface="Times New Roman" pitchFamily="18" charset="0"/>
              </a:rPr>
              <a:t> removal / Wax production in </a:t>
            </a:r>
            <a:r>
              <a:rPr lang="en-US" sz="1600" b="1" u="sng" dirty="0" err="1">
                <a:solidFill>
                  <a:srgbClr val="000099"/>
                </a:solidFill>
                <a:latin typeface="Times New Roman" pitchFamily="18" charset="0"/>
              </a:rPr>
              <a:t>Dewaxing</a:t>
            </a:r>
            <a:r>
              <a:rPr lang="en-US" sz="1600" dirty="0">
                <a:solidFill>
                  <a:srgbClr val="000099"/>
                </a:solidFill>
                <a:latin typeface="Times New Roman" pitchFamily="18" charset="0"/>
              </a:rPr>
              <a:t> Unit</a:t>
            </a:r>
          </a:p>
        </p:txBody>
      </p:sp>
      <p:sp>
        <p:nvSpPr>
          <p:cNvPr id="32" name="TextBox 31"/>
          <p:cNvSpPr txBox="1"/>
          <p:nvPr/>
        </p:nvSpPr>
        <p:spPr>
          <a:xfrm>
            <a:off x="6816080" y="4482020"/>
            <a:ext cx="3312368" cy="830997"/>
          </a:xfrm>
          <a:prstGeom prst="rect">
            <a:avLst/>
          </a:prstGeom>
          <a:noFill/>
          <a:ln>
            <a:solidFill>
              <a:schemeClr val="tx1"/>
            </a:solidFill>
          </a:ln>
        </p:spPr>
        <p:txBody>
          <a:bodyPr wrap="square" rtlCol="0">
            <a:spAutoFit/>
          </a:bodyPr>
          <a:lstStyle/>
          <a:p>
            <a:pPr fontAlgn="base">
              <a:spcBef>
                <a:spcPct val="0"/>
              </a:spcBef>
              <a:spcAft>
                <a:spcPct val="0"/>
              </a:spcAft>
            </a:pPr>
            <a:r>
              <a:rPr lang="en-US" sz="1600" dirty="0">
                <a:solidFill>
                  <a:srgbClr val="000099"/>
                </a:solidFill>
                <a:latin typeface="Times New Roman" pitchFamily="18" charset="0"/>
              </a:rPr>
              <a:t>Poly-Aromatics (+some mono-/di- aromatics) removal in </a:t>
            </a:r>
            <a:r>
              <a:rPr lang="en-US" sz="1600" b="1" u="sng" dirty="0">
                <a:solidFill>
                  <a:srgbClr val="000099"/>
                </a:solidFill>
                <a:latin typeface="Times New Roman" pitchFamily="18" charset="0"/>
              </a:rPr>
              <a:t>Extraction or Hydrocracking</a:t>
            </a:r>
            <a:r>
              <a:rPr lang="en-US" sz="1600" dirty="0">
                <a:solidFill>
                  <a:srgbClr val="000099"/>
                </a:solidFill>
                <a:latin typeface="Times New Roman" pitchFamily="18" charset="0"/>
              </a:rPr>
              <a:t> Units </a:t>
            </a:r>
          </a:p>
        </p:txBody>
      </p:sp>
      <p:cxnSp>
        <p:nvCxnSpPr>
          <p:cNvPr id="33" name="Straight Arrow Connector 32"/>
          <p:cNvCxnSpPr>
            <a:stCxn id="32" idx="1"/>
          </p:cNvCxnSpPr>
          <p:nvPr/>
        </p:nvCxnSpPr>
        <p:spPr bwMode="auto">
          <a:xfrm flipH="1">
            <a:off x="5794362" y="4897518"/>
            <a:ext cx="1021718" cy="211848"/>
          </a:xfrm>
          <a:prstGeom prst="straightConnector1">
            <a:avLst/>
          </a:prstGeom>
          <a:solidFill>
            <a:srgbClr val="FFFFFF"/>
          </a:solidFill>
          <a:ln w="508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6816080" y="3554901"/>
            <a:ext cx="3403864" cy="830997"/>
          </a:xfrm>
          <a:prstGeom prst="rect">
            <a:avLst/>
          </a:prstGeom>
          <a:noFill/>
          <a:ln>
            <a:solidFill>
              <a:schemeClr val="tx1"/>
            </a:solidFill>
          </a:ln>
        </p:spPr>
        <p:txBody>
          <a:bodyPr wrap="square" rtlCol="0">
            <a:spAutoFit/>
          </a:bodyPr>
          <a:lstStyle/>
          <a:p>
            <a:pPr fontAlgn="base">
              <a:spcBef>
                <a:spcPct val="0"/>
              </a:spcBef>
              <a:spcAft>
                <a:spcPct val="0"/>
              </a:spcAft>
            </a:pPr>
            <a:r>
              <a:rPr lang="en-US" sz="1600" dirty="0">
                <a:solidFill>
                  <a:srgbClr val="000099"/>
                </a:solidFill>
                <a:latin typeface="Times New Roman" pitchFamily="18" charset="0"/>
              </a:rPr>
              <a:t>Full aromatic saturation from </a:t>
            </a:r>
            <a:r>
              <a:rPr lang="en-US" sz="1600" b="1" u="sng" dirty="0">
                <a:solidFill>
                  <a:srgbClr val="000099"/>
                </a:solidFill>
                <a:latin typeface="Times New Roman" pitchFamily="18" charset="0"/>
              </a:rPr>
              <a:t>severe </a:t>
            </a:r>
            <a:r>
              <a:rPr lang="en-US" sz="1600" b="1" u="sng" dirty="0" err="1">
                <a:solidFill>
                  <a:srgbClr val="000099"/>
                </a:solidFill>
                <a:latin typeface="Times New Roman" pitchFamily="18" charset="0"/>
              </a:rPr>
              <a:t>Hydrotreatment</a:t>
            </a:r>
            <a:r>
              <a:rPr lang="en-US" sz="1600" b="1" u="sng" dirty="0">
                <a:solidFill>
                  <a:srgbClr val="000099"/>
                </a:solidFill>
                <a:latin typeface="Times New Roman" pitchFamily="18" charset="0"/>
              </a:rPr>
              <a:t> or Acid Treatment </a:t>
            </a:r>
            <a:r>
              <a:rPr lang="en-US" sz="1600" dirty="0">
                <a:solidFill>
                  <a:srgbClr val="000099"/>
                </a:solidFill>
                <a:latin typeface="Times New Roman" pitchFamily="18" charset="0"/>
              </a:rPr>
              <a:t>(</a:t>
            </a:r>
            <a:r>
              <a:rPr lang="en-US" sz="1600" dirty="0" err="1">
                <a:solidFill>
                  <a:srgbClr val="000099"/>
                </a:solidFill>
                <a:latin typeface="Times New Roman" pitchFamily="18" charset="0"/>
              </a:rPr>
              <a:t>eg</a:t>
            </a:r>
            <a:r>
              <a:rPr lang="en-US" sz="1600" dirty="0">
                <a:solidFill>
                  <a:srgbClr val="000099"/>
                </a:solidFill>
                <a:latin typeface="Times New Roman" pitchFamily="18" charset="0"/>
              </a:rPr>
              <a:t> White Oil Units) </a:t>
            </a:r>
          </a:p>
        </p:txBody>
      </p:sp>
      <p:cxnSp>
        <p:nvCxnSpPr>
          <p:cNvPr id="38" name="Straight Arrow Connector 37"/>
          <p:cNvCxnSpPr>
            <a:stCxn id="34" idx="1"/>
          </p:cNvCxnSpPr>
          <p:nvPr/>
        </p:nvCxnSpPr>
        <p:spPr bwMode="auto">
          <a:xfrm flipH="1">
            <a:off x="5679506" y="3970400"/>
            <a:ext cx="1136574" cy="556485"/>
          </a:xfrm>
          <a:prstGeom prst="straightConnector1">
            <a:avLst/>
          </a:prstGeom>
          <a:solidFill>
            <a:srgbClr val="FFFFFF"/>
          </a:solidFill>
          <a:ln w="508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4583832" y="4828033"/>
            <a:ext cx="350880" cy="584775"/>
          </a:xfrm>
          <a:prstGeom prst="rect">
            <a:avLst/>
          </a:prstGeom>
          <a:noFill/>
        </p:spPr>
        <p:txBody>
          <a:bodyPr wrap="square" rtlCol="0">
            <a:spAutoFit/>
          </a:bodyPr>
          <a:lstStyle/>
          <a:p>
            <a:pPr algn="ctr" fontAlgn="base">
              <a:spcBef>
                <a:spcPct val="0"/>
              </a:spcBef>
              <a:spcAft>
                <a:spcPct val="0"/>
              </a:spcAft>
            </a:pPr>
            <a:r>
              <a:rPr lang="en-US" sz="3200" b="1" dirty="0">
                <a:solidFill>
                  <a:srgbClr val="FF0000"/>
                </a:solidFill>
                <a:latin typeface="Times New Roman" pitchFamily="18" charset="0"/>
                <a:sym typeface="Wingdings"/>
              </a:rPr>
              <a:t></a:t>
            </a:r>
            <a:endParaRPr lang="en-US" sz="3200" b="1" dirty="0">
              <a:solidFill>
                <a:srgbClr val="FF0000"/>
              </a:solidFill>
              <a:latin typeface="Times New Roman" pitchFamily="18" charset="0"/>
            </a:endParaRPr>
          </a:p>
        </p:txBody>
      </p:sp>
      <p:sp>
        <p:nvSpPr>
          <p:cNvPr id="21" name="TextBox 20"/>
          <p:cNvSpPr txBox="1"/>
          <p:nvPr/>
        </p:nvSpPr>
        <p:spPr>
          <a:xfrm>
            <a:off x="4502664" y="4181932"/>
            <a:ext cx="432048" cy="584775"/>
          </a:xfrm>
          <a:prstGeom prst="rect">
            <a:avLst/>
          </a:prstGeom>
          <a:noFill/>
        </p:spPr>
        <p:txBody>
          <a:bodyPr wrap="square" rtlCol="0">
            <a:spAutoFit/>
          </a:bodyPr>
          <a:lstStyle/>
          <a:p>
            <a:pPr algn="ctr" fontAlgn="base">
              <a:spcBef>
                <a:spcPct val="0"/>
              </a:spcBef>
              <a:spcAft>
                <a:spcPct val="0"/>
              </a:spcAft>
            </a:pPr>
            <a:r>
              <a:rPr lang="en-US" sz="3200" b="1" dirty="0">
                <a:solidFill>
                  <a:srgbClr val="000099">
                    <a:lumMod val="40000"/>
                    <a:lumOff val="60000"/>
                  </a:srgbClr>
                </a:solidFill>
                <a:latin typeface="Times New Roman" pitchFamily="18" charset="0"/>
                <a:sym typeface="Wingdings"/>
              </a:rPr>
              <a:t></a:t>
            </a:r>
            <a:endParaRPr lang="en-US" sz="3200" b="1" dirty="0">
              <a:solidFill>
                <a:srgbClr val="000099">
                  <a:lumMod val="40000"/>
                  <a:lumOff val="60000"/>
                </a:srgbClr>
              </a:solidFill>
              <a:latin typeface="Times New Roman" pitchFamily="18" charset="0"/>
            </a:endParaRPr>
          </a:p>
        </p:txBody>
      </p:sp>
      <p:sp>
        <p:nvSpPr>
          <p:cNvPr id="23" name="TextBox 22"/>
          <p:cNvSpPr txBox="1"/>
          <p:nvPr/>
        </p:nvSpPr>
        <p:spPr>
          <a:xfrm>
            <a:off x="4327224" y="3651652"/>
            <a:ext cx="432048" cy="584775"/>
          </a:xfrm>
          <a:prstGeom prst="rect">
            <a:avLst/>
          </a:prstGeom>
          <a:noFill/>
        </p:spPr>
        <p:txBody>
          <a:bodyPr wrap="square" rtlCol="0">
            <a:spAutoFit/>
          </a:bodyPr>
          <a:lstStyle/>
          <a:p>
            <a:pPr fontAlgn="base">
              <a:spcBef>
                <a:spcPct val="0"/>
              </a:spcBef>
              <a:spcAft>
                <a:spcPct val="0"/>
              </a:spcAft>
            </a:pPr>
            <a:r>
              <a:rPr lang="en-US" sz="3200" b="1" dirty="0">
                <a:solidFill>
                  <a:srgbClr val="009D00"/>
                </a:solidFill>
                <a:latin typeface="Times New Roman" pitchFamily="18" charset="0"/>
                <a:sym typeface="Wingdings"/>
              </a:rPr>
              <a:t></a:t>
            </a:r>
            <a:endParaRPr lang="en-US" sz="3200" b="1" dirty="0">
              <a:solidFill>
                <a:srgbClr val="009D00"/>
              </a:solidFill>
              <a:latin typeface="Times New Roman" pitchFamily="18" charset="0"/>
            </a:endParaRPr>
          </a:p>
        </p:txBody>
      </p:sp>
    </p:spTree>
    <p:extLst>
      <p:ext uri="{BB962C8B-B14F-4D97-AF65-F5344CB8AC3E}">
        <p14:creationId xmlns:p14="http://schemas.microsoft.com/office/powerpoint/2010/main" val="7237026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p:bldP spid="27" grpId="0" animBg="1"/>
      <p:bldP spid="32"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286000" y="304801"/>
            <a:ext cx="81534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spcBef>
                <a:spcPct val="50000"/>
              </a:spcBef>
            </a:pPr>
            <a:endParaRPr lang="en-US" sz="2400">
              <a:latin typeface="Arial" charset="0"/>
            </a:endParaRPr>
          </a:p>
        </p:txBody>
      </p:sp>
      <p:sp>
        <p:nvSpPr>
          <p:cNvPr id="31747" name="Rectangle 3"/>
          <p:cNvSpPr>
            <a:spLocks noChangeArrowheads="1"/>
          </p:cNvSpPr>
          <p:nvPr/>
        </p:nvSpPr>
        <p:spPr bwMode="auto">
          <a:xfrm>
            <a:off x="4458813" y="41063"/>
            <a:ext cx="5364048" cy="71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nchor="ctr">
            <a:spAutoFit/>
          </a:bodyPr>
          <a:lstStyle/>
          <a:p>
            <a:pPr defTabSz="762000" eaLnBrk="0" hangingPunct="0">
              <a:lnSpc>
                <a:spcPct val="85000"/>
              </a:lnSpc>
              <a:spcBef>
                <a:spcPct val="30000"/>
              </a:spcBef>
            </a:pPr>
            <a:r>
              <a:rPr lang="en-US" sz="2400" b="1" dirty="0">
                <a:solidFill>
                  <a:srgbClr val="0057A8"/>
                </a:solidFill>
              </a:rPr>
              <a:t>Chemical composition is controlled by specifications</a:t>
            </a:r>
          </a:p>
        </p:txBody>
      </p:sp>
      <p:sp>
        <p:nvSpPr>
          <p:cNvPr id="2" name="TextBox 1"/>
          <p:cNvSpPr txBox="1"/>
          <p:nvPr/>
        </p:nvSpPr>
        <p:spPr>
          <a:xfrm>
            <a:off x="2008758" y="908721"/>
            <a:ext cx="7782010" cy="646331"/>
          </a:xfrm>
          <a:prstGeom prst="rect">
            <a:avLst/>
          </a:prstGeom>
          <a:noFill/>
        </p:spPr>
        <p:txBody>
          <a:bodyPr wrap="square" rtlCol="0">
            <a:spAutoFit/>
          </a:bodyPr>
          <a:lstStyle/>
          <a:p>
            <a:pPr algn="l"/>
            <a:r>
              <a:rPr lang="en-US" dirty="0">
                <a:solidFill>
                  <a:srgbClr val="0057A8"/>
                </a:solidFill>
              </a:rPr>
              <a:t>A set of </a:t>
            </a:r>
            <a:r>
              <a:rPr lang="en-US" b="1" dirty="0">
                <a:solidFill>
                  <a:srgbClr val="0057A8"/>
                </a:solidFill>
              </a:rPr>
              <a:t>specifications</a:t>
            </a:r>
            <a:r>
              <a:rPr lang="en-US" dirty="0">
                <a:solidFill>
                  <a:srgbClr val="0057A8"/>
                </a:solidFill>
              </a:rPr>
              <a:t> has been </a:t>
            </a:r>
            <a:r>
              <a:rPr lang="en-US" b="1" dirty="0">
                <a:solidFill>
                  <a:srgbClr val="0057A8"/>
                </a:solidFill>
              </a:rPr>
              <a:t>developed to </a:t>
            </a:r>
            <a:r>
              <a:rPr lang="en-US" dirty="0">
                <a:solidFill>
                  <a:srgbClr val="0057A8"/>
                </a:solidFill>
              </a:rPr>
              <a:t>efficiently and tightly </a:t>
            </a:r>
            <a:r>
              <a:rPr lang="en-US" b="1" dirty="0">
                <a:solidFill>
                  <a:srgbClr val="0057A8"/>
                </a:solidFill>
              </a:rPr>
              <a:t>control</a:t>
            </a:r>
            <a:r>
              <a:rPr lang="en-US" dirty="0">
                <a:solidFill>
                  <a:srgbClr val="0057A8"/>
                </a:solidFill>
              </a:rPr>
              <a:t> mineral oil </a:t>
            </a:r>
            <a:r>
              <a:rPr lang="en-US" b="1" dirty="0">
                <a:solidFill>
                  <a:srgbClr val="0057A8"/>
                </a:solidFill>
              </a:rPr>
              <a:t>composition</a:t>
            </a:r>
            <a:r>
              <a:rPr lang="en-US" dirty="0">
                <a:solidFill>
                  <a:srgbClr val="0057A8"/>
                </a:solidFill>
              </a:rPr>
              <a:t> according to its intended application</a:t>
            </a:r>
          </a:p>
        </p:txBody>
      </p:sp>
      <p:sp>
        <p:nvSpPr>
          <p:cNvPr id="14" name="TextBox 13"/>
          <p:cNvSpPr txBox="1"/>
          <p:nvPr/>
        </p:nvSpPr>
        <p:spPr>
          <a:xfrm>
            <a:off x="2484582" y="5393261"/>
            <a:ext cx="8183418" cy="830997"/>
          </a:xfrm>
          <a:prstGeom prst="rect">
            <a:avLst/>
          </a:prstGeom>
          <a:noFill/>
        </p:spPr>
        <p:txBody>
          <a:bodyPr wrap="square" rtlCol="0">
            <a:spAutoFit/>
          </a:bodyPr>
          <a:lstStyle/>
          <a:p>
            <a:pPr marL="342900" indent="-342900">
              <a:buFont typeface="Wingdings" panose="05000000000000000000" pitchFamily="2" charset="2"/>
              <a:buChar char="Ø"/>
            </a:pPr>
            <a:r>
              <a:rPr lang="en-US" sz="1600" dirty="0">
                <a:solidFill>
                  <a:srgbClr val="0057A8"/>
                </a:solidFill>
              </a:rPr>
              <a:t>Specifications defined to ensure Performance in application and absence of Health and Safety concern for end consumers</a:t>
            </a:r>
          </a:p>
          <a:p>
            <a:pPr marL="342900" indent="-342900">
              <a:buFont typeface="Wingdings" panose="05000000000000000000" pitchFamily="2" charset="2"/>
              <a:buChar char="Ø"/>
            </a:pPr>
            <a:r>
              <a:rPr lang="en-US" sz="1600" dirty="0">
                <a:solidFill>
                  <a:srgbClr val="0057A8"/>
                </a:solidFill>
              </a:rPr>
              <a:t>Specification </a:t>
            </a:r>
            <a:r>
              <a:rPr lang="en-US" sz="1600" b="1" dirty="0">
                <a:solidFill>
                  <a:srgbClr val="0057A8"/>
                </a:solidFill>
              </a:rPr>
              <a:t>tests shall be simple and quick</a:t>
            </a:r>
            <a:r>
              <a:rPr lang="en-US" sz="1600" dirty="0">
                <a:solidFill>
                  <a:srgbClr val="0057A8"/>
                </a:solidFill>
              </a:rPr>
              <a:t> to be run on each production batch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2373836"/>
            <a:ext cx="394335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02931" y="1643309"/>
            <a:ext cx="2249835" cy="338554"/>
          </a:xfrm>
          <a:prstGeom prst="rect">
            <a:avLst/>
          </a:prstGeom>
          <a:noFill/>
          <a:ln>
            <a:solidFill>
              <a:schemeClr val="tx1"/>
            </a:solidFill>
          </a:ln>
        </p:spPr>
        <p:txBody>
          <a:bodyPr wrap="square" rtlCol="0">
            <a:spAutoFit/>
          </a:bodyPr>
          <a:lstStyle/>
          <a:p>
            <a:pPr algn="l"/>
            <a:r>
              <a:rPr lang="en-US" sz="1600" dirty="0"/>
              <a:t>Volatility or Flash point</a:t>
            </a:r>
          </a:p>
        </p:txBody>
      </p:sp>
      <p:sp>
        <p:nvSpPr>
          <p:cNvPr id="18" name="TextBox 17"/>
          <p:cNvSpPr txBox="1"/>
          <p:nvPr/>
        </p:nvSpPr>
        <p:spPr>
          <a:xfrm>
            <a:off x="4943872" y="2060848"/>
            <a:ext cx="2532872" cy="338554"/>
          </a:xfrm>
          <a:prstGeom prst="rect">
            <a:avLst/>
          </a:prstGeom>
          <a:noFill/>
          <a:ln>
            <a:solidFill>
              <a:schemeClr val="tx1"/>
            </a:solidFill>
          </a:ln>
        </p:spPr>
        <p:txBody>
          <a:bodyPr wrap="square" rtlCol="0">
            <a:spAutoFit/>
          </a:bodyPr>
          <a:lstStyle/>
          <a:p>
            <a:pPr algn="l"/>
            <a:r>
              <a:rPr lang="en-US" sz="1600" dirty="0"/>
              <a:t>Viscosity or GC distillation</a:t>
            </a:r>
          </a:p>
        </p:txBody>
      </p:sp>
      <p:cxnSp>
        <p:nvCxnSpPr>
          <p:cNvPr id="8" name="Straight Arrow Connector 7"/>
          <p:cNvCxnSpPr/>
          <p:nvPr/>
        </p:nvCxnSpPr>
        <p:spPr bwMode="auto">
          <a:xfrm>
            <a:off x="4727848" y="2060848"/>
            <a:ext cx="0" cy="720080"/>
          </a:xfrm>
          <a:prstGeom prst="straightConnector1">
            <a:avLst/>
          </a:prstGeom>
          <a:solidFill>
            <a:srgbClr val="FFFFFF"/>
          </a:solidFill>
          <a:ln w="508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5087888" y="2409014"/>
            <a:ext cx="0" cy="299906"/>
          </a:xfrm>
          <a:prstGeom prst="straightConnector1">
            <a:avLst/>
          </a:prstGeom>
          <a:solidFill>
            <a:srgbClr val="FFFFFF"/>
          </a:solidFill>
          <a:ln w="508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75"/>
          <p:cNvSpPr>
            <a:spLocks noChangeArrowheads="1"/>
          </p:cNvSpPr>
          <p:nvPr/>
        </p:nvSpPr>
        <p:spPr bwMode="auto">
          <a:xfrm rot="16200000" flipH="1">
            <a:off x="4774505" y="2251520"/>
            <a:ext cx="477765" cy="10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eaLnBrk="0" hangingPunct="0"/>
            <a:r>
              <a:rPr lang="en-US" sz="6000" dirty="0">
                <a:latin typeface="Century Gothic" pitchFamily="34" charset="0"/>
              </a:rPr>
              <a:t>}</a:t>
            </a:r>
          </a:p>
        </p:txBody>
      </p:sp>
      <p:cxnSp>
        <p:nvCxnSpPr>
          <p:cNvPr id="25" name="Straight Arrow Connector 24"/>
          <p:cNvCxnSpPr/>
          <p:nvPr/>
        </p:nvCxnSpPr>
        <p:spPr bwMode="auto">
          <a:xfrm flipH="1">
            <a:off x="5559792" y="2780928"/>
            <a:ext cx="1224136" cy="360040"/>
          </a:xfrm>
          <a:prstGeom prst="straightConnector1">
            <a:avLst/>
          </a:prstGeom>
          <a:solidFill>
            <a:srgbClr val="FFFFFF"/>
          </a:solidFill>
          <a:ln w="508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nvSpPr>
        <p:spPr>
          <a:xfrm>
            <a:off x="6816080" y="2487196"/>
            <a:ext cx="2974688" cy="338554"/>
          </a:xfrm>
          <a:prstGeom prst="rect">
            <a:avLst/>
          </a:prstGeom>
          <a:noFill/>
          <a:ln>
            <a:solidFill>
              <a:schemeClr val="tx1"/>
            </a:solidFill>
          </a:ln>
        </p:spPr>
        <p:txBody>
          <a:bodyPr wrap="square" rtlCol="0">
            <a:spAutoFit/>
          </a:bodyPr>
          <a:lstStyle/>
          <a:p>
            <a:pPr algn="l"/>
            <a:r>
              <a:rPr lang="en-US" sz="1600" dirty="0"/>
              <a:t>Pour point or solid paraffin test</a:t>
            </a:r>
          </a:p>
        </p:txBody>
      </p:sp>
      <p:cxnSp>
        <p:nvCxnSpPr>
          <p:cNvPr id="28" name="Straight Arrow Connector 27"/>
          <p:cNvCxnSpPr/>
          <p:nvPr/>
        </p:nvCxnSpPr>
        <p:spPr bwMode="auto">
          <a:xfrm flipH="1">
            <a:off x="5591944" y="3280628"/>
            <a:ext cx="1191984" cy="220380"/>
          </a:xfrm>
          <a:prstGeom prst="straightConnector1">
            <a:avLst/>
          </a:prstGeom>
          <a:solidFill>
            <a:srgbClr val="FFFFFF"/>
          </a:solidFill>
          <a:ln w="508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6816080" y="2914580"/>
            <a:ext cx="3111256" cy="584775"/>
          </a:xfrm>
          <a:prstGeom prst="rect">
            <a:avLst/>
          </a:prstGeom>
          <a:noFill/>
          <a:ln>
            <a:solidFill>
              <a:schemeClr val="tx1"/>
            </a:solidFill>
          </a:ln>
        </p:spPr>
        <p:txBody>
          <a:bodyPr wrap="square" rtlCol="0">
            <a:spAutoFit/>
          </a:bodyPr>
          <a:lstStyle/>
          <a:p>
            <a:pPr algn="l"/>
            <a:r>
              <a:rPr lang="en-US" sz="1600" dirty="0" err="1"/>
              <a:t>CaCpCn</a:t>
            </a:r>
            <a:r>
              <a:rPr lang="en-US" sz="1600" dirty="0"/>
              <a:t> by ASTM D2140</a:t>
            </a:r>
          </a:p>
          <a:p>
            <a:pPr algn="l"/>
            <a:r>
              <a:rPr lang="en-US" sz="1600" dirty="0"/>
              <a:t>or Density or Viscosity Index</a:t>
            </a:r>
          </a:p>
        </p:txBody>
      </p:sp>
      <p:sp>
        <p:nvSpPr>
          <p:cNvPr id="32" name="TextBox 31"/>
          <p:cNvSpPr txBox="1"/>
          <p:nvPr/>
        </p:nvSpPr>
        <p:spPr>
          <a:xfrm>
            <a:off x="6828656" y="3578306"/>
            <a:ext cx="3623320" cy="584775"/>
          </a:xfrm>
          <a:prstGeom prst="rect">
            <a:avLst/>
          </a:prstGeom>
          <a:noFill/>
          <a:ln>
            <a:solidFill>
              <a:schemeClr val="tx1"/>
            </a:solidFill>
          </a:ln>
        </p:spPr>
        <p:txBody>
          <a:bodyPr wrap="square" rtlCol="0">
            <a:spAutoFit/>
          </a:bodyPr>
          <a:lstStyle/>
          <a:p>
            <a:pPr algn="l"/>
            <a:r>
              <a:rPr lang="en-US" sz="1600" dirty="0"/>
              <a:t>Aromatics % in MO by ASTM D2007</a:t>
            </a:r>
          </a:p>
          <a:p>
            <a:pPr algn="l"/>
            <a:r>
              <a:rPr lang="en-US" sz="1600" dirty="0"/>
              <a:t>Aromatics ppm in WO  by direct UV</a:t>
            </a:r>
          </a:p>
        </p:txBody>
      </p:sp>
      <p:cxnSp>
        <p:nvCxnSpPr>
          <p:cNvPr id="33" name="Straight Arrow Connector 32"/>
          <p:cNvCxnSpPr/>
          <p:nvPr/>
        </p:nvCxnSpPr>
        <p:spPr bwMode="auto">
          <a:xfrm flipH="1">
            <a:off x="5663952" y="3825044"/>
            <a:ext cx="1119976" cy="180020"/>
          </a:xfrm>
          <a:prstGeom prst="straightConnector1">
            <a:avLst/>
          </a:prstGeom>
          <a:solidFill>
            <a:srgbClr val="FFFFFF"/>
          </a:solidFill>
          <a:ln w="508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6816080" y="4284386"/>
            <a:ext cx="2880320" cy="584775"/>
          </a:xfrm>
          <a:prstGeom prst="rect">
            <a:avLst/>
          </a:prstGeom>
          <a:noFill/>
          <a:ln>
            <a:solidFill>
              <a:schemeClr val="tx1"/>
            </a:solidFill>
          </a:ln>
        </p:spPr>
        <p:txBody>
          <a:bodyPr wrap="square" rtlCol="0">
            <a:spAutoFit/>
          </a:bodyPr>
          <a:lstStyle/>
          <a:p>
            <a:pPr algn="l"/>
            <a:r>
              <a:rPr lang="en-US" sz="1600" dirty="0"/>
              <a:t>PACs % in MO by IP 346</a:t>
            </a:r>
          </a:p>
          <a:p>
            <a:pPr algn="l"/>
            <a:r>
              <a:rPr lang="en-US" sz="1600" dirty="0"/>
              <a:t>PACs ppb in WO by UV DMSO</a:t>
            </a:r>
          </a:p>
        </p:txBody>
      </p:sp>
      <p:cxnSp>
        <p:nvCxnSpPr>
          <p:cNvPr id="38" name="Straight Arrow Connector 37"/>
          <p:cNvCxnSpPr/>
          <p:nvPr/>
        </p:nvCxnSpPr>
        <p:spPr bwMode="auto">
          <a:xfrm flipH="1">
            <a:off x="5768112" y="4576772"/>
            <a:ext cx="1015816" cy="4356"/>
          </a:xfrm>
          <a:prstGeom prst="straightConnector1">
            <a:avLst/>
          </a:prstGeom>
          <a:solidFill>
            <a:srgbClr val="FFFFFF"/>
          </a:solidFill>
          <a:ln w="508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4583832" y="4293097"/>
            <a:ext cx="432048" cy="584775"/>
          </a:xfrm>
          <a:prstGeom prst="rect">
            <a:avLst/>
          </a:prstGeom>
          <a:noFill/>
        </p:spPr>
        <p:txBody>
          <a:bodyPr wrap="square" rtlCol="0">
            <a:spAutoFit/>
          </a:bodyPr>
          <a:lstStyle/>
          <a:p>
            <a:r>
              <a:rPr lang="en-US" sz="3200" b="1" dirty="0">
                <a:solidFill>
                  <a:srgbClr val="FF0000"/>
                </a:solidFill>
                <a:sym typeface="Wingdings"/>
              </a:rPr>
              <a:t></a:t>
            </a:r>
            <a:endParaRPr lang="en-US" sz="3200" b="1" dirty="0">
              <a:solidFill>
                <a:srgbClr val="FF0000"/>
              </a:solidFill>
            </a:endParaRPr>
          </a:p>
        </p:txBody>
      </p:sp>
      <p:sp>
        <p:nvSpPr>
          <p:cNvPr id="21" name="TextBox 20"/>
          <p:cNvSpPr txBox="1"/>
          <p:nvPr/>
        </p:nvSpPr>
        <p:spPr>
          <a:xfrm>
            <a:off x="4471968" y="3712677"/>
            <a:ext cx="432048" cy="584775"/>
          </a:xfrm>
          <a:prstGeom prst="rect">
            <a:avLst/>
          </a:prstGeom>
          <a:noFill/>
        </p:spPr>
        <p:txBody>
          <a:bodyPr wrap="square" rtlCol="0">
            <a:spAutoFit/>
          </a:bodyPr>
          <a:lstStyle/>
          <a:p>
            <a:r>
              <a:rPr lang="en-US" sz="3200" b="1" dirty="0">
                <a:solidFill>
                  <a:schemeClr val="accent6"/>
                </a:solidFill>
                <a:sym typeface="Wingdings"/>
              </a:rPr>
              <a:t></a:t>
            </a:r>
            <a:endParaRPr lang="en-US" sz="3200" b="1" dirty="0">
              <a:solidFill>
                <a:schemeClr val="accent6"/>
              </a:solidFill>
            </a:endParaRPr>
          </a:p>
        </p:txBody>
      </p:sp>
      <p:sp>
        <p:nvSpPr>
          <p:cNvPr id="23" name="TextBox 22"/>
          <p:cNvSpPr txBox="1"/>
          <p:nvPr/>
        </p:nvSpPr>
        <p:spPr>
          <a:xfrm>
            <a:off x="4387255" y="3101920"/>
            <a:ext cx="432048" cy="584775"/>
          </a:xfrm>
          <a:prstGeom prst="rect">
            <a:avLst/>
          </a:prstGeom>
          <a:noFill/>
        </p:spPr>
        <p:txBody>
          <a:bodyPr wrap="square" rtlCol="0">
            <a:spAutoFit/>
          </a:bodyPr>
          <a:lstStyle/>
          <a:p>
            <a:pPr algn="l"/>
            <a:r>
              <a:rPr lang="en-US" sz="3200" b="1" dirty="0">
                <a:solidFill>
                  <a:srgbClr val="00B050"/>
                </a:solidFill>
                <a:sym typeface="Wingdings"/>
              </a:rPr>
              <a:t></a:t>
            </a:r>
            <a:endParaRPr lang="en-US" sz="3200" b="1" dirty="0">
              <a:solidFill>
                <a:srgbClr val="00B050"/>
              </a:solidFill>
            </a:endParaRPr>
          </a:p>
        </p:txBody>
      </p:sp>
      <p:sp>
        <p:nvSpPr>
          <p:cNvPr id="26" name="TextBox 25"/>
          <p:cNvSpPr txBox="1"/>
          <p:nvPr/>
        </p:nvSpPr>
        <p:spPr>
          <a:xfrm>
            <a:off x="4187789" y="2674679"/>
            <a:ext cx="432048" cy="584775"/>
          </a:xfrm>
          <a:prstGeom prst="rect">
            <a:avLst/>
          </a:prstGeom>
          <a:noFill/>
        </p:spPr>
        <p:txBody>
          <a:bodyPr wrap="square" rtlCol="0">
            <a:spAutoFit/>
          </a:bodyPr>
          <a:lstStyle/>
          <a:p>
            <a:r>
              <a:rPr lang="en-US" sz="3200" b="1" dirty="0">
                <a:solidFill>
                  <a:schemeClr val="accent6"/>
                </a:solidFill>
                <a:sym typeface="Wingdings"/>
              </a:rPr>
              <a:t></a:t>
            </a:r>
            <a:endParaRPr lang="en-US" sz="3200" b="1" dirty="0">
              <a:solidFill>
                <a:schemeClr val="accent6"/>
              </a:solidFill>
            </a:endParaRPr>
          </a:p>
        </p:txBody>
      </p:sp>
    </p:spTree>
    <p:extLst>
      <p:ext uri="{BB962C8B-B14F-4D97-AF65-F5344CB8AC3E}">
        <p14:creationId xmlns:p14="http://schemas.microsoft.com/office/powerpoint/2010/main" val="16953417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4" grpId="0"/>
      <p:bldP spid="27" grpId="0" animBg="1"/>
      <p:bldP spid="30" grpId="0" animBg="1"/>
      <p:bldP spid="32"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0341" y="88709"/>
            <a:ext cx="6908164" cy="457857"/>
          </a:xfrm>
        </p:spPr>
        <p:txBody>
          <a:bodyPr/>
          <a:lstStyle/>
          <a:p>
            <a:r>
              <a:rPr lang="en-US" dirty="0"/>
              <a:t>Paraffin and </a:t>
            </a:r>
            <a:r>
              <a:rPr lang="en-US" dirty="0" err="1"/>
              <a:t>MicroWax</a:t>
            </a:r>
            <a:r>
              <a:rPr lang="en-US" dirty="0"/>
              <a:t> Manufacture</a:t>
            </a:r>
            <a:endParaRPr lang="en-GB" dirty="0"/>
          </a:p>
        </p:txBody>
      </p:sp>
      <p:pic>
        <p:nvPicPr>
          <p:cNvPr id="2" name="Picture 1"/>
          <p:cNvPicPr>
            <a:picLocks noChangeAspect="1"/>
          </p:cNvPicPr>
          <p:nvPr/>
        </p:nvPicPr>
        <p:blipFill>
          <a:blip r:embed="rId2"/>
          <a:stretch>
            <a:fillRect/>
          </a:stretch>
        </p:blipFill>
        <p:spPr>
          <a:xfrm>
            <a:off x="2095686" y="628650"/>
            <a:ext cx="8019864" cy="5753100"/>
          </a:xfrm>
          <a:prstGeom prst="rect">
            <a:avLst/>
          </a:prstGeom>
        </p:spPr>
      </p:pic>
    </p:spTree>
    <p:extLst>
      <p:ext uri="{BB962C8B-B14F-4D97-AF65-F5344CB8AC3E}">
        <p14:creationId xmlns:p14="http://schemas.microsoft.com/office/powerpoint/2010/main" val="1374640205"/>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Petroleum Jelly Manufacture</a:t>
            </a:r>
            <a:endParaRPr lang="en-GB" dirty="0"/>
          </a:p>
        </p:txBody>
      </p:sp>
      <p:pic>
        <p:nvPicPr>
          <p:cNvPr id="2" name="Picture 1"/>
          <p:cNvPicPr>
            <a:picLocks noChangeAspect="1"/>
          </p:cNvPicPr>
          <p:nvPr/>
        </p:nvPicPr>
        <p:blipFill>
          <a:blip r:embed="rId2"/>
          <a:stretch>
            <a:fillRect/>
          </a:stretch>
        </p:blipFill>
        <p:spPr>
          <a:xfrm>
            <a:off x="1943100" y="623782"/>
            <a:ext cx="8305800" cy="5793550"/>
          </a:xfrm>
          <a:prstGeom prst="rect">
            <a:avLst/>
          </a:prstGeom>
        </p:spPr>
      </p:pic>
    </p:spTree>
    <p:extLst>
      <p:ext uri="{BB962C8B-B14F-4D97-AF65-F5344CB8AC3E}">
        <p14:creationId xmlns:p14="http://schemas.microsoft.com/office/powerpoint/2010/main" val="4051531638"/>
      </p:ext>
    </p:extLst>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13972"/>
            <a:ext cx="8229600" cy="561975"/>
          </a:xfrm>
        </p:spPr>
        <p:txBody>
          <a:bodyPr/>
          <a:lstStyle/>
          <a:p>
            <a:pPr>
              <a:lnSpc>
                <a:spcPct val="150000"/>
              </a:lnSpc>
              <a:spcBef>
                <a:spcPts val="1200"/>
              </a:spcBef>
              <a:defRPr/>
            </a:pPr>
            <a:r>
              <a:rPr lang="nl-NL" dirty="0" smtClean="0">
                <a:ea typeface="+mn-ea"/>
              </a:rPr>
              <a:t>Synthetic Wax and Oil </a:t>
            </a:r>
            <a:r>
              <a:rPr lang="nl-NL" dirty="0" smtClean="0"/>
              <a:t>Manufacturing </a:t>
            </a:r>
            <a:r>
              <a:rPr lang="nl-NL" dirty="0" smtClean="0">
                <a:ea typeface="+mn-ea"/>
              </a:rPr>
              <a:t>(Fischer Tropsch)</a:t>
            </a:r>
            <a:endParaRPr lang="de-DE" dirty="0"/>
          </a:p>
        </p:txBody>
      </p:sp>
      <p:sp>
        <p:nvSpPr>
          <p:cNvPr id="4" name="Rectangle 3"/>
          <p:cNvSpPr/>
          <p:nvPr/>
        </p:nvSpPr>
        <p:spPr>
          <a:xfrm>
            <a:off x="8077201" y="1011215"/>
            <a:ext cx="2108275"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extBox 4"/>
          <p:cNvSpPr txBox="1"/>
          <p:nvPr/>
        </p:nvSpPr>
        <p:spPr>
          <a:xfrm>
            <a:off x="1965325" y="910462"/>
            <a:ext cx="976836" cy="584775"/>
          </a:xfrm>
          <a:prstGeom prst="rect">
            <a:avLst/>
          </a:prstGeom>
          <a:noFill/>
          <a:ln>
            <a:solidFill>
              <a:schemeClr val="tx1"/>
            </a:solidFill>
          </a:ln>
        </p:spPr>
        <p:txBody>
          <a:bodyPr wrap="square" rtlCol="0">
            <a:spAutoFit/>
          </a:bodyPr>
          <a:lstStyle/>
          <a:p>
            <a:pPr algn="ctr"/>
            <a:r>
              <a:rPr lang="nl-BE" sz="1600" dirty="0"/>
              <a:t>Biomass</a:t>
            </a:r>
          </a:p>
          <a:p>
            <a:pPr algn="ctr"/>
            <a:r>
              <a:rPr lang="nl-BE" sz="1600" dirty="0"/>
              <a:t>BTL/BTS</a:t>
            </a:r>
          </a:p>
        </p:txBody>
      </p:sp>
      <p:sp>
        <p:nvSpPr>
          <p:cNvPr id="25" name="TextBox 24"/>
          <p:cNvSpPr txBox="1"/>
          <p:nvPr/>
        </p:nvSpPr>
        <p:spPr>
          <a:xfrm>
            <a:off x="4263246" y="904075"/>
            <a:ext cx="1234312" cy="584775"/>
          </a:xfrm>
          <a:prstGeom prst="rect">
            <a:avLst/>
          </a:prstGeom>
          <a:noFill/>
          <a:ln>
            <a:solidFill>
              <a:schemeClr val="tx1"/>
            </a:solidFill>
          </a:ln>
        </p:spPr>
        <p:txBody>
          <a:bodyPr wrap="none" rtlCol="0">
            <a:spAutoFit/>
          </a:bodyPr>
          <a:lstStyle/>
          <a:p>
            <a:pPr algn="ctr"/>
            <a:r>
              <a:rPr lang="nl-BE" sz="1600" dirty="0"/>
              <a:t>Natural Gas</a:t>
            </a:r>
          </a:p>
          <a:p>
            <a:pPr algn="ctr"/>
            <a:r>
              <a:rPr lang="nl-BE" sz="1600" dirty="0"/>
              <a:t>GTL/GTS</a:t>
            </a:r>
          </a:p>
        </p:txBody>
      </p:sp>
      <p:sp>
        <p:nvSpPr>
          <p:cNvPr id="26" name="TextBox 25"/>
          <p:cNvSpPr txBox="1"/>
          <p:nvPr/>
        </p:nvSpPr>
        <p:spPr>
          <a:xfrm>
            <a:off x="3121598" y="908721"/>
            <a:ext cx="965905" cy="584775"/>
          </a:xfrm>
          <a:prstGeom prst="rect">
            <a:avLst/>
          </a:prstGeom>
          <a:noFill/>
          <a:ln>
            <a:solidFill>
              <a:schemeClr val="tx1"/>
            </a:solidFill>
          </a:ln>
        </p:spPr>
        <p:txBody>
          <a:bodyPr wrap="none" rtlCol="0">
            <a:spAutoFit/>
          </a:bodyPr>
          <a:lstStyle/>
          <a:p>
            <a:pPr algn="ctr"/>
            <a:r>
              <a:rPr lang="nl-BE" sz="1600" dirty="0"/>
              <a:t>Coal</a:t>
            </a:r>
          </a:p>
          <a:p>
            <a:r>
              <a:rPr lang="nl-BE" sz="1600" dirty="0"/>
              <a:t>CTL/CTS</a:t>
            </a:r>
          </a:p>
        </p:txBody>
      </p:sp>
      <p:sp>
        <p:nvSpPr>
          <p:cNvPr id="28" name="Rectangle 27"/>
          <p:cNvSpPr/>
          <p:nvPr/>
        </p:nvSpPr>
        <p:spPr>
          <a:xfrm>
            <a:off x="2149946" y="1873592"/>
            <a:ext cx="3047793" cy="835328"/>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TextBox 20"/>
          <p:cNvSpPr txBox="1"/>
          <p:nvPr/>
        </p:nvSpPr>
        <p:spPr>
          <a:xfrm>
            <a:off x="2214964" y="1900888"/>
            <a:ext cx="3030317" cy="338554"/>
          </a:xfrm>
          <a:prstGeom prst="rect">
            <a:avLst/>
          </a:prstGeom>
          <a:noFill/>
        </p:spPr>
        <p:txBody>
          <a:bodyPr wrap="none" rtlCol="0">
            <a:spAutoFit/>
          </a:bodyPr>
          <a:lstStyle/>
          <a:p>
            <a:r>
              <a:rPr lang="nl-BE" sz="1600" dirty="0"/>
              <a:t>FISCHER-TROPSCH SYNTHESIS</a:t>
            </a:r>
          </a:p>
        </p:txBody>
      </p:sp>
      <p:sp>
        <p:nvSpPr>
          <p:cNvPr id="27" name="TextBox 26"/>
          <p:cNvSpPr txBox="1"/>
          <p:nvPr/>
        </p:nvSpPr>
        <p:spPr>
          <a:xfrm>
            <a:off x="2335342" y="2216131"/>
            <a:ext cx="2917558" cy="338554"/>
          </a:xfrm>
          <a:prstGeom prst="rect">
            <a:avLst/>
          </a:prstGeom>
          <a:noFill/>
        </p:spPr>
        <p:txBody>
          <a:bodyPr wrap="square" rtlCol="0">
            <a:spAutoFit/>
          </a:bodyPr>
          <a:lstStyle/>
          <a:p>
            <a:r>
              <a:rPr lang="nl-BE" sz="1600" dirty="0"/>
              <a:t>H</a:t>
            </a:r>
            <a:r>
              <a:rPr lang="nl-BE" sz="1600" baseline="-25000" dirty="0"/>
              <a:t>2 </a:t>
            </a:r>
            <a:r>
              <a:rPr lang="nl-BE" sz="1600" dirty="0"/>
              <a:t>+ CO        C</a:t>
            </a:r>
            <a:r>
              <a:rPr lang="nl-BE" sz="1600" baseline="-25000" dirty="0"/>
              <a:t>n</a:t>
            </a:r>
            <a:r>
              <a:rPr lang="nl-BE" sz="1600" dirty="0"/>
              <a:t>H</a:t>
            </a:r>
            <a:r>
              <a:rPr lang="nl-BE" sz="1600" baseline="-25000" dirty="0"/>
              <a:t>2n+2</a:t>
            </a:r>
            <a:r>
              <a:rPr lang="nl-BE" sz="1600" dirty="0"/>
              <a:t> + H</a:t>
            </a:r>
            <a:r>
              <a:rPr lang="nl-BE" sz="1600" baseline="-25000" dirty="0"/>
              <a:t>2</a:t>
            </a:r>
            <a:r>
              <a:rPr lang="nl-BE" sz="1600" dirty="0"/>
              <a:t>0</a:t>
            </a:r>
          </a:p>
        </p:txBody>
      </p:sp>
      <p:cxnSp>
        <p:nvCxnSpPr>
          <p:cNvPr id="30" name="Straight Arrow Connector 29"/>
          <p:cNvCxnSpPr/>
          <p:nvPr/>
        </p:nvCxnSpPr>
        <p:spPr>
          <a:xfrm>
            <a:off x="3272459" y="2419432"/>
            <a:ext cx="25566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335341" y="4760910"/>
            <a:ext cx="2640356" cy="400110"/>
          </a:xfrm>
          <a:prstGeom prst="rect">
            <a:avLst/>
          </a:prstGeom>
          <a:solidFill>
            <a:schemeClr val="bg1"/>
          </a:solidFill>
          <a:ln>
            <a:solidFill>
              <a:schemeClr val="tx1"/>
            </a:solidFill>
          </a:ln>
        </p:spPr>
        <p:txBody>
          <a:bodyPr wrap="square" rtlCol="0">
            <a:spAutoFit/>
          </a:bodyPr>
          <a:lstStyle/>
          <a:p>
            <a:pPr algn="ctr"/>
            <a:r>
              <a:rPr lang="nl-BE" sz="2000" dirty="0"/>
              <a:t>Hydrogenation</a:t>
            </a:r>
          </a:p>
        </p:txBody>
      </p:sp>
      <p:sp>
        <p:nvSpPr>
          <p:cNvPr id="35" name="TextBox 34"/>
          <p:cNvSpPr txBox="1"/>
          <p:nvPr/>
        </p:nvSpPr>
        <p:spPr>
          <a:xfrm>
            <a:off x="3863752" y="3762015"/>
            <a:ext cx="2107198" cy="707886"/>
          </a:xfrm>
          <a:prstGeom prst="rect">
            <a:avLst/>
          </a:prstGeom>
          <a:solidFill>
            <a:schemeClr val="bg1"/>
          </a:solidFill>
          <a:ln w="25400">
            <a:solidFill>
              <a:schemeClr val="accent6">
                <a:lumMod val="75000"/>
              </a:schemeClr>
            </a:solidFill>
          </a:ln>
        </p:spPr>
        <p:txBody>
          <a:bodyPr wrap="square" rtlCol="0">
            <a:spAutoFit/>
          </a:bodyPr>
          <a:lstStyle/>
          <a:p>
            <a:pPr algn="ctr"/>
            <a:r>
              <a:rPr lang="nl-BE" sz="2000" dirty="0"/>
              <a:t> Synthetic Technical Oil</a:t>
            </a:r>
          </a:p>
        </p:txBody>
      </p:sp>
      <p:sp>
        <p:nvSpPr>
          <p:cNvPr id="36" name="TextBox 35"/>
          <p:cNvSpPr txBox="1"/>
          <p:nvPr/>
        </p:nvSpPr>
        <p:spPr>
          <a:xfrm>
            <a:off x="1607128" y="5529426"/>
            <a:ext cx="2096655" cy="707886"/>
          </a:xfrm>
          <a:prstGeom prst="rect">
            <a:avLst/>
          </a:prstGeom>
          <a:solidFill>
            <a:schemeClr val="bg1"/>
          </a:solidFill>
          <a:ln>
            <a:solidFill>
              <a:schemeClr val="tx1"/>
            </a:solidFill>
          </a:ln>
        </p:spPr>
        <p:txBody>
          <a:bodyPr wrap="square" rtlCol="0">
            <a:spAutoFit/>
          </a:bodyPr>
          <a:lstStyle/>
          <a:p>
            <a:pPr algn="ctr"/>
            <a:r>
              <a:rPr lang="nl-BE" sz="2000" b="1" dirty="0"/>
              <a:t>Food Grade Synthetic Wax</a:t>
            </a:r>
          </a:p>
        </p:txBody>
      </p:sp>
      <p:sp>
        <p:nvSpPr>
          <p:cNvPr id="37" name="TextBox 36"/>
          <p:cNvSpPr txBox="1"/>
          <p:nvPr/>
        </p:nvSpPr>
        <p:spPr>
          <a:xfrm>
            <a:off x="3791745" y="5506276"/>
            <a:ext cx="2180475" cy="707886"/>
          </a:xfrm>
          <a:prstGeom prst="rect">
            <a:avLst/>
          </a:prstGeom>
          <a:solidFill>
            <a:schemeClr val="bg1"/>
          </a:solidFill>
          <a:ln w="25400">
            <a:solidFill>
              <a:schemeClr val="accent6">
                <a:lumMod val="75000"/>
              </a:schemeClr>
            </a:solidFill>
          </a:ln>
        </p:spPr>
        <p:txBody>
          <a:bodyPr wrap="square" rtlCol="0">
            <a:spAutoFit/>
          </a:bodyPr>
          <a:lstStyle/>
          <a:p>
            <a:pPr algn="ctr"/>
            <a:r>
              <a:rPr lang="nl-BE" sz="2000" dirty="0"/>
              <a:t>Pharmaceutical Synthetic Oil</a:t>
            </a:r>
          </a:p>
        </p:txBody>
      </p:sp>
      <p:sp>
        <p:nvSpPr>
          <p:cNvPr id="34" name="TextBox 33"/>
          <p:cNvSpPr txBox="1"/>
          <p:nvPr/>
        </p:nvSpPr>
        <p:spPr>
          <a:xfrm>
            <a:off x="2090848" y="3761418"/>
            <a:ext cx="1437277" cy="707886"/>
          </a:xfrm>
          <a:prstGeom prst="rect">
            <a:avLst/>
          </a:prstGeom>
          <a:solidFill>
            <a:schemeClr val="accent5">
              <a:lumMod val="20000"/>
              <a:lumOff val="80000"/>
            </a:schemeClr>
          </a:solidFill>
          <a:ln w="25400">
            <a:solidFill>
              <a:schemeClr val="tx2">
                <a:lumMod val="60000"/>
                <a:lumOff val="40000"/>
              </a:schemeClr>
            </a:solidFill>
          </a:ln>
        </p:spPr>
        <p:txBody>
          <a:bodyPr wrap="square" rtlCol="0">
            <a:spAutoFit/>
          </a:bodyPr>
          <a:lstStyle/>
          <a:p>
            <a:pPr algn="ctr"/>
            <a:r>
              <a:rPr lang="nl-BE" sz="2000" b="1" dirty="0"/>
              <a:t>SyntheticWax</a:t>
            </a:r>
            <a:endParaRPr lang="nl-BE" sz="2400" b="1" dirty="0"/>
          </a:p>
        </p:txBody>
      </p:sp>
      <p:cxnSp>
        <p:nvCxnSpPr>
          <p:cNvPr id="16389" name="Straight Arrow Connector 16388"/>
          <p:cNvCxnSpPr/>
          <p:nvPr/>
        </p:nvCxnSpPr>
        <p:spPr>
          <a:xfrm>
            <a:off x="3601999" y="1539211"/>
            <a:ext cx="5101" cy="3157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469956" y="1555651"/>
            <a:ext cx="5101" cy="3157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633852" y="2702491"/>
            <a:ext cx="5101" cy="3157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3838" y="1557846"/>
            <a:ext cx="5101" cy="3157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934937" y="3445228"/>
            <a:ext cx="5101" cy="3157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430130" y="4457156"/>
            <a:ext cx="5101" cy="3157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435231" y="3422265"/>
            <a:ext cx="5101" cy="3157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931378" y="4457909"/>
            <a:ext cx="5101" cy="3157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41179" y="5190530"/>
            <a:ext cx="5101" cy="3157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437781" y="5201486"/>
            <a:ext cx="5101" cy="3157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Content Placeholder 1"/>
          <p:cNvSpPr txBox="1">
            <a:spLocks/>
          </p:cNvSpPr>
          <p:nvPr/>
        </p:nvSpPr>
        <p:spPr>
          <a:xfrm>
            <a:off x="6303765" y="1227240"/>
            <a:ext cx="4113313" cy="4528917"/>
          </a:xfrm>
          <a:prstGeom prst="rect">
            <a:avLst/>
          </a:prstGeom>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0057A8"/>
                </a:solidFill>
              </a:rPr>
              <a:t>Process invented in 1925 by Franz Fischer and Hans </a:t>
            </a:r>
            <a:r>
              <a:rPr lang="en-US" sz="2000" dirty="0" err="1">
                <a:solidFill>
                  <a:srgbClr val="0057A8"/>
                </a:solidFill>
              </a:rPr>
              <a:t>Tropsch</a:t>
            </a:r>
            <a:endParaRPr lang="en-US" sz="2000" dirty="0">
              <a:solidFill>
                <a:srgbClr val="0057A8"/>
              </a:solidFill>
            </a:endParaRPr>
          </a:p>
          <a:p>
            <a:r>
              <a:rPr lang="en-US" sz="2000" dirty="0">
                <a:solidFill>
                  <a:srgbClr val="0057A8"/>
                </a:solidFill>
              </a:rPr>
              <a:t>Uses several carbon sources</a:t>
            </a:r>
          </a:p>
          <a:p>
            <a:pPr lvl="1"/>
            <a:r>
              <a:rPr lang="en-US" sz="1800" dirty="0">
                <a:solidFill>
                  <a:srgbClr val="0057A8"/>
                </a:solidFill>
              </a:rPr>
              <a:t>Biomass to Liquids/Solids</a:t>
            </a:r>
          </a:p>
          <a:p>
            <a:pPr lvl="1"/>
            <a:r>
              <a:rPr lang="en-US" sz="1800" dirty="0">
                <a:solidFill>
                  <a:srgbClr val="0057A8"/>
                </a:solidFill>
              </a:rPr>
              <a:t>Coal to Liquids/Solids</a:t>
            </a:r>
          </a:p>
          <a:p>
            <a:pPr lvl="1"/>
            <a:r>
              <a:rPr lang="en-US" sz="1800" dirty="0">
                <a:solidFill>
                  <a:srgbClr val="0057A8"/>
                </a:solidFill>
              </a:rPr>
              <a:t>Gas to Liquid/Solid</a:t>
            </a:r>
          </a:p>
          <a:p>
            <a:r>
              <a:rPr lang="en-US" sz="2000" dirty="0">
                <a:solidFill>
                  <a:srgbClr val="0057A8"/>
                </a:solidFill>
              </a:rPr>
              <a:t>Manufactures a variety of products</a:t>
            </a:r>
          </a:p>
          <a:p>
            <a:pPr lvl="1"/>
            <a:r>
              <a:rPr lang="en-US" sz="1800" dirty="0">
                <a:solidFill>
                  <a:srgbClr val="0057A8"/>
                </a:solidFill>
              </a:rPr>
              <a:t>Diesel, </a:t>
            </a:r>
            <a:r>
              <a:rPr lang="en-US" sz="1800" dirty="0" err="1">
                <a:solidFill>
                  <a:srgbClr val="0057A8"/>
                </a:solidFill>
              </a:rPr>
              <a:t>Naphta</a:t>
            </a:r>
            <a:r>
              <a:rPr lang="en-US" sz="1800" dirty="0">
                <a:solidFill>
                  <a:srgbClr val="0057A8"/>
                </a:solidFill>
              </a:rPr>
              <a:t>, Jet Fuel, Base Oils, Waxes, </a:t>
            </a:r>
            <a:r>
              <a:rPr lang="en-US" sz="1800" dirty="0" err="1">
                <a:solidFill>
                  <a:srgbClr val="0057A8"/>
                </a:solidFill>
              </a:rPr>
              <a:t>etc</a:t>
            </a:r>
            <a:endParaRPr lang="en-US" sz="1800" dirty="0">
              <a:solidFill>
                <a:srgbClr val="0057A8"/>
              </a:solidFill>
            </a:endParaRPr>
          </a:p>
          <a:p>
            <a:r>
              <a:rPr lang="en-US" sz="2000" dirty="0">
                <a:solidFill>
                  <a:srgbClr val="0057A8"/>
                </a:solidFill>
              </a:rPr>
              <a:t>Commercial product range </a:t>
            </a:r>
            <a:r>
              <a:rPr lang="en-US" sz="2000" b="1" dirty="0">
                <a:solidFill>
                  <a:srgbClr val="0057A8"/>
                </a:solidFill>
              </a:rPr>
              <a:t>includes oils</a:t>
            </a:r>
            <a:r>
              <a:rPr lang="en-US" sz="2000" dirty="0">
                <a:solidFill>
                  <a:srgbClr val="0057A8"/>
                </a:solidFill>
              </a:rPr>
              <a:t> of different viscosities </a:t>
            </a:r>
            <a:r>
              <a:rPr lang="en-US" sz="2000" b="1" dirty="0">
                <a:solidFill>
                  <a:srgbClr val="0057A8"/>
                </a:solidFill>
              </a:rPr>
              <a:t>and low and high melting waxes</a:t>
            </a:r>
          </a:p>
          <a:p>
            <a:endParaRPr lang="en-US" sz="2000" dirty="0"/>
          </a:p>
          <a:p>
            <a:pPr lvl="1"/>
            <a:endParaRPr lang="en-US" sz="1800" dirty="0"/>
          </a:p>
          <a:p>
            <a:pPr marL="0" indent="0">
              <a:buNone/>
            </a:pPr>
            <a:endParaRPr lang="en-US" sz="2000" dirty="0"/>
          </a:p>
        </p:txBody>
      </p:sp>
      <p:sp>
        <p:nvSpPr>
          <p:cNvPr id="22" name="TextBox 21"/>
          <p:cNvSpPr txBox="1"/>
          <p:nvPr/>
        </p:nvSpPr>
        <p:spPr>
          <a:xfrm>
            <a:off x="2711625" y="3002101"/>
            <a:ext cx="1953031" cy="400110"/>
          </a:xfrm>
          <a:prstGeom prst="rect">
            <a:avLst/>
          </a:prstGeom>
          <a:solidFill>
            <a:schemeClr val="bg1"/>
          </a:solidFill>
          <a:ln>
            <a:solidFill>
              <a:schemeClr val="tx1"/>
            </a:solidFill>
          </a:ln>
        </p:spPr>
        <p:txBody>
          <a:bodyPr wrap="square" rtlCol="0">
            <a:spAutoFit/>
          </a:bodyPr>
          <a:lstStyle/>
          <a:p>
            <a:pPr algn="ctr"/>
            <a:r>
              <a:rPr lang="nl-BE" sz="2000" dirty="0"/>
              <a:t>Fractionation</a:t>
            </a:r>
          </a:p>
        </p:txBody>
      </p:sp>
    </p:spTree>
    <p:extLst>
      <p:ext uri="{BB962C8B-B14F-4D97-AF65-F5344CB8AC3E}">
        <p14:creationId xmlns:p14="http://schemas.microsoft.com/office/powerpoint/2010/main" val="2056763730"/>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400" b="1" dirty="0"/>
              <a:t>Questions?</a:t>
            </a:r>
          </a:p>
          <a:p>
            <a:endParaRPr lang="en-US" dirty="0"/>
          </a:p>
          <a:p>
            <a:endParaRPr lang="en-US" dirty="0" smtClean="0"/>
          </a:p>
          <a:p>
            <a:endParaRPr lang="en-US" dirty="0" smtClean="0"/>
          </a:p>
          <a:p>
            <a:pPr marL="0" indent="0">
              <a:buNone/>
            </a:pPr>
            <a:r>
              <a:rPr lang="en-US" dirty="0" smtClean="0"/>
              <a:t>Laurent Jouanneau</a:t>
            </a:r>
          </a:p>
          <a:p>
            <a:pPr marL="0" indent="0">
              <a:buNone/>
            </a:pPr>
            <a:r>
              <a:rPr lang="en-US" dirty="0" smtClean="0"/>
              <a:t>Email: </a:t>
            </a:r>
            <a:r>
              <a:rPr lang="en-US" u="sng" dirty="0" smtClean="0"/>
              <a:t>laurent.jouanneau@exxonmobil.com</a:t>
            </a:r>
          </a:p>
        </p:txBody>
      </p:sp>
    </p:spTree>
    <p:extLst>
      <p:ext uri="{BB962C8B-B14F-4D97-AF65-F5344CB8AC3E}">
        <p14:creationId xmlns:p14="http://schemas.microsoft.com/office/powerpoint/2010/main" val="933802955"/>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118" y="155384"/>
            <a:ext cx="5790962" cy="457857"/>
          </a:xfrm>
        </p:spPr>
        <p:txBody>
          <a:bodyPr/>
          <a:lstStyle/>
          <a:p>
            <a:pPr algn="l"/>
            <a:endParaRPr lang="en-GB" dirty="0"/>
          </a:p>
        </p:txBody>
      </p:sp>
      <p:sp>
        <p:nvSpPr>
          <p:cNvPr id="3" name="Content Placeholder 2"/>
          <p:cNvSpPr>
            <a:spLocks noGrp="1"/>
          </p:cNvSpPr>
          <p:nvPr>
            <p:ph idx="1"/>
          </p:nvPr>
        </p:nvSpPr>
        <p:spPr/>
        <p:txBody>
          <a:bodyPr/>
          <a:lstStyle/>
          <a:p>
            <a:endParaRPr lang="fr-FR" dirty="0" smtClean="0"/>
          </a:p>
          <a:p>
            <a:endParaRPr lang="fr-FR" dirty="0"/>
          </a:p>
          <a:p>
            <a:pPr marL="0" indent="0" algn="ctr">
              <a:buNone/>
            </a:pPr>
            <a:r>
              <a:rPr lang="fr-FR" sz="4000" b="1" dirty="0"/>
              <a:t>COFFEE BREAK !</a:t>
            </a:r>
          </a:p>
        </p:txBody>
      </p:sp>
    </p:spTree>
    <p:extLst>
      <p:ext uri="{BB962C8B-B14F-4D97-AF65-F5344CB8AC3E}">
        <p14:creationId xmlns:p14="http://schemas.microsoft.com/office/powerpoint/2010/main" val="548670647"/>
      </p:ext>
    </p:extLst>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478" y="84288"/>
            <a:ext cx="6230233" cy="457857"/>
          </a:xfrm>
        </p:spPr>
        <p:txBody>
          <a:bodyPr/>
          <a:lstStyle/>
          <a:p>
            <a:pPr algn="l"/>
            <a:r>
              <a:rPr lang="fr-FR" sz="2800" dirty="0"/>
              <a:t>Part 1</a:t>
            </a:r>
            <a:endParaRPr lang="en-GB" sz="2800" dirty="0"/>
          </a:p>
        </p:txBody>
      </p:sp>
      <p:sp>
        <p:nvSpPr>
          <p:cNvPr id="3" name="Content Placeholder 2"/>
          <p:cNvSpPr>
            <a:spLocks noGrp="1"/>
          </p:cNvSpPr>
          <p:nvPr>
            <p:ph idx="1"/>
          </p:nvPr>
        </p:nvSpPr>
        <p:spPr/>
        <p:txBody>
          <a:bodyPr/>
          <a:lstStyle/>
          <a:p>
            <a:endParaRPr lang="fr-FR" dirty="0" smtClean="0"/>
          </a:p>
          <a:p>
            <a:endParaRPr lang="fr-FR" dirty="0"/>
          </a:p>
          <a:p>
            <a:endParaRPr lang="fr-FR" dirty="0" smtClean="0"/>
          </a:p>
          <a:p>
            <a:pPr marL="0" indent="0">
              <a:buNone/>
            </a:pPr>
            <a:endParaRPr lang="en-US" sz="4000" dirty="0"/>
          </a:p>
          <a:p>
            <a:pPr marL="0" indent="0" algn="ctr">
              <a:buNone/>
            </a:pPr>
            <a:r>
              <a:rPr lang="en-US" sz="3600" dirty="0"/>
              <a:t>Manufacture of Mineral Oil and Wax</a:t>
            </a:r>
          </a:p>
          <a:p>
            <a:pPr marL="0" indent="0" algn="ctr">
              <a:buNone/>
            </a:pPr>
            <a:endParaRPr lang="en-GB" sz="3600" dirty="0"/>
          </a:p>
          <a:p>
            <a:pPr marL="0" indent="0" algn="ctr">
              <a:buNone/>
            </a:pPr>
            <a:r>
              <a:rPr lang="en-GB" sz="3600" dirty="0"/>
              <a:t>Impact on Substance Composition </a:t>
            </a:r>
          </a:p>
        </p:txBody>
      </p:sp>
      <p:pic>
        <p:nvPicPr>
          <p:cNvPr id="4" name="Picture 3"/>
          <p:cNvPicPr>
            <a:picLocks noChangeAspect="1"/>
          </p:cNvPicPr>
          <p:nvPr/>
        </p:nvPicPr>
        <p:blipFill>
          <a:blip r:embed="rId2"/>
          <a:stretch>
            <a:fillRect/>
          </a:stretch>
        </p:blipFill>
        <p:spPr>
          <a:xfrm>
            <a:off x="1443080" y="1029603"/>
            <a:ext cx="9144000" cy="1847060"/>
          </a:xfrm>
          <a:prstGeom prst="rect">
            <a:avLst/>
          </a:prstGeom>
        </p:spPr>
      </p:pic>
    </p:spTree>
    <p:extLst>
      <p:ext uri="{BB962C8B-B14F-4D97-AF65-F5344CB8AC3E}">
        <p14:creationId xmlns:p14="http://schemas.microsoft.com/office/powerpoint/2010/main" val="3516605841"/>
      </p:ext>
    </p:extLst>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118" y="155384"/>
            <a:ext cx="5790962" cy="457857"/>
          </a:xfrm>
        </p:spPr>
        <p:txBody>
          <a:bodyPr/>
          <a:lstStyle/>
          <a:p>
            <a:pPr algn="l"/>
            <a:r>
              <a:rPr lang="fr-FR" sz="2800" dirty="0"/>
              <a:t>Part 2</a:t>
            </a:r>
            <a:endParaRPr lang="en-GB" dirty="0"/>
          </a:p>
        </p:txBody>
      </p:sp>
      <p:sp>
        <p:nvSpPr>
          <p:cNvPr id="3" name="Content Placeholder 2"/>
          <p:cNvSpPr>
            <a:spLocks noGrp="1"/>
          </p:cNvSpPr>
          <p:nvPr>
            <p:ph idx="1"/>
          </p:nvPr>
        </p:nvSpPr>
        <p:spPr>
          <a:xfrm>
            <a:off x="2200276" y="1009650"/>
            <a:ext cx="8191500" cy="4972050"/>
          </a:xfrm>
        </p:spPr>
        <p:txBody>
          <a:bodyPr/>
          <a:lstStyle/>
          <a:p>
            <a:endParaRPr lang="fr-FR" dirty="0" smtClean="0"/>
          </a:p>
          <a:p>
            <a:endParaRPr lang="fr-FR" dirty="0"/>
          </a:p>
          <a:p>
            <a:endParaRPr lang="fr-FR" dirty="0" smtClean="0"/>
          </a:p>
          <a:p>
            <a:pPr marL="0" indent="0">
              <a:buNone/>
            </a:pPr>
            <a:endParaRPr lang="en-GB" sz="4000" dirty="0"/>
          </a:p>
          <a:p>
            <a:pPr marL="0" indent="0">
              <a:buNone/>
            </a:pPr>
            <a:r>
              <a:rPr lang="en-GB" sz="3600" dirty="0"/>
              <a:t>Mineral Oil and Wax: </a:t>
            </a:r>
          </a:p>
          <a:p>
            <a:pPr marL="0" indent="0">
              <a:buNone/>
            </a:pPr>
            <a:r>
              <a:rPr lang="en-GB" sz="3600" dirty="0"/>
              <a:t>Definitions, Uses, Specifications,</a:t>
            </a:r>
          </a:p>
          <a:p>
            <a:pPr marL="0" indent="0">
              <a:buNone/>
            </a:pPr>
            <a:r>
              <a:rPr lang="fr-FR" sz="3600" dirty="0" err="1"/>
              <a:t>Regulations</a:t>
            </a:r>
            <a:endParaRPr lang="en-GB" sz="3600" dirty="0"/>
          </a:p>
        </p:txBody>
      </p:sp>
      <p:pic>
        <p:nvPicPr>
          <p:cNvPr id="4" name="Picture 3"/>
          <p:cNvPicPr>
            <a:picLocks noChangeAspect="1"/>
          </p:cNvPicPr>
          <p:nvPr/>
        </p:nvPicPr>
        <p:blipFill>
          <a:blip r:embed="rId2"/>
          <a:stretch>
            <a:fillRect/>
          </a:stretch>
        </p:blipFill>
        <p:spPr>
          <a:xfrm>
            <a:off x="1524000" y="1108540"/>
            <a:ext cx="9144000" cy="1847060"/>
          </a:xfrm>
          <a:prstGeom prst="rect">
            <a:avLst/>
          </a:prstGeom>
        </p:spPr>
      </p:pic>
    </p:spTree>
    <p:extLst>
      <p:ext uri="{BB962C8B-B14F-4D97-AF65-F5344CB8AC3E}">
        <p14:creationId xmlns:p14="http://schemas.microsoft.com/office/powerpoint/2010/main" val="1977797435"/>
      </p:ext>
    </p:extLst>
  </p:cSld>
  <p:clrMapOvr>
    <a:masterClrMapping/>
  </p:clrMapOvr>
  <p:transition>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Technical</a:t>
            </a:r>
            <a:r>
              <a:rPr lang="fr-FR" dirty="0" smtClean="0"/>
              <a:t> vs </a:t>
            </a:r>
            <a:r>
              <a:rPr lang="fr-FR" dirty="0" err="1" smtClean="0"/>
              <a:t>Medicinal</a:t>
            </a:r>
            <a:r>
              <a:rPr lang="fr-FR" dirty="0" smtClean="0"/>
              <a:t> White </a:t>
            </a:r>
            <a:r>
              <a:rPr lang="fr-FR" dirty="0" err="1" smtClean="0"/>
              <a:t>Oils</a:t>
            </a:r>
            <a:r>
              <a:rPr lang="fr-FR" dirty="0" smtClean="0"/>
              <a:t/>
            </a:r>
            <a:br>
              <a:rPr lang="fr-FR" dirty="0" smtClean="0"/>
            </a:br>
            <a:r>
              <a:rPr lang="fr-FR" dirty="0" err="1" smtClean="0"/>
              <a:t>Definitions</a:t>
            </a:r>
            <a:r>
              <a:rPr lang="fr-FR" dirty="0" smtClean="0"/>
              <a:t>, </a:t>
            </a:r>
            <a:r>
              <a:rPr lang="fr-FR" dirty="0" err="1" smtClean="0"/>
              <a:t>Specifications</a:t>
            </a:r>
            <a:endParaRPr lang="en-GB" dirty="0"/>
          </a:p>
        </p:txBody>
      </p:sp>
      <p:sp>
        <p:nvSpPr>
          <p:cNvPr id="3" name="Content Placeholder 2"/>
          <p:cNvSpPr>
            <a:spLocks noGrp="1"/>
          </p:cNvSpPr>
          <p:nvPr>
            <p:ph idx="1"/>
          </p:nvPr>
        </p:nvSpPr>
        <p:spPr>
          <a:xfrm>
            <a:off x="1936377" y="857250"/>
            <a:ext cx="8517312" cy="5292538"/>
          </a:xfrm>
        </p:spPr>
        <p:txBody>
          <a:bodyPr/>
          <a:lstStyle/>
          <a:p>
            <a:r>
              <a:rPr lang="fr-FR" sz="1600" u="sng" dirty="0" err="1"/>
              <a:t>Definition</a:t>
            </a:r>
            <a:r>
              <a:rPr lang="fr-FR" sz="1600" dirty="0"/>
              <a:t>: “white </a:t>
            </a:r>
            <a:r>
              <a:rPr lang="fr-FR" sz="1600" dirty="0" err="1"/>
              <a:t>oils</a:t>
            </a:r>
            <a:r>
              <a:rPr lang="fr-FR" sz="1600" dirty="0"/>
              <a:t>” </a:t>
            </a:r>
            <a:r>
              <a:rPr lang="fr-FR" sz="1600" dirty="0" err="1"/>
              <a:t>also</a:t>
            </a:r>
            <a:r>
              <a:rPr lang="fr-FR" sz="1600" dirty="0"/>
              <a:t> </a:t>
            </a:r>
            <a:r>
              <a:rPr lang="fr-FR" sz="1600" dirty="0" err="1"/>
              <a:t>defined</a:t>
            </a:r>
            <a:r>
              <a:rPr lang="fr-FR" sz="1600" dirty="0"/>
              <a:t> as </a:t>
            </a:r>
            <a:r>
              <a:rPr lang="en-US" sz="1600" dirty="0"/>
              <a:t>Highly Refined Base Oils (</a:t>
            </a:r>
            <a:r>
              <a:rPr lang="en-US" sz="1600" b="1" dirty="0"/>
              <a:t>HRBO</a:t>
            </a:r>
            <a:r>
              <a:rPr lang="en-US" sz="1600" dirty="0"/>
              <a:t>):</a:t>
            </a:r>
            <a:r>
              <a:rPr lang="en-US" sz="1200" dirty="0"/>
              <a:t> </a:t>
            </a:r>
          </a:p>
          <a:p>
            <a:pPr lvl="1"/>
            <a:r>
              <a:rPr lang="en-US" sz="1400" dirty="0"/>
              <a:t>Colorless, highly refined mineral oils derived from non-carcinogenic LBO (excludes synthetic oils)</a:t>
            </a:r>
          </a:p>
          <a:p>
            <a:pPr lvl="1"/>
            <a:r>
              <a:rPr lang="en-US" sz="1400" dirty="0" err="1"/>
              <a:t>Hydrotreatment</a:t>
            </a:r>
            <a:r>
              <a:rPr lang="en-US" sz="1400" dirty="0"/>
              <a:t> or Acid treatment to achieve </a:t>
            </a:r>
            <a:r>
              <a:rPr lang="en-US" sz="1400" b="1" dirty="0"/>
              <a:t>extremely low levels of aromatics </a:t>
            </a:r>
          </a:p>
          <a:p>
            <a:r>
              <a:rPr lang="en-US" sz="1600" u="sng" dirty="0"/>
              <a:t>Technical white oils</a:t>
            </a:r>
            <a:r>
              <a:rPr lang="en-US" sz="1600" dirty="0"/>
              <a:t>: </a:t>
            </a:r>
          </a:p>
          <a:p>
            <a:pPr lvl="1"/>
            <a:r>
              <a:rPr lang="en-US" sz="1400" dirty="0"/>
              <a:t>HRBOs not complying with pharmacopeia monograph purity</a:t>
            </a:r>
          </a:p>
          <a:p>
            <a:pPr lvl="1"/>
            <a:r>
              <a:rPr lang="en-US" sz="1400" dirty="0"/>
              <a:t>Meet requirements of US </a:t>
            </a:r>
            <a:r>
              <a:rPr lang="en-US" sz="1400" b="1" dirty="0"/>
              <a:t>FDA 21 CFR-178.3620(b) – color and UV-DMSO limits </a:t>
            </a:r>
          </a:p>
          <a:p>
            <a:pPr lvl="1"/>
            <a:r>
              <a:rPr lang="en-US" sz="1400" b="1" dirty="0"/>
              <a:t>Very low Aromatics,</a:t>
            </a:r>
            <a:r>
              <a:rPr lang="en-US" sz="1400" dirty="0"/>
              <a:t> mainly 1-2 ring highly alkylated structures (</a:t>
            </a:r>
            <a:r>
              <a:rPr lang="en-US" sz="1400" b="1" dirty="0"/>
              <a:t>typically 0.5 to 5%</a:t>
            </a:r>
            <a:r>
              <a:rPr lang="en-US" sz="1400" dirty="0"/>
              <a:t>) </a:t>
            </a:r>
          </a:p>
          <a:p>
            <a:pPr lvl="1"/>
            <a:r>
              <a:rPr lang="en-US" sz="1400" b="1" dirty="0"/>
              <a:t>Uses</a:t>
            </a:r>
            <a:r>
              <a:rPr lang="en-US" sz="1400" dirty="0"/>
              <a:t>: Food Grade Lubricants, rubber extender oils, textile oils, Petroleum Jellies,… </a:t>
            </a:r>
          </a:p>
          <a:p>
            <a:r>
              <a:rPr lang="en-US" sz="1600" u="sng" dirty="0"/>
              <a:t>Pharmaceutical/Medicinal/Food Grade white oils </a:t>
            </a:r>
            <a:r>
              <a:rPr lang="en-US" sz="1600" dirty="0"/>
              <a:t>(</a:t>
            </a:r>
            <a:r>
              <a:rPr lang="en-US" sz="1600" dirty="0" err="1"/>
              <a:t>paraffinum</a:t>
            </a:r>
            <a:r>
              <a:rPr lang="en-US" sz="1600" dirty="0"/>
              <a:t> </a:t>
            </a:r>
            <a:r>
              <a:rPr lang="en-US" sz="1600" dirty="0" err="1"/>
              <a:t>liquidum</a:t>
            </a:r>
            <a:r>
              <a:rPr lang="en-US" sz="1600" dirty="0"/>
              <a:t>) </a:t>
            </a:r>
          </a:p>
          <a:p>
            <a:pPr lvl="1"/>
            <a:r>
              <a:rPr lang="en-US" sz="1400" dirty="0"/>
              <a:t>Derived from technical white oils, refined in a second step (</a:t>
            </a:r>
            <a:r>
              <a:rPr lang="en-US" sz="1400" dirty="0" err="1"/>
              <a:t>Hydrotreatment</a:t>
            </a:r>
            <a:r>
              <a:rPr lang="en-US" sz="1400" dirty="0"/>
              <a:t> or Acid treatment) </a:t>
            </a:r>
          </a:p>
          <a:p>
            <a:pPr lvl="1"/>
            <a:r>
              <a:rPr lang="en-US" sz="1400" dirty="0"/>
              <a:t>Comply with </a:t>
            </a:r>
            <a:r>
              <a:rPr lang="en-US" sz="1400" b="1" dirty="0"/>
              <a:t>purity of pharmacopeia monographs </a:t>
            </a:r>
            <a:r>
              <a:rPr lang="en-US" sz="1400" dirty="0"/>
              <a:t>(</a:t>
            </a:r>
            <a:r>
              <a:rPr lang="en-US" sz="1400" dirty="0" err="1"/>
              <a:t>Eur</a:t>
            </a:r>
            <a:r>
              <a:rPr lang="en-US" sz="1400" dirty="0"/>
              <a:t> or US) or FDA (US)</a:t>
            </a:r>
          </a:p>
          <a:p>
            <a:pPr lvl="1"/>
            <a:r>
              <a:rPr lang="en-US" sz="1400" b="1" dirty="0"/>
              <a:t>Extremely low</a:t>
            </a:r>
            <a:r>
              <a:rPr lang="en-US" sz="1400" dirty="0"/>
              <a:t> levels of </a:t>
            </a:r>
            <a:r>
              <a:rPr lang="en-US" sz="1400" b="1" dirty="0"/>
              <a:t>aromatics</a:t>
            </a:r>
            <a:r>
              <a:rPr lang="en-US" sz="1400" dirty="0"/>
              <a:t> (1-2 ring highly alkylated structures) - </a:t>
            </a:r>
            <a:r>
              <a:rPr lang="en-US" sz="1400" b="1" dirty="0"/>
              <a:t>typically ~0.1%</a:t>
            </a:r>
            <a:r>
              <a:rPr lang="en-US" sz="1400" dirty="0"/>
              <a:t> </a:t>
            </a:r>
          </a:p>
          <a:p>
            <a:pPr lvl="1"/>
            <a:r>
              <a:rPr lang="fr-FR" sz="1400" b="1" dirty="0" err="1"/>
              <a:t>Purity</a:t>
            </a:r>
            <a:r>
              <a:rPr lang="fr-FR" sz="1400" b="1" dirty="0"/>
              <a:t> tests</a:t>
            </a:r>
            <a:r>
              <a:rPr lang="fr-FR" sz="1400" dirty="0"/>
              <a:t> : </a:t>
            </a:r>
          </a:p>
          <a:p>
            <a:pPr lvl="2"/>
            <a:r>
              <a:rPr lang="fr-FR" sz="1400" b="1" dirty="0"/>
              <a:t>UV-DMSO</a:t>
            </a:r>
            <a:r>
              <a:rPr lang="fr-FR" sz="1400" dirty="0"/>
              <a:t>: </a:t>
            </a:r>
            <a:r>
              <a:rPr lang="fr-FR" sz="1400" dirty="0" err="1"/>
              <a:t>tracks</a:t>
            </a:r>
            <a:r>
              <a:rPr lang="fr-FR" sz="1400" dirty="0"/>
              <a:t> </a:t>
            </a:r>
            <a:r>
              <a:rPr lang="fr-FR" sz="1400" dirty="0" err="1"/>
              <a:t>PACs</a:t>
            </a:r>
            <a:r>
              <a:rPr lang="fr-FR" sz="1400" dirty="0"/>
              <a:t>, </a:t>
            </a:r>
            <a:r>
              <a:rPr lang="fr-FR" sz="1400" dirty="0" err="1"/>
              <a:t>used</a:t>
            </a:r>
            <a:r>
              <a:rPr lang="fr-FR" sz="1400" dirty="0"/>
              <a:t> in </a:t>
            </a:r>
            <a:r>
              <a:rPr lang="fr-FR" sz="1400" dirty="0" err="1"/>
              <a:t>Pharmacopeias</a:t>
            </a:r>
            <a:r>
              <a:rPr lang="fr-FR" sz="1400" dirty="0"/>
              <a:t> (EU/US) and FDA (US, </a:t>
            </a:r>
            <a:r>
              <a:rPr lang="fr-FR" sz="1400" dirty="0" err="1"/>
              <a:t>food</a:t>
            </a:r>
            <a:r>
              <a:rPr lang="fr-FR" sz="1400" dirty="0"/>
              <a:t>-contact)</a:t>
            </a:r>
            <a:endParaRPr lang="fr-FR" sz="1200" dirty="0"/>
          </a:p>
          <a:p>
            <a:pPr lvl="3"/>
            <a:r>
              <a:rPr lang="fr-FR" sz="1200" dirty="0"/>
              <a:t>Direct UV test </a:t>
            </a:r>
            <a:r>
              <a:rPr lang="fr-FR" sz="1200" dirty="0" err="1"/>
              <a:t>was</a:t>
            </a:r>
            <a:r>
              <a:rPr lang="fr-FR" sz="1200" dirty="0"/>
              <a:t> </a:t>
            </a:r>
            <a:r>
              <a:rPr lang="fr-FR" sz="1200" dirty="0" err="1"/>
              <a:t>used</a:t>
            </a:r>
            <a:r>
              <a:rPr lang="fr-FR" sz="1200" dirty="0"/>
              <a:t> in former DAB (</a:t>
            </a:r>
            <a:r>
              <a:rPr lang="fr-FR" sz="1200" dirty="0" err="1"/>
              <a:t>German</a:t>
            </a:r>
            <a:r>
              <a:rPr lang="fr-FR" sz="1200" dirty="0"/>
              <a:t> </a:t>
            </a:r>
            <a:r>
              <a:rPr lang="fr-FR" sz="1200" dirty="0" err="1"/>
              <a:t>Pharmacopeia</a:t>
            </a:r>
            <a:r>
              <a:rPr lang="fr-FR" sz="1200" dirty="0"/>
              <a:t>), </a:t>
            </a:r>
            <a:r>
              <a:rPr lang="fr-FR" sz="1200" dirty="0" err="1"/>
              <a:t>indicator</a:t>
            </a:r>
            <a:r>
              <a:rPr lang="fr-FR" sz="1200" dirty="0"/>
              <a:t> of «Total </a:t>
            </a:r>
            <a:r>
              <a:rPr lang="fr-FR" sz="1200" dirty="0" err="1"/>
              <a:t>aromatics</a:t>
            </a:r>
            <a:r>
              <a:rPr lang="fr-FR" sz="1200" dirty="0"/>
              <a:t>» </a:t>
            </a:r>
          </a:p>
          <a:p>
            <a:pPr lvl="2"/>
            <a:r>
              <a:rPr lang="fr-FR" sz="1400" b="1" dirty="0" err="1"/>
              <a:t>Readily</a:t>
            </a:r>
            <a:r>
              <a:rPr lang="fr-FR" sz="1400" b="1" dirty="0"/>
              <a:t> </a:t>
            </a:r>
            <a:r>
              <a:rPr lang="fr-FR" sz="1400" b="1" dirty="0" err="1"/>
              <a:t>Carbonisable</a:t>
            </a:r>
            <a:r>
              <a:rPr lang="fr-FR" sz="1400" b="1" dirty="0"/>
              <a:t> Substances</a:t>
            </a:r>
            <a:r>
              <a:rPr lang="en-US" sz="1400" dirty="0"/>
              <a:t>:</a:t>
            </a:r>
            <a:r>
              <a:rPr lang="fr-FR" sz="1400" dirty="0"/>
              <a:t> </a:t>
            </a:r>
            <a:r>
              <a:rPr lang="fr-FR" sz="1400" dirty="0" err="1"/>
              <a:t>tracks</a:t>
            </a:r>
            <a:r>
              <a:rPr lang="fr-FR" sz="1400" dirty="0"/>
              <a:t> </a:t>
            </a:r>
            <a:r>
              <a:rPr lang="fr-FR" sz="1400" dirty="0" err="1"/>
              <a:t>aromatics</a:t>
            </a:r>
            <a:r>
              <a:rPr lang="fr-FR" sz="1400" dirty="0"/>
              <a:t> and </a:t>
            </a:r>
            <a:r>
              <a:rPr lang="fr-FR" sz="1400" dirty="0" err="1"/>
              <a:t>impurities</a:t>
            </a:r>
            <a:endParaRPr lang="fr-FR" sz="1400" dirty="0"/>
          </a:p>
          <a:p>
            <a:pPr lvl="1"/>
            <a:r>
              <a:rPr lang="en-US" sz="1400" dirty="0"/>
              <a:t>Several categories based on </a:t>
            </a:r>
            <a:r>
              <a:rPr lang="en-US" sz="1400" b="1" dirty="0"/>
              <a:t>viscosity range </a:t>
            </a:r>
            <a:r>
              <a:rPr lang="en-US" sz="1400" dirty="0"/>
              <a:t>in pharmacopeias </a:t>
            </a:r>
          </a:p>
          <a:p>
            <a:pPr lvl="1"/>
            <a:r>
              <a:rPr lang="en-US" sz="1400" dirty="0"/>
              <a:t>Kin viscosity, </a:t>
            </a:r>
            <a:r>
              <a:rPr lang="en-US" sz="1400" dirty="0" err="1"/>
              <a:t>Mol</a:t>
            </a:r>
            <a:r>
              <a:rPr lang="en-US" sz="1400" dirty="0"/>
              <a:t> Weight and Carbon </a:t>
            </a:r>
            <a:r>
              <a:rPr lang="en-US" sz="1400" dirty="0" err="1"/>
              <a:t>Nber</a:t>
            </a:r>
            <a:r>
              <a:rPr lang="en-US" sz="1400" dirty="0"/>
              <a:t> used by JECFA to define mineral oils categories   </a:t>
            </a:r>
          </a:p>
          <a:p>
            <a:pPr lvl="2"/>
            <a:r>
              <a:rPr lang="en-US" sz="1400" dirty="0"/>
              <a:t>Also used in EU Plastic Regulation</a:t>
            </a:r>
            <a:endParaRPr lang="en-GB" sz="1800" dirty="0"/>
          </a:p>
        </p:txBody>
      </p:sp>
    </p:spTree>
    <p:extLst>
      <p:ext uri="{BB962C8B-B14F-4D97-AF65-F5344CB8AC3E}">
        <p14:creationId xmlns:p14="http://schemas.microsoft.com/office/powerpoint/2010/main" val="54872319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FR" dirty="0" smtClean="0"/>
              <a:t>White </a:t>
            </a:r>
            <a:r>
              <a:rPr lang="fr-FR" dirty="0" err="1" smtClean="0"/>
              <a:t>Oils</a:t>
            </a:r>
            <a:r>
              <a:rPr lang="fr-FR" dirty="0" smtClean="0"/>
              <a:t> main </a:t>
            </a:r>
            <a:r>
              <a:rPr lang="fr-FR" dirty="0" err="1" smtClean="0"/>
              <a:t>purity</a:t>
            </a:r>
            <a:r>
              <a:rPr lang="fr-FR" dirty="0" smtClean="0"/>
              <a:t> test: UV-DMSO</a:t>
            </a:r>
            <a:endParaRPr lang="en-GB" dirty="0"/>
          </a:p>
        </p:txBody>
      </p:sp>
      <p:sp>
        <p:nvSpPr>
          <p:cNvPr id="3" name="Content Placeholder 2"/>
          <p:cNvSpPr>
            <a:spLocks noGrp="1"/>
          </p:cNvSpPr>
          <p:nvPr>
            <p:ph idx="1"/>
          </p:nvPr>
        </p:nvSpPr>
        <p:spPr>
          <a:xfrm>
            <a:off x="1524001" y="1138303"/>
            <a:ext cx="6483927" cy="5113338"/>
          </a:xfrm>
        </p:spPr>
        <p:txBody>
          <a:bodyPr/>
          <a:lstStyle/>
          <a:p>
            <a:r>
              <a:rPr lang="en-US" sz="1800" dirty="0"/>
              <a:t>Based on </a:t>
            </a:r>
            <a:r>
              <a:rPr lang="en-US" sz="1800" b="1" dirty="0"/>
              <a:t>UV absorption of DMSO extract </a:t>
            </a:r>
            <a:r>
              <a:rPr lang="en-US" sz="1800" dirty="0"/>
              <a:t>of a white oil </a:t>
            </a:r>
          </a:p>
          <a:p>
            <a:pPr lvl="1"/>
            <a:r>
              <a:rPr lang="en-US" sz="1600" dirty="0"/>
              <a:t>WO first diluted with n-hexane</a:t>
            </a:r>
          </a:p>
          <a:p>
            <a:pPr lvl="1"/>
            <a:r>
              <a:rPr lang="en-US" sz="1600" dirty="0"/>
              <a:t>PAHs selectively extracted with DMSO</a:t>
            </a:r>
          </a:p>
          <a:p>
            <a:pPr lvl="1"/>
            <a:r>
              <a:rPr lang="en-US" sz="1600" dirty="0"/>
              <a:t>Absorbance of the extract (260-350 nm range) compared to a reference</a:t>
            </a:r>
          </a:p>
          <a:p>
            <a:pPr lvl="1"/>
            <a:r>
              <a:rPr lang="en-US" sz="1600" dirty="0"/>
              <a:t>described in ASTM D 2269 method</a:t>
            </a:r>
          </a:p>
          <a:p>
            <a:r>
              <a:rPr lang="en-US" sz="1800" b="1" dirty="0"/>
              <a:t>Pharmacopeias Pass limits</a:t>
            </a:r>
          </a:p>
          <a:p>
            <a:pPr lvl="1"/>
            <a:r>
              <a:rPr lang="en-US" sz="1600" dirty="0"/>
              <a:t>max extract absorbance (10 mm cell) </a:t>
            </a:r>
            <a:r>
              <a:rPr lang="en-US" sz="1600" b="1" dirty="0"/>
              <a:t>~ </a:t>
            </a:r>
            <a:r>
              <a:rPr lang="en-US" sz="1600" b="1" u="sng" dirty="0"/>
              <a:t>0.10</a:t>
            </a:r>
          </a:p>
          <a:p>
            <a:pPr lvl="1"/>
            <a:r>
              <a:rPr lang="en-US" sz="1600" dirty="0"/>
              <a:t>Estimated equivalent to ~0.3 ppm max of PAHs</a:t>
            </a:r>
          </a:p>
          <a:p>
            <a:pPr lvl="1"/>
            <a:r>
              <a:rPr lang="en-US" sz="1600" dirty="0"/>
              <a:t>Typical PAHs contents in ppb range for most of commercial WOs </a:t>
            </a:r>
          </a:p>
          <a:p>
            <a:r>
              <a:rPr lang="en-US" sz="1800" dirty="0"/>
              <a:t>required </a:t>
            </a:r>
            <a:r>
              <a:rPr lang="en-US" sz="1800" b="1" dirty="0"/>
              <a:t>in Pharmacopoeias and FDA </a:t>
            </a:r>
            <a:r>
              <a:rPr lang="en-US" sz="1800" dirty="0"/>
              <a:t>specifications</a:t>
            </a:r>
          </a:p>
          <a:p>
            <a:pPr lvl="1"/>
            <a:r>
              <a:rPr lang="en-US" sz="1600" dirty="0"/>
              <a:t>Max absorbance Limit 4.0 for Tech White oils (FDA (b))</a:t>
            </a:r>
          </a:p>
          <a:p>
            <a:pPr lvl="1"/>
            <a:r>
              <a:rPr lang="en-US" sz="1600" dirty="0"/>
              <a:t>Another UV-DMSO test procedure used for FDA(c) oils </a:t>
            </a:r>
          </a:p>
          <a:p>
            <a:r>
              <a:rPr lang="en-US" sz="1800" b="1" dirty="0"/>
              <a:t>simple method</a:t>
            </a:r>
            <a:r>
              <a:rPr lang="en-US" sz="1800" dirty="0"/>
              <a:t>, well </a:t>
            </a:r>
            <a:r>
              <a:rPr lang="en-US" sz="1800" b="1" dirty="0"/>
              <a:t>suited to routine </a:t>
            </a:r>
            <a:r>
              <a:rPr lang="en-US" sz="1800" dirty="0"/>
              <a:t>PAH content </a:t>
            </a:r>
            <a:r>
              <a:rPr lang="en-US" sz="1800" b="1" dirty="0"/>
              <a:t>control</a:t>
            </a:r>
            <a:r>
              <a:rPr lang="en-US" sz="1800" dirty="0"/>
              <a:t> of production batches in refinery labs</a:t>
            </a:r>
          </a:p>
        </p:txBody>
      </p:sp>
      <p:pic>
        <p:nvPicPr>
          <p:cNvPr id="10" name="Picture 9"/>
          <p:cNvPicPr>
            <a:picLocks noChangeAspect="1"/>
          </p:cNvPicPr>
          <p:nvPr/>
        </p:nvPicPr>
        <p:blipFill>
          <a:blip r:embed="rId2"/>
          <a:stretch>
            <a:fillRect/>
          </a:stretch>
        </p:blipFill>
        <p:spPr>
          <a:xfrm>
            <a:off x="7461889" y="2859359"/>
            <a:ext cx="2947278" cy="2259081"/>
          </a:xfrm>
          <a:prstGeom prst="rect">
            <a:avLst/>
          </a:prstGeom>
        </p:spPr>
      </p:pic>
      <p:sp>
        <p:nvSpPr>
          <p:cNvPr id="12" name="Rectangle 2199"/>
          <p:cNvSpPr>
            <a:spLocks noChangeArrowheads="1"/>
          </p:cNvSpPr>
          <p:nvPr/>
        </p:nvSpPr>
        <p:spPr bwMode="auto">
          <a:xfrm>
            <a:off x="9240329" y="1967977"/>
            <a:ext cx="468313" cy="57785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 name="Line 2201"/>
          <p:cNvSpPr>
            <a:spLocks noChangeShapeType="1"/>
          </p:cNvSpPr>
          <p:nvPr/>
        </p:nvSpPr>
        <p:spPr bwMode="auto">
          <a:xfrm>
            <a:off x="8770428" y="2225153"/>
            <a:ext cx="395288" cy="15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 name="Line 2203"/>
          <p:cNvSpPr>
            <a:spLocks noChangeShapeType="1"/>
          </p:cNvSpPr>
          <p:nvPr/>
        </p:nvSpPr>
        <p:spPr bwMode="auto">
          <a:xfrm>
            <a:off x="9699116" y="2225153"/>
            <a:ext cx="412750" cy="15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Rectangle 2205"/>
          <p:cNvSpPr>
            <a:spLocks noChangeArrowheads="1"/>
          </p:cNvSpPr>
          <p:nvPr/>
        </p:nvSpPr>
        <p:spPr bwMode="auto">
          <a:xfrm>
            <a:off x="8926003" y="1977503"/>
            <a:ext cx="1476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Io</a:t>
            </a:r>
            <a:endParaRPr lang="en-US" altLang="en-US"/>
          </a:p>
        </p:txBody>
      </p:sp>
      <p:sp>
        <p:nvSpPr>
          <p:cNvPr id="16" name="Rectangle 2206"/>
          <p:cNvSpPr>
            <a:spLocks noChangeArrowheads="1"/>
          </p:cNvSpPr>
          <p:nvPr/>
        </p:nvSpPr>
        <p:spPr bwMode="auto">
          <a:xfrm>
            <a:off x="9894378" y="1977503"/>
            <a:ext cx="460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I</a:t>
            </a:r>
            <a:endParaRPr lang="en-US" altLang="en-US"/>
          </a:p>
        </p:txBody>
      </p:sp>
    </p:spTree>
    <p:extLst>
      <p:ext uri="{BB962C8B-B14F-4D97-AF65-F5344CB8AC3E}">
        <p14:creationId xmlns:p14="http://schemas.microsoft.com/office/powerpoint/2010/main" val="4161038612"/>
      </p:ext>
    </p:extLst>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836" y="137096"/>
            <a:ext cx="6908164" cy="457857"/>
          </a:xfrm>
        </p:spPr>
        <p:txBody>
          <a:bodyPr/>
          <a:lstStyle/>
          <a:p>
            <a:r>
              <a:rPr lang="en-US" dirty="0" smtClean="0"/>
              <a:t>White </a:t>
            </a:r>
            <a:r>
              <a:rPr lang="en-US" dirty="0"/>
              <a:t>Oils for </a:t>
            </a:r>
            <a:r>
              <a:rPr lang="en-US" u="sng" dirty="0"/>
              <a:t>Food </a:t>
            </a:r>
            <a:r>
              <a:rPr lang="en-US" u="sng" dirty="0" smtClean="0"/>
              <a:t>Applications </a:t>
            </a:r>
            <a:r>
              <a:rPr lang="en-US" dirty="0" smtClean="0"/>
              <a:t/>
            </a:r>
            <a:br>
              <a:rPr lang="en-US" dirty="0" smtClean="0"/>
            </a:br>
            <a:r>
              <a:rPr lang="en-US" dirty="0" smtClean="0"/>
              <a:t>Regulations and Specifications</a:t>
            </a:r>
            <a:endParaRPr lang="en-GB" sz="1600" dirty="0"/>
          </a:p>
        </p:txBody>
      </p:sp>
      <p:sp>
        <p:nvSpPr>
          <p:cNvPr id="9" name="Rectangle 1"/>
          <p:cNvSpPr>
            <a:spLocks noChangeArrowheads="1"/>
          </p:cNvSpPr>
          <p:nvPr/>
        </p:nvSpPr>
        <p:spPr bwMode="auto">
          <a:xfrm>
            <a:off x="4301939" y="408249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2"/>
          <p:cNvSpPr>
            <a:spLocks noChangeArrowheads="1"/>
          </p:cNvSpPr>
          <p:nvPr/>
        </p:nvSpPr>
        <p:spPr bwMode="auto">
          <a:xfrm>
            <a:off x="2840692" y="48194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TextBox 2"/>
          <p:cNvSpPr txBox="1"/>
          <p:nvPr/>
        </p:nvSpPr>
        <p:spPr>
          <a:xfrm>
            <a:off x="1695087" y="5287209"/>
            <a:ext cx="8470717" cy="369332"/>
          </a:xfrm>
          <a:prstGeom prst="rect">
            <a:avLst/>
          </a:prstGeom>
          <a:noFill/>
        </p:spPr>
        <p:txBody>
          <a:bodyPr wrap="none" rtlCol="0">
            <a:spAutoFit/>
          </a:bodyPr>
          <a:lstStyle/>
          <a:p>
            <a:pPr marL="285750" indent="-285750">
              <a:buFont typeface="Arial" panose="020B0604020202020204" pitchFamily="34" charset="0"/>
              <a:buChar char="•"/>
            </a:pPr>
            <a:r>
              <a:rPr lang="fr-FR" dirty="0">
                <a:solidFill>
                  <a:srgbClr val="0057A8"/>
                </a:solidFill>
              </a:rPr>
              <a:t>Most </a:t>
            </a:r>
            <a:r>
              <a:rPr lang="fr-FR" dirty="0" err="1">
                <a:solidFill>
                  <a:srgbClr val="0057A8"/>
                </a:solidFill>
              </a:rPr>
              <a:t>existing</a:t>
            </a:r>
            <a:r>
              <a:rPr lang="fr-FR" dirty="0">
                <a:solidFill>
                  <a:srgbClr val="0057A8"/>
                </a:solidFill>
              </a:rPr>
              <a:t> </a:t>
            </a:r>
            <a:r>
              <a:rPr lang="fr-FR" u="sng" dirty="0" err="1">
                <a:solidFill>
                  <a:srgbClr val="0057A8"/>
                </a:solidFill>
              </a:rPr>
              <a:t>purity</a:t>
            </a:r>
            <a:r>
              <a:rPr lang="fr-FR" dirty="0">
                <a:solidFill>
                  <a:srgbClr val="0057A8"/>
                </a:solidFill>
              </a:rPr>
              <a:t> </a:t>
            </a:r>
            <a:r>
              <a:rPr lang="fr-FR" dirty="0" err="1">
                <a:solidFill>
                  <a:srgbClr val="0057A8"/>
                </a:solidFill>
              </a:rPr>
              <a:t>requirements</a:t>
            </a:r>
            <a:r>
              <a:rPr lang="fr-FR" dirty="0">
                <a:solidFill>
                  <a:srgbClr val="0057A8"/>
                </a:solidFill>
              </a:rPr>
              <a:t> are </a:t>
            </a:r>
            <a:r>
              <a:rPr lang="fr-FR" dirty="0" err="1">
                <a:solidFill>
                  <a:srgbClr val="0057A8"/>
                </a:solidFill>
              </a:rPr>
              <a:t>based</a:t>
            </a:r>
            <a:r>
              <a:rPr lang="fr-FR" dirty="0">
                <a:solidFill>
                  <a:srgbClr val="0057A8"/>
                </a:solidFill>
              </a:rPr>
              <a:t> on </a:t>
            </a:r>
            <a:r>
              <a:rPr lang="fr-FR" dirty="0" err="1">
                <a:solidFill>
                  <a:srgbClr val="0057A8"/>
                </a:solidFill>
              </a:rPr>
              <a:t>PACs</a:t>
            </a:r>
            <a:r>
              <a:rPr lang="fr-FR" dirty="0">
                <a:solidFill>
                  <a:srgbClr val="0057A8"/>
                </a:solidFill>
              </a:rPr>
              <a:t> </a:t>
            </a:r>
            <a:r>
              <a:rPr lang="fr-FR" dirty="0" err="1">
                <a:solidFill>
                  <a:srgbClr val="0057A8"/>
                </a:solidFill>
              </a:rPr>
              <a:t>using</a:t>
            </a:r>
            <a:r>
              <a:rPr lang="fr-FR" dirty="0">
                <a:solidFill>
                  <a:srgbClr val="0057A8"/>
                </a:solidFill>
              </a:rPr>
              <a:t> </a:t>
            </a:r>
            <a:r>
              <a:rPr lang="fr-FR" u="sng" dirty="0">
                <a:solidFill>
                  <a:srgbClr val="0057A8"/>
                </a:solidFill>
              </a:rPr>
              <a:t>UV-DMSO </a:t>
            </a:r>
            <a:r>
              <a:rPr lang="fr-FR" u="sng" dirty="0" err="1">
                <a:solidFill>
                  <a:srgbClr val="0057A8"/>
                </a:solidFill>
              </a:rPr>
              <a:t>methods</a:t>
            </a:r>
            <a:endParaRPr lang="en-GB" u="sng" dirty="0">
              <a:solidFill>
                <a:srgbClr val="0057A8"/>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690552175"/>
              </p:ext>
            </p:extLst>
          </p:nvPr>
        </p:nvGraphicFramePr>
        <p:xfrm>
          <a:off x="1695086" y="814218"/>
          <a:ext cx="8779464" cy="4438393"/>
        </p:xfrm>
        <a:graphic>
          <a:graphicData uri="http://schemas.openxmlformats.org/drawingml/2006/table">
            <a:tbl>
              <a:tblPr firstRow="1" bandRow="1">
                <a:tableStyleId>{93296810-A885-4BE3-A3E7-6D5BEEA58F35}</a:tableStyleId>
              </a:tblPr>
              <a:tblGrid>
                <a:gridCol w="2194866"/>
                <a:gridCol w="2194866"/>
                <a:gridCol w="2087241"/>
                <a:gridCol w="2302491"/>
              </a:tblGrid>
              <a:tr h="568054">
                <a:tc>
                  <a:txBody>
                    <a:bodyPr/>
                    <a:lstStyle/>
                    <a:p>
                      <a:r>
                        <a:rPr lang="fr-FR" dirty="0" smtClean="0"/>
                        <a:t>Application</a:t>
                      </a:r>
                      <a:endParaRPr lang="en-GB" dirty="0"/>
                    </a:p>
                  </a:txBody>
                  <a:tcPr/>
                </a:tc>
                <a:tc>
                  <a:txBody>
                    <a:bodyPr/>
                    <a:lstStyle/>
                    <a:p>
                      <a:r>
                        <a:rPr lang="fr-FR" dirty="0" err="1" smtClean="0"/>
                        <a:t>Example</a:t>
                      </a:r>
                      <a:endParaRPr lang="en-GB" dirty="0"/>
                    </a:p>
                  </a:txBody>
                  <a:tcPr/>
                </a:tc>
                <a:tc>
                  <a:txBody>
                    <a:bodyPr/>
                    <a:lstStyle/>
                    <a:p>
                      <a:r>
                        <a:rPr lang="fr-FR" dirty="0" smtClean="0"/>
                        <a:t>EU </a:t>
                      </a:r>
                      <a:r>
                        <a:rPr lang="fr-FR" dirty="0" err="1" smtClean="0"/>
                        <a:t>Regulation</a:t>
                      </a:r>
                      <a:endParaRPr lang="en-GB" dirty="0"/>
                    </a:p>
                  </a:txBody>
                  <a:tcPr/>
                </a:tc>
                <a:tc>
                  <a:txBody>
                    <a:bodyPr/>
                    <a:lstStyle/>
                    <a:p>
                      <a:r>
                        <a:rPr lang="fr-FR" dirty="0" smtClean="0"/>
                        <a:t>US </a:t>
                      </a:r>
                      <a:r>
                        <a:rPr lang="fr-FR" dirty="0" err="1" smtClean="0"/>
                        <a:t>Regulation</a:t>
                      </a:r>
                      <a:endParaRPr lang="en-GB" dirty="0"/>
                    </a:p>
                  </a:txBody>
                  <a:tcPr/>
                </a:tc>
              </a:tr>
              <a:tr h="932130">
                <a:tc>
                  <a:txBody>
                    <a:bodyPr/>
                    <a:lstStyle/>
                    <a:p>
                      <a:r>
                        <a:rPr lang="fr-FR" sz="1600" dirty="0" smtClean="0"/>
                        <a:t>Food Additive</a:t>
                      </a:r>
                      <a:endParaRPr lang="en-GB" sz="1600" dirty="0"/>
                    </a:p>
                  </a:txBody>
                  <a:tcPr/>
                </a:tc>
                <a:tc>
                  <a:txBody>
                    <a:bodyPr/>
                    <a:lstStyle/>
                    <a:p>
                      <a:r>
                        <a:rPr lang="en-GB" sz="1400" dirty="0" smtClean="0"/>
                        <a:t>Glazing agent,  anti-foaming, carriers, preservative for eggs or dried fruits</a:t>
                      </a:r>
                      <a:endParaRPr lang="en-GB" sz="1400" dirty="0"/>
                    </a:p>
                  </a:txBody>
                  <a:tcPr/>
                </a:tc>
                <a:tc>
                  <a:txBody>
                    <a:bodyPr/>
                    <a:lstStyle/>
                    <a:p>
                      <a:r>
                        <a:rPr lang="fr-FR" sz="1400" dirty="0" smtClean="0"/>
                        <a:t>EU 1333/2008/EC (Directive 95/2/EEC): </a:t>
                      </a:r>
                      <a:r>
                        <a:rPr lang="fr-FR" sz="1400" b="1" dirty="0" smtClean="0"/>
                        <a:t>White </a:t>
                      </a:r>
                      <a:r>
                        <a:rPr lang="fr-FR" sz="1400" b="1" dirty="0" err="1" smtClean="0"/>
                        <a:t>Oils</a:t>
                      </a:r>
                      <a:r>
                        <a:rPr lang="fr-FR" sz="1400" b="1" dirty="0" smtClean="0"/>
                        <a:t> not on positive list</a:t>
                      </a:r>
                      <a:r>
                        <a:rPr lang="fr-FR" sz="1400" b="1" baseline="30000" dirty="0" smtClean="0"/>
                        <a:t>1</a:t>
                      </a:r>
                      <a:r>
                        <a:rPr lang="fr-FR" sz="1400" b="1" dirty="0" smtClean="0"/>
                        <a:t>  </a:t>
                      </a:r>
                      <a:endParaRPr lang="en-GB" sz="1400" b="1" dirty="0"/>
                    </a:p>
                  </a:txBody>
                  <a:tcPr/>
                </a:tc>
                <a:tc>
                  <a:txBody>
                    <a:bodyPr/>
                    <a:lstStyle/>
                    <a:p>
                      <a:r>
                        <a:rPr lang="en-GB" sz="1400" dirty="0" smtClean="0"/>
                        <a:t>21 CFR 172.878</a:t>
                      </a:r>
                    </a:p>
                  </a:txBody>
                  <a:tcPr/>
                </a:tc>
              </a:tr>
              <a:tr h="649204">
                <a:tc>
                  <a:txBody>
                    <a:bodyPr/>
                    <a:lstStyle/>
                    <a:p>
                      <a:r>
                        <a:rPr lang="fr-FR" sz="1600" dirty="0" err="1" smtClean="0"/>
                        <a:t>Processing</a:t>
                      </a:r>
                      <a:r>
                        <a:rPr lang="fr-FR" sz="1600" dirty="0" smtClean="0"/>
                        <a:t> </a:t>
                      </a:r>
                      <a:r>
                        <a:rPr lang="fr-FR" sz="1600" dirty="0" err="1" smtClean="0"/>
                        <a:t>Aid</a:t>
                      </a:r>
                      <a:endParaRPr lang="en-GB" sz="1600" dirty="0"/>
                    </a:p>
                  </a:txBody>
                  <a:tcPr/>
                </a:tc>
                <a:tc>
                  <a:txBody>
                    <a:bodyPr/>
                    <a:lstStyle/>
                    <a:p>
                      <a:r>
                        <a:rPr lang="en-GB" sz="1400" dirty="0" smtClean="0"/>
                        <a:t>Release agent/lubricant, </a:t>
                      </a:r>
                      <a:r>
                        <a:rPr lang="en-GB" sz="1400" dirty="0" err="1" smtClean="0"/>
                        <a:t>dedusting</a:t>
                      </a:r>
                      <a:r>
                        <a:rPr lang="en-GB" sz="1400" dirty="0" smtClean="0"/>
                        <a:t> agent in grain, pan oil, </a:t>
                      </a:r>
                      <a:r>
                        <a:rPr lang="en-GB" sz="1400" dirty="0" err="1" smtClean="0"/>
                        <a:t>demoulding</a:t>
                      </a:r>
                      <a:r>
                        <a:rPr lang="en-GB" sz="1400" dirty="0" smtClean="0"/>
                        <a:t> oil</a:t>
                      </a:r>
                      <a:endParaRPr lang="en-GB" sz="1400" dirty="0"/>
                    </a:p>
                  </a:txBody>
                  <a:tcPr/>
                </a:tc>
                <a:tc>
                  <a:txBody>
                    <a:bodyPr/>
                    <a:lstStyle/>
                    <a:p>
                      <a:r>
                        <a:rPr lang="fr-FR" sz="1400" b="1" dirty="0" smtClean="0"/>
                        <a:t>No EU Directive</a:t>
                      </a:r>
                    </a:p>
                    <a:p>
                      <a:r>
                        <a:rPr lang="fr-FR" sz="1400" b="1" dirty="0" err="1" smtClean="0"/>
                        <a:t>Some</a:t>
                      </a:r>
                      <a:r>
                        <a:rPr lang="fr-FR" sz="1400" dirty="0" smtClean="0"/>
                        <a:t> </a:t>
                      </a:r>
                      <a:r>
                        <a:rPr lang="fr-FR" sz="1400" dirty="0" err="1" smtClean="0"/>
                        <a:t>specific</a:t>
                      </a:r>
                      <a:r>
                        <a:rPr lang="fr-FR" sz="1400" dirty="0" smtClean="0"/>
                        <a:t> </a:t>
                      </a:r>
                      <a:r>
                        <a:rPr lang="fr-FR" sz="1400" b="1" dirty="0" smtClean="0"/>
                        <a:t>local regulations</a:t>
                      </a:r>
                      <a:r>
                        <a:rPr lang="fr-FR" sz="1400" b="1" baseline="30000" dirty="0" smtClean="0"/>
                        <a:t>2</a:t>
                      </a:r>
                      <a:endParaRPr lang="en-GB" sz="1400" b="1" baseline="30000" dirty="0"/>
                    </a:p>
                  </a:txBody>
                  <a:tcPr/>
                </a:tc>
                <a:tc>
                  <a:txBody>
                    <a:bodyPr/>
                    <a:lstStyle/>
                    <a:p>
                      <a:r>
                        <a:rPr lang="en-GB" sz="1400" dirty="0" smtClean="0"/>
                        <a:t>21 CFR 172.878 (not differentiated from food additives)</a:t>
                      </a:r>
                    </a:p>
                  </a:txBody>
                  <a:tcPr/>
                </a:tc>
              </a:tr>
              <a:tr h="1027907">
                <a:tc>
                  <a:txBody>
                    <a:bodyPr/>
                    <a:lstStyle/>
                    <a:p>
                      <a:r>
                        <a:rPr lang="fr-FR" sz="1600" dirty="0" smtClean="0"/>
                        <a:t>Food Contact </a:t>
                      </a:r>
                      <a:r>
                        <a:rPr lang="fr-FR" sz="1600" dirty="0" err="1" smtClean="0"/>
                        <a:t>Materials</a:t>
                      </a:r>
                      <a:endParaRPr lang="en-GB" sz="1600" dirty="0"/>
                    </a:p>
                  </a:txBody>
                  <a:tcPr/>
                </a:tc>
                <a:tc>
                  <a:txBody>
                    <a:bodyPr/>
                    <a:lstStyle/>
                    <a:p>
                      <a:r>
                        <a:rPr lang="fr-FR" sz="1400" dirty="0" err="1" smtClean="0"/>
                        <a:t>Extender</a:t>
                      </a:r>
                      <a:r>
                        <a:rPr lang="fr-FR" sz="1400" dirty="0" smtClean="0"/>
                        <a:t> </a:t>
                      </a:r>
                      <a:r>
                        <a:rPr lang="fr-FR" sz="1400" dirty="0" err="1" smtClean="0"/>
                        <a:t>oil</a:t>
                      </a:r>
                      <a:r>
                        <a:rPr lang="fr-FR" sz="1400" dirty="0" smtClean="0"/>
                        <a:t> in plastics, </a:t>
                      </a:r>
                      <a:r>
                        <a:rPr lang="fr-FR" sz="1400" dirty="0" err="1" smtClean="0"/>
                        <a:t>elastomers</a:t>
                      </a:r>
                      <a:r>
                        <a:rPr lang="fr-FR" sz="1400" dirty="0" smtClean="0"/>
                        <a:t>, </a:t>
                      </a:r>
                      <a:r>
                        <a:rPr lang="en-US" sz="1400" dirty="0" smtClean="0"/>
                        <a:t>paper, glass, metal, wood, cork, textiles, adhesives, pigments </a:t>
                      </a:r>
                      <a:r>
                        <a:rPr lang="fr-FR" sz="1400" dirty="0" smtClean="0"/>
                        <a:t>…</a:t>
                      </a:r>
                      <a:endParaRPr lang="en-GB" sz="1400" dirty="0"/>
                    </a:p>
                  </a:txBody>
                  <a:tcPr/>
                </a:tc>
                <a:tc>
                  <a:txBody>
                    <a:bodyPr/>
                    <a:lstStyle/>
                    <a:p>
                      <a:r>
                        <a:rPr lang="en-GB" sz="1400" dirty="0" smtClean="0"/>
                        <a:t>Framework (EC) 1935/2004</a:t>
                      </a:r>
                    </a:p>
                    <a:p>
                      <a:r>
                        <a:rPr lang="en-GB" sz="1400" b="1" u="sng" dirty="0" smtClean="0"/>
                        <a:t>Plastics</a:t>
                      </a:r>
                      <a:r>
                        <a:rPr lang="en-GB" sz="1400" b="1" dirty="0" smtClean="0"/>
                        <a:t>:</a:t>
                      </a:r>
                      <a:r>
                        <a:rPr lang="en-GB" sz="1400" b="1" baseline="0" dirty="0" smtClean="0"/>
                        <a:t> EU 10/2011</a:t>
                      </a:r>
                    </a:p>
                    <a:p>
                      <a:r>
                        <a:rPr lang="en-GB" sz="1400" u="sng" baseline="0" dirty="0" smtClean="0"/>
                        <a:t>Others</a:t>
                      </a:r>
                      <a:r>
                        <a:rPr lang="en-GB" sz="1400" baseline="0" dirty="0" smtClean="0"/>
                        <a:t>: to be developed</a:t>
                      </a:r>
                    </a:p>
                    <a:p>
                      <a:r>
                        <a:rPr lang="en-GB" sz="1400" baseline="0" dirty="0" smtClean="0"/>
                        <a:t>Some local regulations</a:t>
                      </a:r>
                      <a:r>
                        <a:rPr lang="en-GB" sz="1400" baseline="30000" dirty="0" smtClean="0"/>
                        <a:t>3</a:t>
                      </a:r>
                      <a:r>
                        <a:rPr lang="en-GB" sz="1400" dirty="0" smtClean="0"/>
                        <a:t> </a:t>
                      </a:r>
                      <a:endParaRPr lang="en-GB" sz="1400" dirty="0"/>
                    </a:p>
                  </a:txBody>
                  <a:tcPr/>
                </a:tc>
                <a:tc>
                  <a:txBody>
                    <a:bodyPr/>
                    <a:lstStyle/>
                    <a:p>
                      <a:r>
                        <a:rPr lang="fr-FR" sz="1400" dirty="0" err="1" smtClean="0"/>
                        <a:t>Various</a:t>
                      </a:r>
                      <a:r>
                        <a:rPr lang="fr-FR" sz="1400" dirty="0" smtClean="0"/>
                        <a:t> FDA </a:t>
                      </a:r>
                      <a:r>
                        <a:rPr lang="fr-FR" sz="1400" dirty="0" err="1" smtClean="0"/>
                        <a:t>chapters</a:t>
                      </a:r>
                      <a:endParaRPr lang="fr-FR" sz="1400" dirty="0" smtClean="0"/>
                    </a:p>
                    <a:p>
                      <a:r>
                        <a:rPr lang="fr-FR" sz="1400" dirty="0" err="1" smtClean="0"/>
                        <a:t>Require</a:t>
                      </a:r>
                      <a:r>
                        <a:rPr lang="fr-FR" sz="1400" dirty="0" smtClean="0"/>
                        <a:t> </a:t>
                      </a:r>
                      <a:r>
                        <a:rPr lang="fr-FR" sz="1400" dirty="0" err="1" smtClean="0"/>
                        <a:t>mineral</a:t>
                      </a:r>
                      <a:r>
                        <a:rPr lang="fr-FR" sz="1400" dirty="0" smtClean="0"/>
                        <a:t> </a:t>
                      </a:r>
                      <a:r>
                        <a:rPr lang="fr-FR" sz="1400" dirty="0" err="1" smtClean="0"/>
                        <a:t>oils</a:t>
                      </a:r>
                      <a:r>
                        <a:rPr lang="fr-FR" sz="1400" dirty="0" smtClean="0"/>
                        <a:t> </a:t>
                      </a:r>
                      <a:r>
                        <a:rPr lang="fr-FR" sz="1400" dirty="0" err="1" smtClean="0"/>
                        <a:t>that</a:t>
                      </a:r>
                      <a:r>
                        <a:rPr lang="fr-FR" sz="1400" dirty="0" smtClean="0"/>
                        <a:t> </a:t>
                      </a:r>
                      <a:r>
                        <a:rPr lang="fr-FR" sz="1400" dirty="0" err="1" smtClean="0"/>
                        <a:t>meet</a:t>
                      </a:r>
                      <a:r>
                        <a:rPr lang="fr-FR" sz="1400" dirty="0" smtClean="0"/>
                        <a:t> </a:t>
                      </a:r>
                      <a:r>
                        <a:rPr lang="en-US" sz="1400" dirty="0" smtClean="0"/>
                        <a:t>21CFR178.3620 (a),(b) or (c) purity</a:t>
                      </a:r>
                    </a:p>
                    <a:p>
                      <a:endParaRPr lang="en-GB" sz="1400" dirty="0"/>
                    </a:p>
                  </a:txBody>
                  <a:tcPr/>
                </a:tc>
              </a:tr>
              <a:tr h="1035699">
                <a:tc>
                  <a:txBody>
                    <a:bodyPr/>
                    <a:lstStyle/>
                    <a:p>
                      <a:r>
                        <a:rPr lang="fr-FR" sz="1600" dirty="0" err="1" smtClean="0"/>
                        <a:t>Lubricant</a:t>
                      </a:r>
                      <a:r>
                        <a:rPr lang="fr-FR" sz="1600" baseline="0" dirty="0" smtClean="0"/>
                        <a:t> for </a:t>
                      </a:r>
                      <a:r>
                        <a:rPr lang="fr-FR" sz="1600" baseline="0" dirty="0" err="1" smtClean="0"/>
                        <a:t>incidental</a:t>
                      </a:r>
                      <a:r>
                        <a:rPr lang="fr-FR" sz="1600" baseline="0" dirty="0" smtClean="0"/>
                        <a:t> </a:t>
                      </a:r>
                      <a:r>
                        <a:rPr lang="fr-FR" sz="1600" baseline="0" dirty="0" err="1" smtClean="0"/>
                        <a:t>food</a:t>
                      </a:r>
                      <a:r>
                        <a:rPr lang="fr-FR" sz="1600" baseline="0" dirty="0" smtClean="0"/>
                        <a:t> contact</a:t>
                      </a:r>
                      <a:endParaRPr lang="en-GB" sz="1600" dirty="0"/>
                    </a:p>
                  </a:txBody>
                  <a:tcPr/>
                </a:tc>
                <a:tc>
                  <a:txBody>
                    <a:bodyPr/>
                    <a:lstStyle/>
                    <a:p>
                      <a:r>
                        <a:rPr lang="fr-FR" sz="1400" dirty="0" smtClean="0"/>
                        <a:t>Formulation of </a:t>
                      </a:r>
                      <a:r>
                        <a:rPr lang="fr-FR" sz="1400" dirty="0" err="1" smtClean="0"/>
                        <a:t>lubricants</a:t>
                      </a:r>
                      <a:r>
                        <a:rPr lang="fr-FR" sz="1400" dirty="0" smtClean="0"/>
                        <a:t> for </a:t>
                      </a:r>
                      <a:r>
                        <a:rPr lang="fr-FR" sz="1400" dirty="0" err="1" smtClean="0"/>
                        <a:t>food</a:t>
                      </a:r>
                      <a:r>
                        <a:rPr lang="fr-FR" sz="1400" dirty="0" smtClean="0"/>
                        <a:t> </a:t>
                      </a:r>
                      <a:r>
                        <a:rPr lang="fr-FR" sz="1400" dirty="0" err="1" smtClean="0"/>
                        <a:t>machinery</a:t>
                      </a:r>
                      <a:endParaRPr lang="en-GB" sz="1400" dirty="0"/>
                    </a:p>
                  </a:txBody>
                  <a:tcPr/>
                </a:tc>
                <a:tc>
                  <a:txBody>
                    <a:bodyPr/>
                    <a:lstStyle/>
                    <a:p>
                      <a:r>
                        <a:rPr lang="fr-FR" sz="1400" b="1" dirty="0" smtClean="0"/>
                        <a:t>No EU </a:t>
                      </a:r>
                      <a:r>
                        <a:rPr lang="fr-FR" sz="1400" b="1" dirty="0" err="1" smtClean="0"/>
                        <a:t>regulation</a:t>
                      </a:r>
                      <a:endParaRPr lang="en-GB" sz="1400" b="1" dirty="0"/>
                    </a:p>
                  </a:txBody>
                  <a:tcPr/>
                </a:tc>
                <a:tc>
                  <a:txBody>
                    <a:bodyPr/>
                    <a:lstStyle/>
                    <a:p>
                      <a:r>
                        <a:rPr lang="en-GB" sz="1400" dirty="0" smtClean="0"/>
                        <a:t>21 CFR 178.3570</a:t>
                      </a:r>
                    </a:p>
                    <a:p>
                      <a:r>
                        <a:rPr lang="fr-FR" sz="1400" dirty="0" smtClean="0"/>
                        <a:t>(</a:t>
                      </a:r>
                      <a:r>
                        <a:rPr lang="fr-FR" sz="1400" dirty="0" err="1" smtClean="0"/>
                        <a:t>requires</a:t>
                      </a:r>
                      <a:r>
                        <a:rPr lang="fr-FR" sz="1400" dirty="0" smtClean="0"/>
                        <a:t> </a:t>
                      </a:r>
                      <a:r>
                        <a:rPr lang="en-US" sz="1400" dirty="0" smtClean="0"/>
                        <a:t>178.3620(b) oils)</a:t>
                      </a:r>
                    </a:p>
                    <a:p>
                      <a:r>
                        <a:rPr lang="en-US" sz="1400" dirty="0" smtClean="0"/>
                        <a:t>NSF H-1 registration</a:t>
                      </a:r>
                      <a:endParaRPr lang="en-GB" sz="1400" dirty="0"/>
                    </a:p>
                  </a:txBody>
                  <a:tcPr/>
                </a:tc>
              </a:tr>
            </a:tbl>
          </a:graphicData>
        </a:graphic>
      </p:graphicFrame>
      <p:sp>
        <p:nvSpPr>
          <p:cNvPr id="10" name="TextBox 9"/>
          <p:cNvSpPr txBox="1"/>
          <p:nvPr/>
        </p:nvSpPr>
        <p:spPr>
          <a:xfrm>
            <a:off x="2454640" y="5691141"/>
            <a:ext cx="8294258" cy="769441"/>
          </a:xfrm>
          <a:prstGeom prst="rect">
            <a:avLst/>
          </a:prstGeom>
          <a:noFill/>
        </p:spPr>
        <p:txBody>
          <a:bodyPr wrap="none" rtlCol="0">
            <a:spAutoFit/>
          </a:bodyPr>
          <a:lstStyle/>
          <a:p>
            <a:r>
              <a:rPr lang="fr-FR" sz="1100" dirty="0"/>
              <a:t>(1) M</a:t>
            </a:r>
            <a:r>
              <a:rPr lang="en-US" sz="1100" dirty="0" err="1"/>
              <a:t>icrocrystalline</a:t>
            </a:r>
            <a:r>
              <a:rPr lang="en-US" sz="1100" dirty="0"/>
              <a:t> waxes are listed as E 905</a:t>
            </a:r>
            <a:endParaRPr lang="fr-FR" sz="1100" dirty="0"/>
          </a:p>
          <a:p>
            <a:r>
              <a:rPr lang="fr-FR" sz="1100" dirty="0"/>
              <a:t>(2) </a:t>
            </a:r>
            <a:r>
              <a:rPr lang="fr-FR" sz="1100" dirty="0" err="1"/>
              <a:t>Eg</a:t>
            </a:r>
            <a:r>
              <a:rPr lang="fr-FR" sz="1100" dirty="0"/>
              <a:t> </a:t>
            </a:r>
            <a:r>
              <a:rPr lang="en-GB" sz="1100" dirty="0"/>
              <a:t>French </a:t>
            </a:r>
            <a:r>
              <a:rPr lang="en-GB" sz="1100" dirty="0" err="1"/>
              <a:t>Arrêté</a:t>
            </a:r>
            <a:r>
              <a:rPr lang="en-GB" sz="1100" dirty="0"/>
              <a:t> for “</a:t>
            </a:r>
            <a:r>
              <a:rPr lang="en-GB" sz="1100" dirty="0" err="1"/>
              <a:t>Auxiliaires</a:t>
            </a:r>
            <a:r>
              <a:rPr lang="en-GB" sz="1100" dirty="0"/>
              <a:t> </a:t>
            </a:r>
            <a:r>
              <a:rPr lang="en-GB" sz="1100" dirty="0" err="1"/>
              <a:t>technologiques</a:t>
            </a:r>
            <a:r>
              <a:rPr lang="en-GB" sz="1100" dirty="0"/>
              <a:t>” (Food Processing Aids) –</a:t>
            </a:r>
            <a:r>
              <a:rPr lang="fr-FR" sz="1100" dirty="0"/>
              <a:t> 21 </a:t>
            </a:r>
            <a:r>
              <a:rPr lang="fr-FR" sz="1100" dirty="0" err="1"/>
              <a:t>Oct</a:t>
            </a:r>
            <a:r>
              <a:rPr lang="fr-FR" sz="1100" dirty="0"/>
              <a:t> 2006 – </a:t>
            </a:r>
            <a:r>
              <a:rPr lang="fr-FR" sz="1100" dirty="0" err="1"/>
              <a:t>demoulding</a:t>
            </a:r>
            <a:r>
              <a:rPr lang="fr-FR" sz="1100" dirty="0"/>
              <a:t> uses (biscuits)</a:t>
            </a:r>
          </a:p>
          <a:p>
            <a:r>
              <a:rPr lang="fr-FR" sz="1100" dirty="0"/>
              <a:t>(3) </a:t>
            </a:r>
            <a:r>
              <a:rPr lang="en-US" sz="1100" dirty="0"/>
              <a:t>Germany: </a:t>
            </a:r>
            <a:r>
              <a:rPr lang="en-US" sz="1100" dirty="0" err="1"/>
              <a:t>BfR</a:t>
            </a:r>
            <a:r>
              <a:rPr lang="en-US" sz="1100" dirty="0"/>
              <a:t> recommendation XXV Purity requirements for mineral oil (155 BGA </a:t>
            </a:r>
            <a:r>
              <a:rPr lang="en-US" sz="1100" dirty="0" err="1"/>
              <a:t>Mitteilung</a:t>
            </a:r>
            <a:r>
              <a:rPr lang="en-US" sz="1100" dirty="0"/>
              <a:t>), </a:t>
            </a:r>
            <a:r>
              <a:rPr lang="en-US" sz="1100" dirty="0" err="1"/>
              <a:t>microcristalline</a:t>
            </a:r>
            <a:r>
              <a:rPr lang="en-US" sz="1100" dirty="0"/>
              <a:t> wax and paraffin</a:t>
            </a:r>
          </a:p>
          <a:p>
            <a:endParaRPr lang="en-GB" sz="1100" dirty="0"/>
          </a:p>
        </p:txBody>
      </p:sp>
    </p:spTree>
    <p:extLst>
      <p:ext uri="{BB962C8B-B14F-4D97-AF65-F5344CB8AC3E}">
        <p14:creationId xmlns:p14="http://schemas.microsoft.com/office/powerpoint/2010/main" val="2067585356"/>
      </p:ext>
    </p:extLst>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3"/>
          <p:cNvSpPr>
            <a:spLocks noGrp="1"/>
          </p:cNvSpPr>
          <p:nvPr>
            <p:ph type="sldNum" sz="quarter" idx="4294967295"/>
          </p:nvPr>
        </p:nvSpPr>
        <p:spPr bwMode="auto">
          <a:xfrm>
            <a:off x="10058400" y="6678613"/>
            <a:ext cx="381000" cy="100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12F26C2D-7C1D-468C-8E8E-28F91D217FBF}" type="slidenum">
              <a:rPr lang="de-DE" altLang="en-US"/>
              <a:pPr eaLnBrk="1" hangingPunct="1"/>
              <a:t>34</a:t>
            </a:fld>
            <a:endParaRPr lang="de-DE" altLang="en-US"/>
          </a:p>
        </p:txBody>
      </p:sp>
      <p:sp>
        <p:nvSpPr>
          <p:cNvPr id="8195" name="Rectangle 3"/>
          <p:cNvSpPr>
            <a:spLocks noChangeArrowheads="1"/>
          </p:cNvSpPr>
          <p:nvPr/>
        </p:nvSpPr>
        <p:spPr bwMode="auto">
          <a:xfrm>
            <a:off x="1781969" y="1482870"/>
            <a:ext cx="8629650" cy="4497388"/>
          </a:xfrm>
          <a:prstGeom prst="rect">
            <a:avLst/>
          </a:prstGeom>
          <a:noFill/>
          <a:ln w="152400" algn="ctr">
            <a:solidFill>
              <a:srgbClr val="E2ECF6"/>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en-US"/>
          </a:p>
        </p:txBody>
      </p:sp>
      <p:sp>
        <p:nvSpPr>
          <p:cNvPr id="8196" name="Rectangle 4"/>
          <p:cNvSpPr>
            <a:spLocks noChangeArrowheads="1"/>
          </p:cNvSpPr>
          <p:nvPr/>
        </p:nvSpPr>
        <p:spPr bwMode="auto">
          <a:xfrm>
            <a:off x="4038600" y="1371600"/>
            <a:ext cx="6400800" cy="4497388"/>
          </a:xfrm>
          <a:prstGeom prst="rect">
            <a:avLst/>
          </a:prstGeom>
          <a:noFill/>
          <a:ln w="152400" algn="ctr">
            <a:solidFill>
              <a:srgbClr val="E2ECF6"/>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en-US"/>
          </a:p>
        </p:txBody>
      </p:sp>
      <p:pic>
        <p:nvPicPr>
          <p:cNvPr id="8197" name="Picture 5" descr="EU-Fah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119" y="1559070"/>
            <a:ext cx="20256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6"/>
          <p:cNvSpPr>
            <a:spLocks noChangeArrowheads="1"/>
          </p:cNvSpPr>
          <p:nvPr/>
        </p:nvSpPr>
        <p:spPr bwMode="auto">
          <a:xfrm>
            <a:off x="1781969" y="3527571"/>
            <a:ext cx="2171700"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en-US" b="1" dirty="0"/>
              <a:t>Products</a:t>
            </a:r>
            <a:r>
              <a:rPr lang="en-GB" altLang="en-US" dirty="0"/>
              <a:t> permitted for the use in plastics for  food contact applications</a:t>
            </a:r>
            <a:endParaRPr lang="de-DE" altLang="en-US" b="1" dirty="0"/>
          </a:p>
          <a:p>
            <a:pPr eaLnBrk="1" hangingPunct="1">
              <a:buFontTx/>
              <a:buChar char="•"/>
            </a:pPr>
            <a:endParaRPr lang="en-GB" altLang="en-US" sz="2000" b="1" dirty="0"/>
          </a:p>
          <a:p>
            <a:pPr eaLnBrk="1" hangingPunct="1"/>
            <a:endParaRPr lang="en-GB" altLang="en-US" sz="2000" b="1" dirty="0"/>
          </a:p>
        </p:txBody>
      </p:sp>
      <p:sp>
        <p:nvSpPr>
          <p:cNvPr id="8199" name="Text Box 7"/>
          <p:cNvSpPr txBox="1">
            <a:spLocks noChangeArrowheads="1"/>
          </p:cNvSpPr>
          <p:nvPr/>
        </p:nvSpPr>
        <p:spPr bwMode="auto">
          <a:xfrm>
            <a:off x="4010819" y="1619683"/>
            <a:ext cx="188595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0975" indent="-9525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en-GB" altLang="en-US" sz="2400" dirty="0">
                <a:latin typeface="Arial" panose="020B0604020202020204" pitchFamily="34" charset="0"/>
              </a:rPr>
              <a:t> </a:t>
            </a:r>
            <a:r>
              <a:rPr lang="en-GB" altLang="en-US" dirty="0">
                <a:latin typeface="Arial" panose="020B0604020202020204" pitchFamily="34" charset="0"/>
              </a:rPr>
              <a:t>White mineral  oils</a:t>
            </a:r>
            <a:endParaRPr lang="es-ES_tradnl" altLang="en-US" dirty="0">
              <a:latin typeface="Arial" panose="020B0604020202020204" pitchFamily="34" charset="0"/>
            </a:endParaRPr>
          </a:p>
        </p:txBody>
      </p:sp>
      <p:sp>
        <p:nvSpPr>
          <p:cNvPr id="8200" name="Rectangle 10"/>
          <p:cNvSpPr>
            <a:spLocks noChangeArrowheads="1"/>
          </p:cNvSpPr>
          <p:nvPr/>
        </p:nvSpPr>
        <p:spPr bwMode="auto">
          <a:xfrm>
            <a:off x="4038600" y="1371600"/>
            <a:ext cx="6400800" cy="1143000"/>
          </a:xfrm>
          <a:prstGeom prst="rect">
            <a:avLst/>
          </a:prstGeom>
          <a:noFill/>
          <a:ln w="152400" algn="ctr">
            <a:solidFill>
              <a:srgbClr val="E2ECF6"/>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en-US"/>
          </a:p>
        </p:txBody>
      </p:sp>
      <p:sp>
        <p:nvSpPr>
          <p:cNvPr id="8201" name="Rectangle 11"/>
          <p:cNvSpPr>
            <a:spLocks noChangeArrowheads="1"/>
          </p:cNvSpPr>
          <p:nvPr/>
        </p:nvSpPr>
        <p:spPr bwMode="auto">
          <a:xfrm>
            <a:off x="4038600" y="2513014"/>
            <a:ext cx="6400800" cy="1144587"/>
          </a:xfrm>
          <a:prstGeom prst="rect">
            <a:avLst/>
          </a:prstGeom>
          <a:noFill/>
          <a:ln w="152400" algn="ctr">
            <a:solidFill>
              <a:srgbClr val="E2ECF6"/>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en-US"/>
          </a:p>
        </p:txBody>
      </p:sp>
      <p:sp>
        <p:nvSpPr>
          <p:cNvPr id="8202" name="Rectangle 12"/>
          <p:cNvSpPr>
            <a:spLocks noChangeArrowheads="1"/>
          </p:cNvSpPr>
          <p:nvPr/>
        </p:nvSpPr>
        <p:spPr bwMode="auto">
          <a:xfrm>
            <a:off x="4038600" y="3657600"/>
            <a:ext cx="6400800" cy="1144588"/>
          </a:xfrm>
          <a:prstGeom prst="rect">
            <a:avLst/>
          </a:prstGeom>
          <a:noFill/>
          <a:ln w="152400" algn="ctr">
            <a:solidFill>
              <a:srgbClr val="E2ECF6"/>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en-US"/>
          </a:p>
        </p:txBody>
      </p:sp>
      <p:sp>
        <p:nvSpPr>
          <p:cNvPr id="8203" name="Rectangle 13"/>
          <p:cNvSpPr>
            <a:spLocks noChangeArrowheads="1"/>
          </p:cNvSpPr>
          <p:nvPr/>
        </p:nvSpPr>
        <p:spPr bwMode="auto">
          <a:xfrm>
            <a:off x="4038600" y="1371600"/>
            <a:ext cx="2114550" cy="1143000"/>
          </a:xfrm>
          <a:prstGeom prst="rect">
            <a:avLst/>
          </a:prstGeom>
          <a:noFill/>
          <a:ln w="152400" algn="ctr">
            <a:solidFill>
              <a:srgbClr val="E2ECF6"/>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en-US"/>
          </a:p>
        </p:txBody>
      </p:sp>
      <p:sp>
        <p:nvSpPr>
          <p:cNvPr id="8204" name="Rectangle 14"/>
          <p:cNvSpPr>
            <a:spLocks noChangeArrowheads="1"/>
          </p:cNvSpPr>
          <p:nvPr/>
        </p:nvSpPr>
        <p:spPr bwMode="auto">
          <a:xfrm>
            <a:off x="7748531" y="1482870"/>
            <a:ext cx="2663089" cy="1143000"/>
          </a:xfrm>
          <a:prstGeom prst="rect">
            <a:avLst/>
          </a:prstGeom>
          <a:noFill/>
          <a:ln w="152400" algn="ctr">
            <a:solidFill>
              <a:srgbClr val="E2ECF6"/>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en-US"/>
          </a:p>
        </p:txBody>
      </p:sp>
      <p:sp>
        <p:nvSpPr>
          <p:cNvPr id="8205" name="Rectangle 17"/>
          <p:cNvSpPr>
            <a:spLocks noChangeArrowheads="1"/>
          </p:cNvSpPr>
          <p:nvPr/>
        </p:nvSpPr>
        <p:spPr bwMode="auto">
          <a:xfrm>
            <a:off x="4038600" y="2513014"/>
            <a:ext cx="2114550" cy="1144587"/>
          </a:xfrm>
          <a:prstGeom prst="rect">
            <a:avLst/>
          </a:prstGeom>
          <a:noFill/>
          <a:ln w="152400" algn="ctr">
            <a:solidFill>
              <a:srgbClr val="E2ECF6"/>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en-US"/>
          </a:p>
        </p:txBody>
      </p:sp>
      <p:sp>
        <p:nvSpPr>
          <p:cNvPr id="8206" name="Rectangle 18"/>
          <p:cNvSpPr>
            <a:spLocks noChangeArrowheads="1"/>
          </p:cNvSpPr>
          <p:nvPr/>
        </p:nvSpPr>
        <p:spPr bwMode="auto">
          <a:xfrm>
            <a:off x="7748530" y="2513014"/>
            <a:ext cx="2690870" cy="1144587"/>
          </a:xfrm>
          <a:prstGeom prst="rect">
            <a:avLst/>
          </a:prstGeom>
          <a:noFill/>
          <a:ln w="152400" algn="ctr">
            <a:solidFill>
              <a:srgbClr val="E2ECF6"/>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en-US"/>
          </a:p>
        </p:txBody>
      </p:sp>
      <p:sp>
        <p:nvSpPr>
          <p:cNvPr id="8207" name="Text Box 26"/>
          <p:cNvSpPr txBox="1">
            <a:spLocks noChangeArrowheads="1"/>
          </p:cNvSpPr>
          <p:nvPr/>
        </p:nvSpPr>
        <p:spPr bwMode="auto">
          <a:xfrm>
            <a:off x="6202951" y="1768590"/>
            <a:ext cx="188595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en-GB" altLang="en-US" dirty="0"/>
              <a:t>FCM 95 </a:t>
            </a:r>
            <a:r>
              <a:rPr lang="es-ES_tradnl" altLang="en-US" sz="2000" dirty="0"/>
              <a:t>     </a:t>
            </a:r>
          </a:p>
        </p:txBody>
      </p:sp>
      <p:sp>
        <p:nvSpPr>
          <p:cNvPr id="8208" name="Text Box 27"/>
          <p:cNvSpPr txBox="1">
            <a:spLocks noChangeArrowheads="1"/>
          </p:cNvSpPr>
          <p:nvPr/>
        </p:nvSpPr>
        <p:spPr bwMode="auto">
          <a:xfrm>
            <a:off x="7781596" y="1592524"/>
            <a:ext cx="2657805"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en-GB" altLang="en-US" sz="1000" dirty="0"/>
              <a:t>Viscosity not less than 8,5 mm²/s at 100°C </a:t>
            </a:r>
          </a:p>
          <a:p>
            <a:pPr>
              <a:spcBef>
                <a:spcPct val="50000"/>
              </a:spcBef>
            </a:pPr>
            <a:r>
              <a:rPr lang="en-GB" altLang="en-US" sz="1000" dirty="0"/>
              <a:t>Carbon number amount &lt;C25, max 5 % </a:t>
            </a:r>
          </a:p>
          <a:p>
            <a:pPr>
              <a:spcBef>
                <a:spcPct val="50000"/>
              </a:spcBef>
            </a:pPr>
            <a:r>
              <a:rPr lang="en-GB" altLang="en-US" sz="1000" dirty="0"/>
              <a:t>Average molecular weight not less than 480 </a:t>
            </a:r>
            <a:endParaRPr lang="es-ES_tradnl" altLang="en-US" sz="1000" dirty="0"/>
          </a:p>
        </p:txBody>
      </p:sp>
      <p:sp>
        <p:nvSpPr>
          <p:cNvPr id="8209" name="Text Box 29"/>
          <p:cNvSpPr txBox="1">
            <a:spLocks noChangeArrowheads="1"/>
          </p:cNvSpPr>
          <p:nvPr/>
        </p:nvSpPr>
        <p:spPr bwMode="auto">
          <a:xfrm>
            <a:off x="4179888" y="2749738"/>
            <a:ext cx="188595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en-GB" altLang="en-US" dirty="0"/>
              <a:t>Microcrystalline wax</a:t>
            </a:r>
            <a:endParaRPr lang="es-ES_tradnl" altLang="en-US" sz="2000" dirty="0"/>
          </a:p>
        </p:txBody>
      </p:sp>
      <p:sp>
        <p:nvSpPr>
          <p:cNvPr id="8210" name="Text Box 30"/>
          <p:cNvSpPr txBox="1">
            <a:spLocks noChangeArrowheads="1"/>
          </p:cNvSpPr>
          <p:nvPr/>
        </p:nvSpPr>
        <p:spPr bwMode="auto">
          <a:xfrm>
            <a:off x="6239669" y="2778270"/>
            <a:ext cx="188595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FR" altLang="en-US" dirty="0"/>
              <a:t>FCM 94</a:t>
            </a:r>
            <a:endParaRPr lang="es-ES_tradnl" altLang="en-US" sz="2000" dirty="0"/>
          </a:p>
        </p:txBody>
      </p:sp>
      <p:sp>
        <p:nvSpPr>
          <p:cNvPr id="8211" name="Text Box 31"/>
          <p:cNvSpPr txBox="1">
            <a:spLocks noChangeArrowheads="1"/>
          </p:cNvSpPr>
          <p:nvPr/>
        </p:nvSpPr>
        <p:spPr bwMode="auto">
          <a:xfrm>
            <a:off x="7737527" y="2737138"/>
            <a:ext cx="2657805"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en-GB" altLang="en-US" sz="1000" dirty="0"/>
              <a:t>Viscosity  not less than 11 mm²/s at 100°C</a:t>
            </a:r>
          </a:p>
          <a:p>
            <a:pPr>
              <a:spcBef>
                <a:spcPct val="50000"/>
              </a:spcBef>
            </a:pPr>
            <a:r>
              <a:rPr lang="en-GB" altLang="en-US" sz="1000" dirty="0"/>
              <a:t>Carbon number amount &lt;C25, max. 5% </a:t>
            </a:r>
          </a:p>
          <a:p>
            <a:pPr>
              <a:spcBef>
                <a:spcPct val="50000"/>
              </a:spcBef>
            </a:pPr>
            <a:r>
              <a:rPr lang="en-GB" altLang="en-US" sz="1000" dirty="0"/>
              <a:t>Average molecular weight not less than 500 </a:t>
            </a:r>
            <a:endParaRPr lang="es-ES_tradnl" altLang="en-US" sz="1000" dirty="0"/>
          </a:p>
        </p:txBody>
      </p:sp>
      <p:sp>
        <p:nvSpPr>
          <p:cNvPr id="8212" name="Rectangle 32"/>
          <p:cNvSpPr>
            <a:spLocks noChangeArrowheads="1"/>
          </p:cNvSpPr>
          <p:nvPr/>
        </p:nvSpPr>
        <p:spPr bwMode="auto">
          <a:xfrm>
            <a:off x="4038600" y="3657600"/>
            <a:ext cx="2114550" cy="1144588"/>
          </a:xfrm>
          <a:prstGeom prst="rect">
            <a:avLst/>
          </a:prstGeom>
          <a:noFill/>
          <a:ln w="152400" algn="ctr">
            <a:solidFill>
              <a:srgbClr val="E2ECF6"/>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en-US"/>
          </a:p>
        </p:txBody>
      </p:sp>
      <p:sp>
        <p:nvSpPr>
          <p:cNvPr id="8213" name="Rectangle 33"/>
          <p:cNvSpPr>
            <a:spLocks noChangeArrowheads="1"/>
          </p:cNvSpPr>
          <p:nvPr/>
        </p:nvSpPr>
        <p:spPr bwMode="auto">
          <a:xfrm>
            <a:off x="6153151" y="3657600"/>
            <a:ext cx="1595380" cy="1144588"/>
          </a:xfrm>
          <a:prstGeom prst="rect">
            <a:avLst/>
          </a:prstGeom>
          <a:noFill/>
          <a:ln w="152400" algn="ctr">
            <a:solidFill>
              <a:srgbClr val="E2ECF6"/>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de-DE" altLang="en-US"/>
          </a:p>
        </p:txBody>
      </p:sp>
      <p:sp>
        <p:nvSpPr>
          <p:cNvPr id="8214" name="Text Box 34"/>
          <p:cNvSpPr txBox="1">
            <a:spLocks noChangeArrowheads="1"/>
          </p:cNvSpPr>
          <p:nvPr/>
        </p:nvSpPr>
        <p:spPr bwMode="auto">
          <a:xfrm>
            <a:off x="4125119" y="3921270"/>
            <a:ext cx="188595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en-GB" altLang="en-US" dirty="0"/>
              <a:t>Paraffin wax*</a:t>
            </a:r>
            <a:endParaRPr lang="es-ES_tradnl" altLang="en-US" sz="2000" dirty="0"/>
          </a:p>
        </p:txBody>
      </p:sp>
      <p:sp>
        <p:nvSpPr>
          <p:cNvPr id="8215" name="Text Box 35"/>
          <p:cNvSpPr txBox="1">
            <a:spLocks noChangeArrowheads="1"/>
          </p:cNvSpPr>
          <p:nvPr/>
        </p:nvSpPr>
        <p:spPr bwMode="auto">
          <a:xfrm>
            <a:off x="6239669" y="3921270"/>
            <a:ext cx="188595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fr-FR" altLang="en-US" dirty="0"/>
              <a:t>FCM 93</a:t>
            </a:r>
            <a:endParaRPr lang="es-ES_tradnl" altLang="en-US" sz="2000" dirty="0"/>
          </a:p>
        </p:txBody>
      </p:sp>
      <p:sp>
        <p:nvSpPr>
          <p:cNvPr id="8216" name="Text Box 36"/>
          <p:cNvSpPr txBox="1">
            <a:spLocks noChangeArrowheads="1"/>
          </p:cNvSpPr>
          <p:nvPr/>
        </p:nvSpPr>
        <p:spPr bwMode="auto">
          <a:xfrm>
            <a:off x="7754294" y="3823316"/>
            <a:ext cx="2690869" cy="7078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ct val="50000"/>
              </a:spcBef>
            </a:pPr>
            <a:r>
              <a:rPr lang="en-GB" altLang="en-US" sz="1000" dirty="0"/>
              <a:t>Viscosity not less than 2.5,mm²/s at 100°C </a:t>
            </a:r>
          </a:p>
          <a:p>
            <a:pPr>
              <a:spcBef>
                <a:spcPct val="50000"/>
              </a:spcBef>
            </a:pPr>
            <a:r>
              <a:rPr lang="en-GB" altLang="en-US" sz="1000" dirty="0"/>
              <a:t>Carbon number amount &lt;C25, max 40%</a:t>
            </a:r>
          </a:p>
          <a:p>
            <a:pPr>
              <a:spcBef>
                <a:spcPct val="50000"/>
              </a:spcBef>
            </a:pPr>
            <a:r>
              <a:rPr lang="en-GB" altLang="en-US" sz="1000" dirty="0"/>
              <a:t>Average molecular weight not less than 350</a:t>
            </a:r>
            <a:endParaRPr lang="es-ES_tradnl" altLang="en-US" sz="1000" dirty="0"/>
          </a:p>
        </p:txBody>
      </p:sp>
      <p:sp>
        <p:nvSpPr>
          <p:cNvPr id="8217" name="Text Box 37"/>
          <p:cNvSpPr txBox="1">
            <a:spLocks noChangeArrowheads="1"/>
          </p:cNvSpPr>
          <p:nvPr/>
        </p:nvSpPr>
        <p:spPr bwMode="auto">
          <a:xfrm>
            <a:off x="4104048" y="4940777"/>
            <a:ext cx="6057900" cy="40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defRPr/>
            </a:pPr>
            <a:r>
              <a:rPr lang="en-GB" sz="1000" dirty="0"/>
              <a:t>* Restriction: 0.05 mg/kg food</a:t>
            </a:r>
          </a:p>
          <a:p>
            <a:pPr eaLnBrk="1" hangingPunct="1">
              <a:defRPr/>
            </a:pPr>
            <a:r>
              <a:rPr lang="en-GB" sz="1000" dirty="0"/>
              <a:t>Not to be used for articles in contact with fatty foods</a:t>
            </a:r>
            <a:endParaRPr lang="es-ES_tradnl" sz="1000" dirty="0"/>
          </a:p>
        </p:txBody>
      </p:sp>
      <p:sp>
        <p:nvSpPr>
          <p:cNvPr id="8218" name="Titel 1"/>
          <p:cNvSpPr>
            <a:spLocks noGrp="1"/>
          </p:cNvSpPr>
          <p:nvPr>
            <p:ph type="title"/>
          </p:nvPr>
        </p:nvSpPr>
        <p:spPr>
          <a:ln w="9525"/>
        </p:spPr>
        <p:txBody>
          <a:bodyPr/>
          <a:lstStyle/>
          <a:p>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t>EU Plastics Regulation 10/2011 – Food Contact </a:t>
            </a:r>
            <a:br>
              <a:rPr lang="en-US" altLang="en-US" dirty="0" smtClean="0"/>
            </a:br>
            <a:r>
              <a:rPr lang="de-DE" altLang="en-US" u="sng" dirty="0" smtClean="0">
                <a:solidFill>
                  <a:srgbClr val="CC3300"/>
                </a:solidFill>
              </a:rPr>
              <a:t/>
            </a:r>
            <a:br>
              <a:rPr lang="de-DE" altLang="en-US" u="sng" dirty="0" smtClean="0">
                <a:solidFill>
                  <a:srgbClr val="CC3300"/>
                </a:solidFill>
              </a:rPr>
            </a:br>
            <a:endParaRPr lang="de-DE" altLang="en-US" dirty="0" smtClean="0"/>
          </a:p>
        </p:txBody>
      </p:sp>
      <p:sp>
        <p:nvSpPr>
          <p:cNvPr id="27" name="Rectangle 6"/>
          <p:cNvSpPr>
            <a:spLocks noChangeArrowheads="1"/>
          </p:cNvSpPr>
          <p:nvPr/>
        </p:nvSpPr>
        <p:spPr bwMode="auto">
          <a:xfrm>
            <a:off x="1837531" y="847584"/>
            <a:ext cx="8574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buFont typeface="Webdings" panose="05030102010509060703" pitchFamily="18" charset="2"/>
              <a:buNone/>
            </a:pPr>
            <a:r>
              <a:rPr lang="en-US" sz="1600" u="sng" dirty="0"/>
              <a:t>General requirements </a:t>
            </a:r>
            <a:r>
              <a:rPr lang="en-US" sz="1600" dirty="0"/>
              <a:t>outlined in Art. 3 of EU framework Regulation (EC) N° 1935/2004 for materials and articles intended to come into contact with foodstuff.</a:t>
            </a:r>
            <a:endParaRPr lang="en-GB" altLang="en-US" sz="2000" b="1" dirty="0"/>
          </a:p>
        </p:txBody>
      </p:sp>
    </p:spTree>
    <p:extLst>
      <p:ext uri="{BB962C8B-B14F-4D97-AF65-F5344CB8AC3E}">
        <p14:creationId xmlns:p14="http://schemas.microsoft.com/office/powerpoint/2010/main" val="453375314"/>
      </p:ext>
    </p:extLst>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704976" y="732795"/>
            <a:ext cx="8963025" cy="5557836"/>
          </a:xfrm>
        </p:spPr>
        <p:txBody>
          <a:bodyPr/>
          <a:lstStyle/>
          <a:p>
            <a:pPr>
              <a:defRPr/>
            </a:pPr>
            <a:r>
              <a:rPr lang="en-US" sz="1800" dirty="0"/>
              <a:t>EFSA and JECFA have set ADIs to various oil categories (food additive use) </a:t>
            </a:r>
            <a:endParaRPr lang="en-GB" sz="1800" dirty="0"/>
          </a:p>
          <a:p>
            <a:pPr>
              <a:defRPr/>
            </a:pPr>
            <a:r>
              <a:rPr lang="en-GB" sz="1800" dirty="0"/>
              <a:t>EU Plastic regulation specifies oils and waxes that meet EFSA/JECFA categories</a:t>
            </a:r>
          </a:p>
          <a:p>
            <a:pPr lvl="1">
              <a:defRPr/>
            </a:pPr>
            <a:r>
              <a:rPr lang="fr-FR" sz="1600" dirty="0"/>
              <a:t>No direct </a:t>
            </a:r>
            <a:r>
              <a:rPr lang="fr-FR" sz="1600" dirty="0" err="1"/>
              <a:t>regulatory</a:t>
            </a:r>
            <a:r>
              <a:rPr lang="fr-FR" sz="1600" dirty="0"/>
              <a:t> </a:t>
            </a:r>
            <a:r>
              <a:rPr lang="fr-FR" sz="1600" dirty="0" err="1"/>
              <a:t>link</a:t>
            </a:r>
            <a:r>
              <a:rPr lang="fr-FR" sz="1600" dirty="0"/>
              <a:t> </a:t>
            </a:r>
            <a:r>
              <a:rPr lang="fr-FR" sz="1600" dirty="0" err="1"/>
              <a:t>between</a:t>
            </a:r>
            <a:r>
              <a:rPr lang="fr-FR" sz="1600" dirty="0"/>
              <a:t> </a:t>
            </a:r>
            <a:r>
              <a:rPr lang="en-GB" sz="1600" dirty="0"/>
              <a:t>EFSA/JECFA ADIs and the Plastic regulation</a:t>
            </a:r>
          </a:p>
          <a:p>
            <a:pPr>
              <a:defRPr/>
            </a:pPr>
            <a:endParaRPr lang="en-GB" dirty="0" smtClean="0"/>
          </a:p>
          <a:p>
            <a:pPr>
              <a:defRPr/>
            </a:pPr>
            <a:endParaRPr lang="en-GB" dirty="0"/>
          </a:p>
          <a:p>
            <a:pPr>
              <a:defRPr/>
            </a:pPr>
            <a:endParaRPr lang="en-GB" dirty="0" smtClean="0"/>
          </a:p>
          <a:p>
            <a:pPr>
              <a:defRPr/>
            </a:pPr>
            <a:endParaRPr lang="en-GB" dirty="0"/>
          </a:p>
          <a:p>
            <a:pPr>
              <a:defRPr/>
            </a:pPr>
            <a:endParaRPr lang="en-GB" dirty="0" smtClean="0"/>
          </a:p>
          <a:p>
            <a:pPr>
              <a:defRPr/>
            </a:pPr>
            <a:endParaRPr lang="en-GB" dirty="0" smtClean="0"/>
          </a:p>
          <a:p>
            <a:pPr>
              <a:defRPr/>
            </a:pPr>
            <a:endParaRPr lang="en-GB" dirty="0" smtClean="0"/>
          </a:p>
          <a:p>
            <a:pPr>
              <a:defRPr/>
            </a:pPr>
            <a:r>
              <a:rPr lang="en-GB" sz="1800" dirty="0"/>
              <a:t>Some local regulations have set same oil requirements as EU Plastics Regulation, even if for different materials than plastics </a:t>
            </a:r>
          </a:p>
          <a:p>
            <a:pPr lvl="1">
              <a:defRPr/>
            </a:pPr>
            <a:r>
              <a:rPr lang="en-GB" sz="1600" dirty="0"/>
              <a:t>e.g. German Draft Ordinance on Printing Inks, </a:t>
            </a:r>
            <a:r>
              <a:rPr lang="en-GB" sz="1600" dirty="0" err="1"/>
              <a:t>Elastomerleitlinie</a:t>
            </a:r>
            <a:r>
              <a:rPr lang="en-GB" sz="1600" dirty="0"/>
              <a:t> (</a:t>
            </a:r>
            <a:r>
              <a:rPr lang="en-GB" sz="1600" dirty="0" err="1"/>
              <a:t>Leitlinie</a:t>
            </a:r>
            <a:r>
              <a:rPr lang="en-GB" sz="1600" dirty="0"/>
              <a:t> </a:t>
            </a:r>
            <a:r>
              <a:rPr lang="en-GB" sz="1600" dirty="0" err="1"/>
              <a:t>zur</a:t>
            </a:r>
            <a:r>
              <a:rPr lang="en-GB" sz="1600" dirty="0"/>
              <a:t> </a:t>
            </a:r>
            <a:r>
              <a:rPr lang="en-GB" sz="1600" dirty="0" err="1"/>
              <a:t>hygienischen</a:t>
            </a:r>
            <a:r>
              <a:rPr lang="en-GB" sz="1600" dirty="0"/>
              <a:t> </a:t>
            </a:r>
            <a:r>
              <a:rPr lang="en-GB" sz="1600" dirty="0" err="1"/>
              <a:t>Beurteilung</a:t>
            </a:r>
            <a:r>
              <a:rPr lang="en-GB" sz="1600" dirty="0"/>
              <a:t> von </a:t>
            </a:r>
            <a:r>
              <a:rPr lang="en-GB" sz="1600" dirty="0" err="1"/>
              <a:t>Elastomeren</a:t>
            </a:r>
            <a:r>
              <a:rPr lang="en-GB" sz="1600" dirty="0"/>
              <a:t> </a:t>
            </a:r>
            <a:r>
              <a:rPr lang="en-GB" sz="1600" dirty="0" err="1"/>
              <a:t>im</a:t>
            </a:r>
            <a:r>
              <a:rPr lang="en-GB" sz="1600" dirty="0"/>
              <a:t> </a:t>
            </a:r>
            <a:r>
              <a:rPr lang="en-GB" sz="1600" dirty="0" err="1"/>
              <a:t>Kontakt</a:t>
            </a:r>
            <a:r>
              <a:rPr lang="en-GB" sz="1600" dirty="0"/>
              <a:t> </a:t>
            </a:r>
            <a:r>
              <a:rPr lang="en-GB" sz="1600" dirty="0" err="1"/>
              <a:t>mit</a:t>
            </a:r>
            <a:r>
              <a:rPr lang="en-GB" sz="1600" dirty="0"/>
              <a:t> </a:t>
            </a:r>
            <a:r>
              <a:rPr lang="en-GB" sz="1600" dirty="0" err="1"/>
              <a:t>Trinkwasser</a:t>
            </a:r>
            <a:r>
              <a:rPr lang="en-GB" sz="1600" dirty="0"/>
              <a:t>), Swiss Ordinance 817.023.21 April 2010 for food contact</a:t>
            </a:r>
          </a:p>
          <a:p>
            <a:pPr eaLnBrk="1" hangingPunct="1">
              <a:defRPr/>
            </a:pPr>
            <a:endParaRPr lang="fr-FR" dirty="0"/>
          </a:p>
          <a:p>
            <a:pPr eaLnBrk="1" hangingPunct="1">
              <a:defRPr/>
            </a:pPr>
            <a:endParaRPr lang="fr-FR" dirty="0" smtClean="0"/>
          </a:p>
          <a:p>
            <a:pPr eaLnBrk="1" hangingPunct="1">
              <a:defRPr/>
            </a:pPr>
            <a:endParaRPr lang="fr-FR" dirty="0"/>
          </a:p>
          <a:p>
            <a:pPr eaLnBrk="1" hangingPunct="1">
              <a:defRPr/>
            </a:pPr>
            <a:endParaRPr lang="fr-FR" dirty="0" smtClean="0"/>
          </a:p>
          <a:p>
            <a:pPr eaLnBrk="1" hangingPunct="1">
              <a:defRPr/>
            </a:pPr>
            <a:endParaRPr lang="fr-FR" dirty="0"/>
          </a:p>
          <a:p>
            <a:pPr eaLnBrk="1" hangingPunct="1">
              <a:defRPr/>
            </a:pPr>
            <a:endParaRPr lang="fr-FR" dirty="0" smtClean="0"/>
          </a:p>
          <a:p>
            <a:pPr eaLnBrk="1" hangingPunct="1">
              <a:defRPr/>
            </a:pPr>
            <a:endParaRPr lang="de-DE" dirty="0"/>
          </a:p>
        </p:txBody>
      </p:sp>
      <p:sp>
        <p:nvSpPr>
          <p:cNvPr id="9219" name="Rectangle 5"/>
          <p:cNvSpPr>
            <a:spLocks noChangeArrowheads="1"/>
          </p:cNvSpPr>
          <p:nvPr/>
        </p:nvSpPr>
        <p:spPr bwMode="auto">
          <a:xfrm>
            <a:off x="3486151" y="27569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de-DE" altLang="en-US"/>
          </a:p>
        </p:txBody>
      </p:sp>
      <p:graphicFrame>
        <p:nvGraphicFramePr>
          <p:cNvPr id="11" name="Tabelle 10"/>
          <p:cNvGraphicFramePr>
            <a:graphicFrameLocks noGrp="1"/>
          </p:cNvGraphicFramePr>
          <p:nvPr>
            <p:extLst>
              <p:ext uri="{D42A27DB-BD31-4B8C-83A1-F6EECF244321}">
                <p14:modId xmlns:p14="http://schemas.microsoft.com/office/powerpoint/2010/main" val="35023509"/>
              </p:ext>
            </p:extLst>
          </p:nvPr>
        </p:nvGraphicFramePr>
        <p:xfrm>
          <a:off x="1859757" y="1835151"/>
          <a:ext cx="8653461" cy="2710747"/>
        </p:xfrm>
        <a:graphic>
          <a:graphicData uri="http://schemas.openxmlformats.org/drawingml/2006/table">
            <a:tbl>
              <a:tblPr firstRow="1" firstCol="1" bandRow="1">
                <a:tableStyleId>{93296810-A885-4BE3-A3E7-6D5BEEA58F35}</a:tableStyleId>
              </a:tblPr>
              <a:tblGrid>
                <a:gridCol w="2452687"/>
                <a:gridCol w="1019175"/>
                <a:gridCol w="971550"/>
                <a:gridCol w="1038225"/>
                <a:gridCol w="895350"/>
                <a:gridCol w="1285875"/>
                <a:gridCol w="990599"/>
              </a:tblGrid>
              <a:tr h="710379">
                <a:tc>
                  <a:txBody>
                    <a:bodyPr/>
                    <a:lstStyle/>
                    <a:p>
                      <a:pPr>
                        <a:lnSpc>
                          <a:spcPct val="115000"/>
                        </a:lnSpc>
                        <a:spcAft>
                          <a:spcPts val="1000"/>
                        </a:spcAft>
                      </a:pPr>
                      <a:r>
                        <a:rPr lang="de-DE" sz="1200" dirty="0">
                          <a:effectLst/>
                        </a:rPr>
                        <a:t> </a:t>
                      </a:r>
                      <a:r>
                        <a:rPr lang="de-DE" sz="1400" dirty="0" smtClean="0">
                          <a:effectLst/>
                        </a:rPr>
                        <a:t>JECFA/EFSA Categories Specifications and ADIs </a:t>
                      </a:r>
                      <a:r>
                        <a:rPr lang="de-DE" sz="1200" dirty="0" smtClean="0">
                          <a:effectLst/>
                        </a:rPr>
                        <a:t/>
                      </a:r>
                      <a:br>
                        <a:rPr lang="de-DE" sz="1200" dirty="0" smtClean="0">
                          <a:effectLst/>
                        </a:rPr>
                      </a:br>
                      <a:endParaRPr lang="de-DE" sz="1200" dirty="0">
                        <a:effectLst/>
                        <a:latin typeface="Calibri"/>
                        <a:ea typeface="Calibri"/>
                        <a:cs typeface="Times New Roman"/>
                      </a:endParaRPr>
                    </a:p>
                  </a:txBody>
                  <a:tcPr marL="68576" marR="68576" marT="0" marB="0"/>
                </a:tc>
                <a:tc>
                  <a:txBody>
                    <a:bodyPr/>
                    <a:lstStyle/>
                    <a:p>
                      <a:pPr algn="ctr">
                        <a:lnSpc>
                          <a:spcPct val="115000"/>
                        </a:lnSpc>
                        <a:spcAft>
                          <a:spcPts val="1000"/>
                        </a:spcAft>
                      </a:pPr>
                      <a:r>
                        <a:rPr lang="de-DE" sz="1200" dirty="0">
                          <a:effectLst/>
                        </a:rPr>
                        <a:t>ADI</a:t>
                      </a:r>
                    </a:p>
                    <a:p>
                      <a:pPr>
                        <a:lnSpc>
                          <a:spcPct val="115000"/>
                        </a:lnSpc>
                        <a:spcAft>
                          <a:spcPts val="1000"/>
                        </a:spcAft>
                      </a:pPr>
                      <a:r>
                        <a:rPr lang="de-DE" sz="1200" dirty="0" smtClean="0">
                          <a:effectLst/>
                        </a:rPr>
                        <a:t>JECFA</a:t>
                      </a:r>
                      <a:endParaRPr lang="de-DE" sz="1200" dirty="0">
                        <a:effectLst/>
                        <a:latin typeface="Calibri"/>
                        <a:ea typeface="Calibri"/>
                        <a:cs typeface="Times New Roman"/>
                      </a:endParaRPr>
                    </a:p>
                  </a:txBody>
                  <a:tcPr marL="68576" marR="68576" marT="0" marB="0"/>
                </a:tc>
                <a:tc>
                  <a:txBody>
                    <a:bodyPr/>
                    <a:lstStyle/>
                    <a:p>
                      <a:pPr>
                        <a:lnSpc>
                          <a:spcPct val="115000"/>
                        </a:lnSpc>
                        <a:spcAft>
                          <a:spcPts val="1000"/>
                        </a:spcAft>
                      </a:pPr>
                      <a:r>
                        <a:rPr lang="de-DE" sz="1200" dirty="0" smtClean="0">
                          <a:effectLst/>
                          <a:latin typeface="+mn-lt"/>
                          <a:ea typeface="Calibri"/>
                          <a:cs typeface="Times New Roman"/>
                        </a:rPr>
                        <a:t>ADI</a:t>
                      </a:r>
                    </a:p>
                    <a:p>
                      <a:pPr>
                        <a:lnSpc>
                          <a:spcPct val="115000"/>
                        </a:lnSpc>
                        <a:spcAft>
                          <a:spcPts val="1000"/>
                        </a:spcAft>
                      </a:pPr>
                      <a:r>
                        <a:rPr lang="de-DE" sz="1200" dirty="0" smtClean="0">
                          <a:effectLst/>
                          <a:latin typeface="+mn-lt"/>
                          <a:ea typeface="Calibri"/>
                          <a:cs typeface="Times New Roman"/>
                        </a:rPr>
                        <a:t>EFSA</a:t>
                      </a:r>
                      <a:endParaRPr lang="de-DE" sz="1200" dirty="0">
                        <a:effectLst/>
                        <a:latin typeface="+mn-lt"/>
                        <a:ea typeface="Calibri"/>
                        <a:cs typeface="Times New Roman"/>
                      </a:endParaRPr>
                    </a:p>
                  </a:txBody>
                  <a:tcPr marL="68576" marR="68576" marT="0" marB="0"/>
                </a:tc>
                <a:tc>
                  <a:txBody>
                    <a:bodyPr/>
                    <a:lstStyle/>
                    <a:p>
                      <a:pPr algn="ctr">
                        <a:lnSpc>
                          <a:spcPct val="115000"/>
                        </a:lnSpc>
                        <a:spcAft>
                          <a:spcPts val="1000"/>
                        </a:spcAft>
                      </a:pPr>
                      <a:r>
                        <a:rPr lang="en-US" sz="1200" dirty="0">
                          <a:effectLst/>
                          <a:latin typeface="+mn-lt"/>
                        </a:rPr>
                        <a:t>Kinematic viscosity </a:t>
                      </a:r>
                      <a:r>
                        <a:rPr lang="en-US" sz="1200" dirty="0" smtClean="0">
                          <a:effectLst/>
                          <a:latin typeface="+mn-lt"/>
                        </a:rPr>
                        <a:t>at </a:t>
                      </a:r>
                      <a:r>
                        <a:rPr lang="en-US" sz="1200" dirty="0">
                          <a:effectLst/>
                          <a:latin typeface="+mn-lt"/>
                        </a:rPr>
                        <a:t>100°C </a:t>
                      </a:r>
                      <a:r>
                        <a:rPr lang="en-US" sz="1200" dirty="0" smtClean="0">
                          <a:effectLst/>
                          <a:latin typeface="+mn-lt"/>
                        </a:rPr>
                        <a:t>(</a:t>
                      </a:r>
                      <a:r>
                        <a:rPr lang="en-US" sz="1200" dirty="0" err="1" smtClean="0">
                          <a:effectLst/>
                          <a:latin typeface="+mn-lt"/>
                        </a:rPr>
                        <a:t>cSt</a:t>
                      </a:r>
                      <a:r>
                        <a:rPr lang="en-US" sz="1200" dirty="0">
                          <a:effectLst/>
                          <a:latin typeface="+mn-lt"/>
                        </a:rPr>
                        <a:t>)</a:t>
                      </a:r>
                      <a:endParaRPr lang="de-DE" sz="1200" dirty="0">
                        <a:effectLst/>
                        <a:latin typeface="+mn-lt"/>
                        <a:ea typeface="Calibri"/>
                        <a:cs typeface="Times New Roman"/>
                      </a:endParaRPr>
                    </a:p>
                  </a:txBody>
                  <a:tcPr marL="68576" marR="68576" marT="0" marB="0"/>
                </a:tc>
                <a:tc>
                  <a:txBody>
                    <a:bodyPr/>
                    <a:lstStyle/>
                    <a:p>
                      <a:pPr>
                        <a:lnSpc>
                          <a:spcPct val="115000"/>
                        </a:lnSpc>
                        <a:spcAft>
                          <a:spcPts val="1000"/>
                        </a:spcAft>
                      </a:pPr>
                      <a:r>
                        <a:rPr lang="de-DE" sz="1200" dirty="0">
                          <a:effectLst/>
                          <a:latin typeface="+mn-lt"/>
                        </a:rPr>
                        <a:t>Average molecular</a:t>
                      </a:r>
                      <a:br>
                        <a:rPr lang="de-DE" sz="1200" dirty="0">
                          <a:effectLst/>
                          <a:latin typeface="+mn-lt"/>
                        </a:rPr>
                      </a:br>
                      <a:r>
                        <a:rPr lang="de-DE" sz="1200" dirty="0">
                          <a:effectLst/>
                          <a:latin typeface="+mn-lt"/>
                        </a:rPr>
                        <a:t>weight</a:t>
                      </a:r>
                      <a:endParaRPr lang="de-DE" sz="1200" dirty="0">
                        <a:effectLst/>
                        <a:latin typeface="+mn-lt"/>
                        <a:ea typeface="Calibri"/>
                        <a:cs typeface="Times New Roman"/>
                      </a:endParaRPr>
                    </a:p>
                  </a:txBody>
                  <a:tcPr marL="68576" marR="68576" marT="0" marB="0"/>
                </a:tc>
                <a:tc>
                  <a:txBody>
                    <a:bodyPr/>
                    <a:lstStyle/>
                    <a:p>
                      <a:pPr>
                        <a:lnSpc>
                          <a:spcPct val="115000"/>
                        </a:lnSpc>
                        <a:spcAft>
                          <a:spcPts val="1000"/>
                        </a:spcAft>
                      </a:pPr>
                      <a:r>
                        <a:rPr lang="en-US" sz="1200" dirty="0">
                          <a:effectLst/>
                          <a:latin typeface="+mn-lt"/>
                        </a:rPr>
                        <a:t>Carbon number at 5% boiling point</a:t>
                      </a:r>
                      <a:endParaRPr lang="de-DE" sz="1200" dirty="0">
                        <a:effectLst/>
                        <a:latin typeface="+mn-lt"/>
                        <a:ea typeface="Calibri"/>
                        <a:cs typeface="Times New Roman"/>
                      </a:endParaRPr>
                    </a:p>
                  </a:txBody>
                  <a:tcPr marL="68576" marR="68576" marT="0" marB="0"/>
                </a:tc>
                <a:tc>
                  <a:txBody>
                    <a:bodyPr/>
                    <a:lstStyle/>
                    <a:p>
                      <a:pPr>
                        <a:lnSpc>
                          <a:spcPct val="115000"/>
                        </a:lnSpc>
                        <a:spcAft>
                          <a:spcPts val="1000"/>
                        </a:spcAft>
                      </a:pPr>
                      <a:r>
                        <a:rPr lang="de-DE" sz="1200" dirty="0" smtClean="0">
                          <a:effectLst/>
                          <a:latin typeface="+mn-lt"/>
                          <a:ea typeface="Calibri"/>
                          <a:cs typeface="Times New Roman"/>
                        </a:rPr>
                        <a:t>EU 10/2011 Plastic Regulation</a:t>
                      </a:r>
                      <a:endParaRPr lang="de-DE" sz="1200" dirty="0">
                        <a:effectLst/>
                        <a:latin typeface="+mn-lt"/>
                        <a:ea typeface="Calibri"/>
                        <a:cs typeface="Times New Roman"/>
                      </a:endParaRPr>
                    </a:p>
                  </a:txBody>
                  <a:tcPr marL="68576" marR="68576" marT="0" marB="0">
                    <a:solidFill>
                      <a:schemeClr val="bg2">
                        <a:lumMod val="75000"/>
                      </a:schemeClr>
                    </a:solidFill>
                  </a:tcPr>
                </a:tc>
              </a:tr>
              <a:tr h="283070">
                <a:tc>
                  <a:txBody>
                    <a:bodyPr/>
                    <a:lstStyle/>
                    <a:p>
                      <a:pPr>
                        <a:lnSpc>
                          <a:spcPct val="115000"/>
                        </a:lnSpc>
                        <a:spcAft>
                          <a:spcPts val="1000"/>
                        </a:spcAft>
                      </a:pPr>
                      <a:r>
                        <a:rPr lang="fr-FR" sz="1200" dirty="0" err="1">
                          <a:effectLst/>
                        </a:rPr>
                        <a:t>Microcrystalline</a:t>
                      </a:r>
                      <a:r>
                        <a:rPr lang="fr-FR" sz="1200" dirty="0">
                          <a:effectLst/>
                        </a:rPr>
                        <a:t> wax</a:t>
                      </a:r>
                      <a:endParaRPr lang="de-DE" sz="1200" dirty="0">
                        <a:effectLst/>
                        <a:latin typeface="Calibri"/>
                        <a:ea typeface="Calibri"/>
                        <a:cs typeface="Times New Roman"/>
                      </a:endParaRPr>
                    </a:p>
                  </a:txBody>
                  <a:tcPr marL="68576" marR="68576" marT="0" marB="0">
                    <a:solidFill>
                      <a:schemeClr val="accent6"/>
                    </a:solidFill>
                  </a:tcPr>
                </a:tc>
                <a:tc>
                  <a:txBody>
                    <a:bodyPr/>
                    <a:lstStyle/>
                    <a:p>
                      <a:pPr>
                        <a:lnSpc>
                          <a:spcPct val="115000"/>
                        </a:lnSpc>
                        <a:spcAft>
                          <a:spcPts val="1000"/>
                        </a:spcAft>
                      </a:pPr>
                      <a:r>
                        <a:rPr lang="fr-FR" sz="1200" dirty="0" smtClean="0">
                          <a:effectLst/>
                        </a:rPr>
                        <a:t>0-20 mg/kg</a:t>
                      </a:r>
                      <a:endParaRPr lang="de-DE" sz="1200" dirty="0">
                        <a:effectLst/>
                        <a:latin typeface="Calibri"/>
                        <a:ea typeface="Calibri"/>
                        <a:cs typeface="Times New Roman"/>
                      </a:endParaRPr>
                    </a:p>
                  </a:txBody>
                  <a:tcPr marL="68576" marR="68576" marT="0" marB="0"/>
                </a:tc>
                <a:tc>
                  <a:txBody>
                    <a:bodyPr/>
                    <a:lstStyle/>
                    <a:p>
                      <a:pPr>
                        <a:lnSpc>
                          <a:spcPct val="115000"/>
                        </a:lnSpc>
                        <a:spcAft>
                          <a:spcPts val="1000"/>
                        </a:spcAft>
                      </a:pPr>
                      <a:r>
                        <a:rPr lang="fr-FR" sz="1200" dirty="0" smtClean="0">
                          <a:effectLst/>
                        </a:rPr>
                        <a:t>0-20 mg/kg</a:t>
                      </a:r>
                      <a:endParaRPr lang="de-DE" sz="1200" dirty="0">
                        <a:effectLst/>
                        <a:latin typeface="Calibri"/>
                        <a:ea typeface="Calibri"/>
                        <a:cs typeface="Times New Roman"/>
                      </a:endParaRPr>
                    </a:p>
                  </a:txBody>
                  <a:tcPr marL="68576" marR="68576" marT="0" marB="0"/>
                </a:tc>
                <a:tc>
                  <a:txBody>
                    <a:bodyPr/>
                    <a:lstStyle/>
                    <a:p>
                      <a:pPr algn="ctr">
                        <a:lnSpc>
                          <a:spcPct val="115000"/>
                        </a:lnSpc>
                        <a:spcAft>
                          <a:spcPts val="1000"/>
                        </a:spcAft>
                      </a:pPr>
                      <a:r>
                        <a:rPr lang="fr-FR" sz="1200" dirty="0">
                          <a:effectLst/>
                        </a:rPr>
                        <a:t>≥ 11</a:t>
                      </a:r>
                      <a:endParaRPr lang="de-DE" sz="1200" dirty="0">
                        <a:effectLst/>
                        <a:latin typeface="Calibri"/>
                        <a:ea typeface="Calibri"/>
                        <a:cs typeface="Times New Roman"/>
                      </a:endParaRPr>
                    </a:p>
                  </a:txBody>
                  <a:tcPr marL="68576" marR="68576" marT="0" marB="0"/>
                </a:tc>
                <a:tc>
                  <a:txBody>
                    <a:bodyPr/>
                    <a:lstStyle/>
                    <a:p>
                      <a:pPr algn="ctr">
                        <a:lnSpc>
                          <a:spcPct val="115000"/>
                        </a:lnSpc>
                        <a:spcAft>
                          <a:spcPts val="1000"/>
                        </a:spcAft>
                      </a:pPr>
                      <a:r>
                        <a:rPr lang="fr-FR" sz="1200" dirty="0">
                          <a:effectLst/>
                        </a:rPr>
                        <a:t>≥ 500</a:t>
                      </a:r>
                      <a:endParaRPr lang="de-DE" sz="1200" dirty="0">
                        <a:effectLst/>
                        <a:latin typeface="Calibri"/>
                        <a:ea typeface="Calibri"/>
                        <a:cs typeface="Times New Roman"/>
                      </a:endParaRPr>
                    </a:p>
                  </a:txBody>
                  <a:tcPr marL="68576" marR="68576" marT="0" marB="0"/>
                </a:tc>
                <a:tc>
                  <a:txBody>
                    <a:bodyPr/>
                    <a:lstStyle/>
                    <a:p>
                      <a:pPr algn="ctr">
                        <a:lnSpc>
                          <a:spcPct val="115000"/>
                        </a:lnSpc>
                        <a:spcAft>
                          <a:spcPts val="1000"/>
                        </a:spcAft>
                      </a:pPr>
                      <a:r>
                        <a:rPr lang="fr-FR" sz="1200" dirty="0">
                          <a:effectLst/>
                        </a:rPr>
                        <a:t>≥ 25</a:t>
                      </a:r>
                      <a:endParaRPr lang="de-DE" sz="1200" dirty="0">
                        <a:effectLst/>
                        <a:latin typeface="Calibri"/>
                        <a:ea typeface="Calibri"/>
                        <a:cs typeface="Times New Roman"/>
                      </a:endParaRPr>
                    </a:p>
                  </a:txBody>
                  <a:tcPr marL="68576" marR="68576" marT="0" marB="0"/>
                </a:tc>
                <a:tc>
                  <a:txBody>
                    <a:bodyPr/>
                    <a:lstStyle/>
                    <a:p>
                      <a:pPr algn="ctr">
                        <a:lnSpc>
                          <a:spcPct val="115000"/>
                        </a:lnSpc>
                        <a:spcAft>
                          <a:spcPts val="1000"/>
                        </a:spcAft>
                      </a:pPr>
                      <a:r>
                        <a:rPr lang="de-DE" sz="1200" dirty="0" smtClean="0">
                          <a:effectLst/>
                          <a:latin typeface="Calibri"/>
                          <a:ea typeface="Calibri"/>
                          <a:cs typeface="Times New Roman"/>
                        </a:rPr>
                        <a:t>X</a:t>
                      </a:r>
                      <a:endParaRPr lang="de-DE" sz="1200" dirty="0">
                        <a:effectLst/>
                        <a:latin typeface="Calibri"/>
                        <a:ea typeface="Calibri"/>
                        <a:cs typeface="Times New Roman"/>
                      </a:endParaRPr>
                    </a:p>
                  </a:txBody>
                  <a:tcPr marL="68576" marR="68576" marT="0" marB="0">
                    <a:solidFill>
                      <a:schemeClr val="bg2">
                        <a:lumMod val="40000"/>
                        <a:lumOff val="60000"/>
                      </a:schemeClr>
                    </a:solidFill>
                  </a:tcPr>
                </a:tc>
              </a:tr>
              <a:tr h="242371">
                <a:tc>
                  <a:txBody>
                    <a:bodyPr/>
                    <a:lstStyle/>
                    <a:p>
                      <a:pPr>
                        <a:lnSpc>
                          <a:spcPct val="115000"/>
                        </a:lnSpc>
                        <a:spcAft>
                          <a:spcPts val="1000"/>
                        </a:spcAft>
                      </a:pPr>
                      <a:r>
                        <a:rPr lang="de-DE" sz="1200" dirty="0" smtClean="0">
                          <a:solidFill>
                            <a:schemeClr val="bg1"/>
                          </a:solidFill>
                          <a:effectLst/>
                          <a:latin typeface="+mn-lt"/>
                          <a:ea typeface="Calibri"/>
                          <a:cs typeface="Times New Roman"/>
                        </a:rPr>
                        <a:t>Paraffin wax</a:t>
                      </a:r>
                      <a:endParaRPr lang="de-DE" sz="1200" dirty="0">
                        <a:solidFill>
                          <a:schemeClr val="bg1"/>
                        </a:solidFill>
                        <a:effectLst/>
                        <a:latin typeface="+mn-lt"/>
                        <a:ea typeface="Calibri"/>
                        <a:cs typeface="Times New Roman"/>
                      </a:endParaRPr>
                    </a:p>
                  </a:txBody>
                  <a:tcPr marL="68576" marR="68576" marT="0" marB="0">
                    <a:solidFill>
                      <a:schemeClr val="accent6"/>
                    </a:solidFill>
                  </a:tcPr>
                </a:tc>
                <a:tc>
                  <a:txBody>
                    <a:bodyPr/>
                    <a:lstStyle/>
                    <a:p>
                      <a:pPr>
                        <a:lnSpc>
                          <a:spcPct val="115000"/>
                        </a:lnSpc>
                        <a:spcAft>
                          <a:spcPts val="1000"/>
                        </a:spcAft>
                      </a:pPr>
                      <a:r>
                        <a:rPr lang="de-DE" sz="1200" dirty="0" smtClean="0">
                          <a:solidFill>
                            <a:schemeClr val="tx1"/>
                          </a:solidFill>
                          <a:effectLst/>
                          <a:latin typeface="Calibri"/>
                          <a:ea typeface="Calibri"/>
                          <a:cs typeface="Times New Roman"/>
                        </a:rPr>
                        <a:t>-</a:t>
                      </a:r>
                      <a:endParaRPr lang="de-DE" sz="1200" dirty="0">
                        <a:solidFill>
                          <a:schemeClr val="tx1"/>
                        </a:solidFill>
                        <a:effectLst/>
                        <a:latin typeface="Calibri"/>
                        <a:ea typeface="Calibri"/>
                        <a:cs typeface="Times New Roman"/>
                      </a:endParaRPr>
                    </a:p>
                  </a:txBody>
                  <a:tcPr marL="68576" marR="68576" marT="0" marB="0"/>
                </a:tc>
                <a:tc>
                  <a:txBody>
                    <a:bodyPr/>
                    <a:lstStyle/>
                    <a:p>
                      <a:pPr>
                        <a:lnSpc>
                          <a:spcPct val="115000"/>
                        </a:lnSpc>
                        <a:spcAft>
                          <a:spcPts val="1000"/>
                        </a:spcAft>
                      </a:pPr>
                      <a:r>
                        <a:rPr lang="de-DE" sz="1200" dirty="0" smtClean="0">
                          <a:solidFill>
                            <a:schemeClr val="tx1"/>
                          </a:solidFill>
                          <a:effectLst/>
                        </a:rPr>
                        <a:t>-</a:t>
                      </a:r>
                      <a:endParaRPr lang="de-DE" sz="1200" dirty="0">
                        <a:solidFill>
                          <a:schemeClr val="tx1"/>
                        </a:solidFill>
                        <a:effectLst/>
                      </a:endParaRPr>
                    </a:p>
                  </a:txBody>
                  <a:tcPr marL="68576" marR="68576" marT="0" marB="0"/>
                </a:tc>
                <a:tc>
                  <a:txBody>
                    <a:bodyPr/>
                    <a:lstStyle/>
                    <a:p>
                      <a:pPr algn="ctr">
                        <a:lnSpc>
                          <a:spcPct val="115000"/>
                        </a:lnSpc>
                        <a:spcAft>
                          <a:spcPts val="1000"/>
                        </a:spcAft>
                      </a:pPr>
                      <a:r>
                        <a:rPr lang="fr-FR" sz="1200" dirty="0">
                          <a:solidFill>
                            <a:schemeClr val="tx1"/>
                          </a:solidFill>
                          <a:effectLst/>
                        </a:rPr>
                        <a:t>≥ </a:t>
                      </a:r>
                      <a:r>
                        <a:rPr lang="fr-FR" sz="1200" dirty="0" smtClean="0">
                          <a:solidFill>
                            <a:schemeClr val="tx1"/>
                          </a:solidFill>
                          <a:effectLst/>
                        </a:rPr>
                        <a:t>2.5</a:t>
                      </a:r>
                      <a:endParaRPr lang="de-DE" sz="1200" dirty="0">
                        <a:solidFill>
                          <a:schemeClr val="tx1"/>
                        </a:solidFill>
                        <a:effectLst/>
                        <a:latin typeface="Calibri"/>
                        <a:ea typeface="Calibri"/>
                        <a:cs typeface="Times New Roman"/>
                      </a:endParaRPr>
                    </a:p>
                  </a:txBody>
                  <a:tcPr marL="68576" marR="68576" marT="0" marB="0"/>
                </a:tc>
                <a:tc>
                  <a:txBody>
                    <a:bodyPr/>
                    <a:lstStyle/>
                    <a:p>
                      <a:pPr algn="ctr">
                        <a:lnSpc>
                          <a:spcPct val="115000"/>
                        </a:lnSpc>
                        <a:spcAft>
                          <a:spcPts val="1000"/>
                        </a:spcAft>
                      </a:pPr>
                      <a:r>
                        <a:rPr lang="fr-FR" sz="1200" dirty="0">
                          <a:solidFill>
                            <a:schemeClr val="tx1"/>
                          </a:solidFill>
                          <a:effectLst/>
                        </a:rPr>
                        <a:t>≥ </a:t>
                      </a:r>
                      <a:r>
                        <a:rPr lang="fr-FR" sz="1200" dirty="0" smtClean="0">
                          <a:solidFill>
                            <a:schemeClr val="tx1"/>
                          </a:solidFill>
                          <a:effectLst/>
                        </a:rPr>
                        <a:t>350</a:t>
                      </a:r>
                      <a:endParaRPr lang="de-DE" sz="1200" dirty="0">
                        <a:solidFill>
                          <a:schemeClr val="tx1"/>
                        </a:solidFill>
                        <a:effectLst/>
                        <a:latin typeface="Calibri"/>
                        <a:ea typeface="Calibri"/>
                        <a:cs typeface="Times New Roman"/>
                      </a:endParaRPr>
                    </a:p>
                  </a:txBody>
                  <a:tcPr marL="68576" marR="68576" marT="0" marB="0"/>
                </a:tc>
                <a:tc>
                  <a:txBody>
                    <a:bodyPr/>
                    <a:lstStyle/>
                    <a:p>
                      <a:pPr algn="ctr">
                        <a:lnSpc>
                          <a:spcPct val="115000"/>
                        </a:lnSpc>
                        <a:spcAft>
                          <a:spcPts val="1000"/>
                        </a:spcAft>
                      </a:pPr>
                      <a:r>
                        <a:rPr lang="fr-FR" sz="1200" dirty="0" smtClean="0">
                          <a:solidFill>
                            <a:schemeClr val="tx1"/>
                          </a:solidFill>
                          <a:effectLst/>
                        </a:rPr>
                        <a:t>Max</a:t>
                      </a:r>
                      <a:r>
                        <a:rPr lang="fr-FR" sz="1200" baseline="0" dirty="0" smtClean="0">
                          <a:solidFill>
                            <a:schemeClr val="tx1"/>
                          </a:solidFill>
                          <a:effectLst/>
                        </a:rPr>
                        <a:t> 40% C</a:t>
                      </a:r>
                      <a:r>
                        <a:rPr lang="fr-FR" sz="1200" dirty="0" smtClean="0">
                          <a:solidFill>
                            <a:schemeClr val="tx1"/>
                          </a:solidFill>
                          <a:effectLst/>
                        </a:rPr>
                        <a:t>&lt;25</a:t>
                      </a:r>
                      <a:endParaRPr lang="de-DE" sz="1200" dirty="0">
                        <a:solidFill>
                          <a:schemeClr val="tx1"/>
                        </a:solidFill>
                        <a:effectLst/>
                        <a:latin typeface="Calibri"/>
                        <a:ea typeface="Calibri"/>
                        <a:cs typeface="Times New Roman"/>
                      </a:endParaRPr>
                    </a:p>
                  </a:txBody>
                  <a:tcPr marL="68576" marR="68576" marT="0" marB="0"/>
                </a:tc>
                <a:tc>
                  <a:txBody>
                    <a:bodyPr/>
                    <a:lstStyle/>
                    <a:p>
                      <a:pPr algn="ctr">
                        <a:lnSpc>
                          <a:spcPct val="115000"/>
                        </a:lnSpc>
                        <a:spcAft>
                          <a:spcPts val="1000"/>
                        </a:spcAft>
                      </a:pPr>
                      <a:r>
                        <a:rPr lang="de-DE" sz="1200" dirty="0" smtClean="0">
                          <a:solidFill>
                            <a:schemeClr val="tx1"/>
                          </a:solidFill>
                          <a:effectLst/>
                          <a:latin typeface="Calibri"/>
                          <a:ea typeface="Calibri"/>
                          <a:cs typeface="Times New Roman"/>
                        </a:rPr>
                        <a:t>X</a:t>
                      </a:r>
                      <a:endParaRPr lang="de-DE" sz="1200" dirty="0">
                        <a:solidFill>
                          <a:schemeClr val="tx1"/>
                        </a:solidFill>
                        <a:effectLst/>
                        <a:latin typeface="Calibri"/>
                        <a:ea typeface="Calibri"/>
                        <a:cs typeface="Times New Roman"/>
                      </a:endParaRPr>
                    </a:p>
                  </a:txBody>
                  <a:tcPr marL="68576" marR="68576" marT="0" marB="0"/>
                </a:tc>
              </a:tr>
              <a:tr h="341523">
                <a:tc>
                  <a:txBody>
                    <a:bodyPr/>
                    <a:lstStyle/>
                    <a:p>
                      <a:pPr>
                        <a:lnSpc>
                          <a:spcPct val="115000"/>
                        </a:lnSpc>
                        <a:spcAft>
                          <a:spcPts val="1000"/>
                        </a:spcAft>
                      </a:pPr>
                      <a:r>
                        <a:rPr lang="fr-FR" sz="1200" dirty="0" err="1">
                          <a:effectLst/>
                        </a:rPr>
                        <a:t>Mineral</a:t>
                      </a:r>
                      <a:r>
                        <a:rPr lang="fr-FR" sz="1200" dirty="0">
                          <a:effectLst/>
                        </a:rPr>
                        <a:t> </a:t>
                      </a:r>
                      <a:r>
                        <a:rPr lang="fr-FR" sz="1200" dirty="0" err="1">
                          <a:effectLst/>
                        </a:rPr>
                        <a:t>oil</a:t>
                      </a:r>
                      <a:r>
                        <a:rPr lang="fr-FR" sz="1200" dirty="0">
                          <a:effectLst/>
                        </a:rPr>
                        <a:t> (high </a:t>
                      </a:r>
                      <a:r>
                        <a:rPr lang="fr-FR" sz="1200" dirty="0" err="1">
                          <a:effectLst/>
                        </a:rPr>
                        <a:t>viscosity</a:t>
                      </a:r>
                      <a:r>
                        <a:rPr lang="fr-FR" sz="1200" dirty="0">
                          <a:effectLst/>
                        </a:rPr>
                        <a:t>)</a:t>
                      </a:r>
                      <a:endParaRPr lang="de-DE" sz="1200" dirty="0">
                        <a:effectLst/>
                        <a:latin typeface="Calibri"/>
                        <a:ea typeface="Calibri"/>
                        <a:cs typeface="Times New Roman"/>
                      </a:endParaRPr>
                    </a:p>
                  </a:txBody>
                  <a:tcPr marL="68576" marR="68576" marT="0" marB="0">
                    <a:solidFill>
                      <a:schemeClr val="accent6"/>
                    </a:solidFill>
                  </a:tcPr>
                </a:tc>
                <a:tc>
                  <a:txBody>
                    <a:bodyPr/>
                    <a:lstStyle/>
                    <a:p>
                      <a:pPr>
                        <a:lnSpc>
                          <a:spcPct val="115000"/>
                        </a:lnSpc>
                        <a:spcAft>
                          <a:spcPts val="1000"/>
                        </a:spcAft>
                      </a:pPr>
                      <a:r>
                        <a:rPr lang="fr-FR" sz="1200" dirty="0" smtClean="0">
                          <a:effectLst/>
                        </a:rPr>
                        <a:t>0-20 mg/kg</a:t>
                      </a:r>
                      <a:endParaRPr lang="de-DE" sz="1200" dirty="0">
                        <a:effectLst/>
                        <a:latin typeface="Calibri"/>
                        <a:ea typeface="Calibri"/>
                        <a:cs typeface="Times New Roman"/>
                      </a:endParaRPr>
                    </a:p>
                  </a:txBody>
                  <a:tcPr marL="68576" marR="68576" marT="0" marB="0"/>
                </a:tc>
                <a:tc>
                  <a:txBody>
                    <a:bodyPr/>
                    <a:lstStyle/>
                    <a:p>
                      <a:pPr>
                        <a:lnSpc>
                          <a:spcPct val="115000"/>
                        </a:lnSpc>
                        <a:spcAft>
                          <a:spcPts val="1000"/>
                        </a:spcAft>
                      </a:pPr>
                      <a:r>
                        <a:rPr lang="fr-FR" sz="1200" dirty="0">
                          <a:effectLst/>
                        </a:rPr>
                        <a:t>0-12 </a:t>
                      </a:r>
                      <a:r>
                        <a:rPr lang="fr-FR" sz="1200" dirty="0" smtClean="0">
                          <a:effectLst/>
                        </a:rPr>
                        <a:t>mg/kg</a:t>
                      </a:r>
                      <a:endParaRPr lang="de-DE" sz="1200" dirty="0">
                        <a:effectLst/>
                      </a:endParaRPr>
                    </a:p>
                  </a:txBody>
                  <a:tcPr marL="68576" marR="68576" marT="0" marB="0"/>
                </a:tc>
                <a:tc>
                  <a:txBody>
                    <a:bodyPr/>
                    <a:lstStyle/>
                    <a:p>
                      <a:pPr algn="ctr">
                        <a:lnSpc>
                          <a:spcPct val="115000"/>
                        </a:lnSpc>
                        <a:spcAft>
                          <a:spcPts val="1000"/>
                        </a:spcAft>
                      </a:pPr>
                      <a:r>
                        <a:rPr lang="fr-FR" sz="1200" dirty="0">
                          <a:effectLst/>
                        </a:rPr>
                        <a:t>&gt; 11</a:t>
                      </a:r>
                      <a:endParaRPr lang="de-DE" sz="1200" dirty="0">
                        <a:effectLst/>
                        <a:latin typeface="Calibri"/>
                        <a:ea typeface="Calibri"/>
                        <a:cs typeface="Times New Roman"/>
                      </a:endParaRPr>
                    </a:p>
                  </a:txBody>
                  <a:tcPr marL="68576" marR="68576" marT="0" marB="0"/>
                </a:tc>
                <a:tc>
                  <a:txBody>
                    <a:bodyPr/>
                    <a:lstStyle/>
                    <a:p>
                      <a:pPr algn="ctr">
                        <a:lnSpc>
                          <a:spcPct val="115000"/>
                        </a:lnSpc>
                        <a:spcAft>
                          <a:spcPts val="1000"/>
                        </a:spcAft>
                      </a:pPr>
                      <a:r>
                        <a:rPr lang="fr-FR" sz="1200" dirty="0">
                          <a:effectLst/>
                        </a:rPr>
                        <a:t>≥ 500</a:t>
                      </a:r>
                      <a:endParaRPr lang="de-DE" sz="1200" dirty="0">
                        <a:effectLst/>
                        <a:latin typeface="Calibri"/>
                        <a:ea typeface="Calibri"/>
                        <a:cs typeface="Times New Roman"/>
                      </a:endParaRPr>
                    </a:p>
                  </a:txBody>
                  <a:tcPr marL="68576" marR="68576" marT="0" marB="0"/>
                </a:tc>
                <a:tc>
                  <a:txBody>
                    <a:bodyPr/>
                    <a:lstStyle/>
                    <a:p>
                      <a:pPr algn="ctr">
                        <a:lnSpc>
                          <a:spcPct val="115000"/>
                        </a:lnSpc>
                        <a:spcAft>
                          <a:spcPts val="1000"/>
                        </a:spcAft>
                      </a:pPr>
                      <a:r>
                        <a:rPr lang="fr-FR" sz="1200" dirty="0">
                          <a:effectLst/>
                        </a:rPr>
                        <a:t>≥ 28</a:t>
                      </a:r>
                      <a:endParaRPr lang="de-DE" sz="1200" dirty="0">
                        <a:effectLst/>
                        <a:latin typeface="Calibri"/>
                        <a:ea typeface="Calibri"/>
                        <a:cs typeface="Times New Roman"/>
                      </a:endParaRPr>
                    </a:p>
                  </a:txBody>
                  <a:tcPr marL="68576" marR="68576" marT="0" marB="0"/>
                </a:tc>
                <a:tc>
                  <a:txBody>
                    <a:bodyPr/>
                    <a:lstStyle/>
                    <a:p>
                      <a:pPr algn="ctr">
                        <a:lnSpc>
                          <a:spcPct val="115000"/>
                        </a:lnSpc>
                        <a:spcAft>
                          <a:spcPts val="1000"/>
                        </a:spcAft>
                      </a:pPr>
                      <a:r>
                        <a:rPr lang="de-DE" sz="1200" dirty="0" smtClean="0">
                          <a:effectLst/>
                          <a:latin typeface="Calibri"/>
                          <a:ea typeface="Calibri"/>
                          <a:cs typeface="Times New Roman"/>
                        </a:rPr>
                        <a:t>X</a:t>
                      </a:r>
                      <a:endParaRPr lang="de-DE" sz="1200" dirty="0">
                        <a:effectLst/>
                        <a:latin typeface="Calibri"/>
                        <a:ea typeface="Calibri"/>
                        <a:cs typeface="Times New Roman"/>
                      </a:endParaRPr>
                    </a:p>
                  </a:txBody>
                  <a:tcPr marL="68576" marR="68576" marT="0" marB="0">
                    <a:solidFill>
                      <a:schemeClr val="bg2">
                        <a:lumMod val="40000"/>
                        <a:lumOff val="60000"/>
                      </a:schemeClr>
                    </a:solidFill>
                  </a:tcPr>
                </a:tc>
              </a:tr>
              <a:tr h="429658">
                <a:tc>
                  <a:txBody>
                    <a:bodyPr/>
                    <a:lstStyle/>
                    <a:p>
                      <a:pPr>
                        <a:lnSpc>
                          <a:spcPct val="115000"/>
                        </a:lnSpc>
                        <a:spcAft>
                          <a:spcPts val="1000"/>
                        </a:spcAft>
                      </a:pPr>
                      <a:r>
                        <a:rPr lang="en-US" sz="1200" dirty="0">
                          <a:effectLst/>
                        </a:rPr>
                        <a:t>Mineral oil (medium and low viscosity) </a:t>
                      </a:r>
                      <a:r>
                        <a:rPr lang="en-US" sz="1200" dirty="0" smtClean="0">
                          <a:effectLst/>
                        </a:rPr>
                        <a:t>                   Class </a:t>
                      </a:r>
                      <a:r>
                        <a:rPr lang="en-US" sz="1200" dirty="0">
                          <a:effectLst/>
                        </a:rPr>
                        <a:t>I</a:t>
                      </a:r>
                      <a:endParaRPr lang="de-DE" sz="1200" dirty="0">
                        <a:effectLst/>
                        <a:latin typeface="Calibri"/>
                        <a:ea typeface="Calibri"/>
                        <a:cs typeface="Times New Roman"/>
                      </a:endParaRPr>
                    </a:p>
                  </a:txBody>
                  <a:tcPr marL="68576" marR="68576" marT="0" marB="0">
                    <a:solidFill>
                      <a:schemeClr val="accent6"/>
                    </a:solidFill>
                  </a:tcPr>
                </a:tc>
                <a:tc>
                  <a:txBody>
                    <a:bodyPr/>
                    <a:lstStyle/>
                    <a:p>
                      <a:pPr>
                        <a:lnSpc>
                          <a:spcPct val="115000"/>
                        </a:lnSpc>
                        <a:spcAft>
                          <a:spcPts val="1000"/>
                        </a:spcAft>
                      </a:pPr>
                      <a:r>
                        <a:rPr lang="fr-FR" sz="1200" dirty="0" smtClean="0">
                          <a:effectLst/>
                        </a:rPr>
                        <a:t>0-10 mg/kg</a:t>
                      </a:r>
                      <a:endParaRPr lang="de-DE" sz="1200" dirty="0">
                        <a:effectLst/>
                        <a:latin typeface="Calibri"/>
                        <a:ea typeface="Calibri"/>
                        <a:cs typeface="Times New Roman"/>
                      </a:endParaRPr>
                    </a:p>
                  </a:txBody>
                  <a:tcPr marL="68576" marR="68576" marT="0" marB="0"/>
                </a:tc>
                <a:tc>
                  <a:txBody>
                    <a:bodyPr/>
                    <a:lstStyle/>
                    <a:p>
                      <a:pPr>
                        <a:lnSpc>
                          <a:spcPct val="115000"/>
                        </a:lnSpc>
                        <a:spcAft>
                          <a:spcPts val="1000"/>
                        </a:spcAft>
                      </a:pPr>
                      <a:r>
                        <a:rPr lang="fr-FR" sz="1200" dirty="0">
                          <a:effectLst/>
                        </a:rPr>
                        <a:t>0-12 </a:t>
                      </a:r>
                      <a:r>
                        <a:rPr lang="fr-FR" sz="1200" dirty="0" smtClean="0">
                          <a:effectLst/>
                        </a:rPr>
                        <a:t>mg/kg</a:t>
                      </a:r>
                      <a:endParaRPr lang="de-DE" sz="1200" dirty="0">
                        <a:effectLst/>
                      </a:endParaRPr>
                    </a:p>
                  </a:txBody>
                  <a:tcPr marL="68576" marR="68576" marT="0" marB="0"/>
                </a:tc>
                <a:tc>
                  <a:txBody>
                    <a:bodyPr/>
                    <a:lstStyle/>
                    <a:p>
                      <a:pPr algn="ctr">
                        <a:lnSpc>
                          <a:spcPct val="115000"/>
                        </a:lnSpc>
                        <a:spcAft>
                          <a:spcPts val="1000"/>
                        </a:spcAft>
                      </a:pPr>
                      <a:r>
                        <a:rPr lang="fr-FR" sz="1200" dirty="0">
                          <a:effectLst/>
                        </a:rPr>
                        <a:t>8.5-11</a:t>
                      </a:r>
                      <a:endParaRPr lang="de-DE" sz="1200" dirty="0">
                        <a:effectLst/>
                        <a:latin typeface="Calibri"/>
                        <a:ea typeface="Calibri"/>
                        <a:cs typeface="Times New Roman"/>
                      </a:endParaRPr>
                    </a:p>
                  </a:txBody>
                  <a:tcPr marL="68576" marR="68576" marT="0" marB="0"/>
                </a:tc>
                <a:tc>
                  <a:txBody>
                    <a:bodyPr/>
                    <a:lstStyle/>
                    <a:p>
                      <a:pPr algn="ctr">
                        <a:lnSpc>
                          <a:spcPct val="115000"/>
                        </a:lnSpc>
                        <a:spcAft>
                          <a:spcPts val="1000"/>
                        </a:spcAft>
                      </a:pPr>
                      <a:r>
                        <a:rPr lang="fr-FR" sz="1200" dirty="0">
                          <a:effectLst/>
                        </a:rPr>
                        <a:t>480-500</a:t>
                      </a:r>
                      <a:endParaRPr lang="de-DE" sz="1200" dirty="0">
                        <a:effectLst/>
                        <a:latin typeface="Calibri"/>
                        <a:ea typeface="Calibri"/>
                        <a:cs typeface="Times New Roman"/>
                      </a:endParaRPr>
                    </a:p>
                  </a:txBody>
                  <a:tcPr marL="68576" marR="68576" marT="0" marB="0"/>
                </a:tc>
                <a:tc>
                  <a:txBody>
                    <a:bodyPr/>
                    <a:lstStyle/>
                    <a:p>
                      <a:pPr algn="ctr">
                        <a:lnSpc>
                          <a:spcPct val="115000"/>
                        </a:lnSpc>
                        <a:spcAft>
                          <a:spcPts val="1000"/>
                        </a:spcAft>
                      </a:pPr>
                      <a:r>
                        <a:rPr lang="fr-FR" sz="1200" dirty="0">
                          <a:effectLst/>
                        </a:rPr>
                        <a:t>≥ 25</a:t>
                      </a:r>
                      <a:endParaRPr lang="de-DE" sz="1200" dirty="0">
                        <a:effectLst/>
                        <a:latin typeface="Calibri"/>
                        <a:ea typeface="Calibri"/>
                        <a:cs typeface="Times New Roman"/>
                      </a:endParaRPr>
                    </a:p>
                  </a:txBody>
                  <a:tcPr marL="68576" marR="68576" marT="0" marB="0"/>
                </a:tc>
                <a:tc>
                  <a:txBody>
                    <a:bodyPr/>
                    <a:lstStyle/>
                    <a:p>
                      <a:pPr algn="ctr">
                        <a:lnSpc>
                          <a:spcPct val="115000"/>
                        </a:lnSpc>
                        <a:spcAft>
                          <a:spcPts val="1000"/>
                        </a:spcAft>
                      </a:pPr>
                      <a:r>
                        <a:rPr lang="de-DE" sz="1200" dirty="0" smtClean="0">
                          <a:effectLst/>
                          <a:latin typeface="Calibri"/>
                          <a:ea typeface="Calibri"/>
                          <a:cs typeface="Times New Roman"/>
                        </a:rPr>
                        <a:t>X</a:t>
                      </a:r>
                      <a:endParaRPr lang="de-DE" sz="1200" dirty="0">
                        <a:effectLst/>
                        <a:latin typeface="Calibri"/>
                        <a:ea typeface="Calibri"/>
                        <a:cs typeface="Times New Roman"/>
                      </a:endParaRPr>
                    </a:p>
                  </a:txBody>
                  <a:tcPr marL="68576" marR="68576" marT="0" marB="0"/>
                </a:tc>
              </a:tr>
              <a:tr h="297456">
                <a:tc>
                  <a:txBody>
                    <a:bodyPr/>
                    <a:lstStyle/>
                    <a:p>
                      <a:pPr marL="0" marR="0" algn="r">
                        <a:spcBef>
                          <a:spcPts val="0"/>
                        </a:spcBef>
                        <a:spcAft>
                          <a:spcPts val="0"/>
                        </a:spcAft>
                      </a:pPr>
                      <a:r>
                        <a:rPr lang="en-GB" sz="1200" dirty="0" smtClean="0">
                          <a:effectLst/>
                        </a:rPr>
                        <a:t>Class II</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FR" sz="1200" dirty="0" smtClean="0">
                          <a:effectLst/>
                        </a:rPr>
                        <a:t>- (</a:t>
                      </a:r>
                      <a:r>
                        <a:rPr lang="fr-FR" sz="1200" dirty="0" err="1" smtClean="0">
                          <a:effectLst/>
                        </a:rPr>
                        <a:t>removed</a:t>
                      </a:r>
                      <a:r>
                        <a:rPr lang="fr-FR" sz="1200" dirty="0" smtClean="0">
                          <a:effectLst/>
                        </a:rPr>
                        <a: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fr-FR" sz="1200" dirty="0" smtClean="0">
                          <a:effectLst/>
                        </a:rPr>
                        <a:t>- (</a:t>
                      </a:r>
                      <a:r>
                        <a:rPr lang="fr-FR" sz="1200" dirty="0" err="1" smtClean="0">
                          <a:effectLst/>
                        </a:rPr>
                        <a:t>removed</a:t>
                      </a:r>
                      <a:r>
                        <a:rPr lang="fr-FR" sz="1200" dirty="0" smtClean="0">
                          <a:effectLst/>
                        </a:rPr>
                        <a: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fr-FR" sz="1200" dirty="0" smtClean="0">
                          <a:effectLst/>
                          <a:latin typeface="Arial" panose="020B0604020202020204" pitchFamily="34" charset="0"/>
                          <a:ea typeface="Times New Roman" panose="02020603050405020304" pitchFamily="18" charset="0"/>
                          <a:cs typeface="Times New Roman" panose="02020603050405020304" pitchFamily="18" charset="0"/>
                        </a:rPr>
                        <a:t>7.0 – 8.5</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dirty="0" smtClean="0">
                          <a:effectLst/>
                        </a:rPr>
                        <a:t>400-480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dirty="0">
                          <a:effectLst/>
                        </a:rPr>
                        <a:t>≥ </a:t>
                      </a:r>
                      <a:r>
                        <a:rPr lang="en-GB" sz="1200" dirty="0" smtClean="0">
                          <a:effectLst/>
                        </a:rPr>
                        <a:t>22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40000"/>
                        <a:lumOff val="60000"/>
                      </a:schemeClr>
                    </a:solidFill>
                  </a:tcPr>
                </a:tc>
              </a:tr>
              <a:tr h="275421">
                <a:tc>
                  <a:txBody>
                    <a:bodyPr/>
                    <a:lstStyle/>
                    <a:p>
                      <a:pPr marL="0" marR="0" algn="r">
                        <a:spcBef>
                          <a:spcPts val="0"/>
                        </a:spcBef>
                        <a:spcAft>
                          <a:spcPts val="0"/>
                        </a:spcAft>
                      </a:pPr>
                      <a:r>
                        <a:rPr lang="en-GB" sz="1200" dirty="0" smtClean="0">
                          <a:effectLst/>
                        </a:rPr>
                        <a:t>Class III</a:t>
                      </a:r>
                      <a:endParaRPr lang="en-GB" sz="1200" dirty="0" smtClean="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spcBef>
                          <a:spcPts val="0"/>
                        </a:spcBef>
                        <a:spcAft>
                          <a:spcPts val="0"/>
                        </a:spcAft>
                        <a:buFontTx/>
                        <a:buNone/>
                      </a:pPr>
                      <a:r>
                        <a:rPr lang="fr-FR" sz="1200" dirty="0" smtClean="0">
                          <a:effectLst/>
                        </a:rPr>
                        <a:t>- (</a:t>
                      </a:r>
                      <a:r>
                        <a:rPr lang="fr-FR" sz="1200" dirty="0" err="1" smtClean="0">
                          <a:effectLst/>
                        </a:rPr>
                        <a:t>removed</a:t>
                      </a:r>
                      <a:r>
                        <a:rPr lang="fr-FR" sz="1200" dirty="0" smtClean="0">
                          <a:effectLst/>
                        </a:rPr>
                        <a: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spcBef>
                          <a:spcPts val="0"/>
                        </a:spcBef>
                        <a:spcAft>
                          <a:spcPts val="0"/>
                        </a:spcAft>
                        <a:buFontTx/>
                        <a:buNone/>
                      </a:pPr>
                      <a:r>
                        <a:rPr lang="fr-FR" sz="1200" dirty="0" smtClean="0">
                          <a:effectLst/>
                        </a:rPr>
                        <a:t>- (</a:t>
                      </a:r>
                      <a:r>
                        <a:rPr lang="fr-FR" sz="1200" dirty="0" err="1" smtClean="0">
                          <a:effectLst/>
                        </a:rPr>
                        <a:t>removed</a:t>
                      </a:r>
                      <a:r>
                        <a:rPr lang="fr-FR" sz="1200" dirty="0" smtClean="0">
                          <a:effectLst/>
                        </a:rPr>
                        <a:t>)</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fr-FR" sz="1200" dirty="0" smtClean="0">
                          <a:effectLst/>
                          <a:latin typeface="Arial" panose="020B0604020202020204" pitchFamily="34" charset="0"/>
                          <a:ea typeface="Times New Roman" panose="02020603050405020304" pitchFamily="18" charset="0"/>
                          <a:cs typeface="Times New Roman" panose="02020603050405020304" pitchFamily="18" charset="0"/>
                        </a:rPr>
                        <a:t>3.0 – 7.0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dirty="0" smtClean="0">
                          <a:effectLst/>
                        </a:rPr>
                        <a:t>300-400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200" dirty="0">
                          <a:effectLst/>
                        </a:rPr>
                        <a:t>≥ </a:t>
                      </a:r>
                      <a:r>
                        <a:rPr lang="en-GB" sz="1200" dirty="0" smtClean="0">
                          <a:effectLst/>
                        </a:rPr>
                        <a:t>17</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9252" name="Titel 1"/>
          <p:cNvSpPr>
            <a:spLocks noGrp="1"/>
          </p:cNvSpPr>
          <p:nvPr>
            <p:ph type="title"/>
          </p:nvPr>
        </p:nvSpPr>
        <p:spPr>
          <a:ln w="9525"/>
        </p:spPr>
        <p:txBody>
          <a:bodyPr/>
          <a:lstStyle/>
          <a:p>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smtClean="0">
                <a:latin typeface="Arial" panose="020B0604020202020204" pitchFamily="34" charset="0"/>
              </a:rPr>
              <a:t/>
            </a:r>
            <a:br>
              <a:rPr lang="en-US" altLang="en-US" dirty="0" smtClean="0">
                <a:latin typeface="Arial" panose="020B0604020202020204" pitchFamily="34" charset="0"/>
              </a:rPr>
            </a:br>
            <a:r>
              <a:rPr lang="en-US" altLang="en-US" dirty="0"/>
              <a:t>EU Plastics </a:t>
            </a:r>
            <a:r>
              <a:rPr lang="en-US" altLang="en-US" dirty="0" smtClean="0"/>
              <a:t>Regulation vs JECFA/EFSA ADI </a:t>
            </a:r>
            <a:br>
              <a:rPr lang="en-US" altLang="en-US" dirty="0" smtClean="0"/>
            </a:br>
            <a:r>
              <a:rPr lang="de-DE" altLang="en-US" u="sng" dirty="0" smtClean="0">
                <a:solidFill>
                  <a:srgbClr val="CC3300"/>
                </a:solidFill>
              </a:rPr>
              <a:t/>
            </a:r>
            <a:br>
              <a:rPr lang="de-DE" altLang="en-US" u="sng" dirty="0" smtClean="0">
                <a:solidFill>
                  <a:srgbClr val="CC3300"/>
                </a:solidFill>
              </a:rPr>
            </a:br>
            <a:endParaRPr lang="de-DE" altLang="en-US" dirty="0" smtClean="0"/>
          </a:p>
        </p:txBody>
      </p:sp>
      <p:sp>
        <p:nvSpPr>
          <p:cNvPr id="3" name="TextBox 2"/>
          <p:cNvSpPr txBox="1"/>
          <p:nvPr/>
        </p:nvSpPr>
        <p:spPr>
          <a:xfrm>
            <a:off x="7964150" y="4545897"/>
            <a:ext cx="1911101" cy="253916"/>
          </a:xfrm>
          <a:prstGeom prst="rect">
            <a:avLst/>
          </a:prstGeom>
          <a:noFill/>
        </p:spPr>
        <p:txBody>
          <a:bodyPr wrap="none" rtlCol="0">
            <a:spAutoFit/>
          </a:bodyPr>
          <a:lstStyle/>
          <a:p>
            <a:r>
              <a:rPr lang="fr-FR" sz="1050" dirty="0"/>
              <a:t>ADI : Admissible Daily </a:t>
            </a:r>
            <a:r>
              <a:rPr lang="fr-FR" sz="1050" dirty="0" err="1"/>
              <a:t>Intake</a:t>
            </a:r>
            <a:endParaRPr lang="en-GB" sz="1050" dirty="0"/>
          </a:p>
        </p:txBody>
      </p:sp>
    </p:spTree>
    <p:extLst>
      <p:ext uri="{BB962C8B-B14F-4D97-AF65-F5344CB8AC3E}">
        <p14:creationId xmlns:p14="http://schemas.microsoft.com/office/powerpoint/2010/main" val="647596840"/>
      </p:ext>
    </p:extLst>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942" y="176166"/>
            <a:ext cx="6813397" cy="468071"/>
          </a:xfrm>
        </p:spPr>
        <p:txBody>
          <a:bodyPr/>
          <a:lstStyle/>
          <a:p>
            <a:pPr algn="l"/>
            <a:r>
              <a:rPr lang="fr-FR" dirty="0" err="1" smtClean="0"/>
              <a:t>Legislative</a:t>
            </a:r>
            <a:r>
              <a:rPr lang="fr-FR" dirty="0" smtClean="0"/>
              <a:t> </a:t>
            </a:r>
            <a:r>
              <a:rPr lang="fr-FR" dirty="0" err="1" smtClean="0"/>
              <a:t>framework</a:t>
            </a:r>
            <a:r>
              <a:rPr lang="fr-FR" dirty="0" smtClean="0"/>
              <a:t> – </a:t>
            </a:r>
            <a:r>
              <a:rPr lang="fr-FR" dirty="0" err="1" smtClean="0"/>
              <a:t>Paraffins</a:t>
            </a:r>
            <a:r>
              <a:rPr lang="fr-FR" dirty="0" smtClean="0"/>
              <a:t> and </a:t>
            </a:r>
            <a:r>
              <a:rPr lang="fr-FR" dirty="0" err="1" smtClean="0"/>
              <a:t>Microwax</a:t>
            </a:r>
            <a:r>
              <a:rPr lang="fr-FR" dirty="0" smtClean="0"/>
              <a:t> </a:t>
            </a:r>
            <a:endParaRPr lang="en-US" dirty="0"/>
          </a:p>
        </p:txBody>
      </p:sp>
      <p:sp>
        <p:nvSpPr>
          <p:cNvPr id="6" name="TextBox 5"/>
          <p:cNvSpPr txBox="1"/>
          <p:nvPr/>
        </p:nvSpPr>
        <p:spPr>
          <a:xfrm>
            <a:off x="2890361" y="6052395"/>
            <a:ext cx="4248279" cy="253916"/>
          </a:xfrm>
          <a:prstGeom prst="rect">
            <a:avLst/>
          </a:prstGeom>
          <a:noFill/>
        </p:spPr>
        <p:txBody>
          <a:bodyPr wrap="none" rtlCol="0">
            <a:spAutoFit/>
          </a:bodyPr>
          <a:lstStyle/>
          <a:p>
            <a:r>
              <a:rPr lang="en-US" sz="1050" dirty="0"/>
              <a:t>(*)- Microcrystalline Monograph in progress for European Regulation</a:t>
            </a:r>
            <a:endParaRPr lang="en-GB" sz="1050" dirty="0"/>
          </a:p>
        </p:txBody>
      </p:sp>
      <p:graphicFrame>
        <p:nvGraphicFramePr>
          <p:cNvPr id="3" name="Object 2"/>
          <p:cNvGraphicFramePr>
            <a:graphicFrameLocks noChangeAspect="1"/>
          </p:cNvGraphicFramePr>
          <p:nvPr>
            <p:extLst>
              <p:ext uri="{D42A27DB-BD31-4B8C-83A1-F6EECF244321}">
                <p14:modId xmlns:p14="http://schemas.microsoft.com/office/powerpoint/2010/main" val="3067665687"/>
              </p:ext>
            </p:extLst>
          </p:nvPr>
        </p:nvGraphicFramePr>
        <p:xfrm>
          <a:off x="1684109" y="1057276"/>
          <a:ext cx="8841572" cy="4733925"/>
        </p:xfrm>
        <a:graphic>
          <a:graphicData uri="http://schemas.openxmlformats.org/presentationml/2006/ole">
            <mc:AlternateContent xmlns:mc="http://schemas.openxmlformats.org/markup-compatibility/2006">
              <mc:Choice xmlns:v="urn:schemas-microsoft-com:vml" Requires="v">
                <p:oleObj spid="_x0000_s11286" name="Worksheet" r:id="rId4" imgW="16786937" imgH="8984026" progId="Excel.Sheet.12">
                  <p:embed/>
                </p:oleObj>
              </mc:Choice>
              <mc:Fallback>
                <p:oleObj name="Worksheet" r:id="rId4" imgW="16786937" imgH="8984026" progId="Excel.Sheet.12">
                  <p:embed/>
                  <p:pic>
                    <p:nvPicPr>
                      <p:cNvPr id="0" name=""/>
                      <p:cNvPicPr/>
                      <p:nvPr/>
                    </p:nvPicPr>
                    <p:blipFill>
                      <a:blip r:embed="rId5"/>
                      <a:stretch>
                        <a:fillRect/>
                      </a:stretch>
                    </p:blipFill>
                    <p:spPr>
                      <a:xfrm>
                        <a:off x="1684109" y="1057276"/>
                        <a:ext cx="8841572" cy="4733925"/>
                      </a:xfrm>
                      <a:prstGeom prst="rect">
                        <a:avLst/>
                      </a:prstGeom>
                    </p:spPr>
                  </p:pic>
                </p:oleObj>
              </mc:Fallback>
            </mc:AlternateContent>
          </a:graphicData>
        </a:graphic>
      </p:graphicFrame>
    </p:spTree>
    <p:extLst>
      <p:ext uri="{BB962C8B-B14F-4D97-AF65-F5344CB8AC3E}">
        <p14:creationId xmlns:p14="http://schemas.microsoft.com/office/powerpoint/2010/main" val="1826492974"/>
      </p:ext>
    </p:extLst>
  </p:cSld>
  <p:clrMapOvr>
    <a:masterClrMapping/>
  </p:clrMapOvr>
  <p:transition>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Hydrocarbon Waxes as Food Contact Materials - Regulations</a:t>
            </a:r>
            <a:endParaRPr lang="nl-BE" dirty="0"/>
          </a:p>
        </p:txBody>
      </p:sp>
      <p:graphicFrame>
        <p:nvGraphicFramePr>
          <p:cNvPr id="5" name="Object 4"/>
          <p:cNvGraphicFramePr>
            <a:graphicFrameLocks noChangeAspect="1"/>
          </p:cNvGraphicFramePr>
          <p:nvPr>
            <p:extLst>
              <p:ext uri="{D42A27DB-BD31-4B8C-83A1-F6EECF244321}">
                <p14:modId xmlns:p14="http://schemas.microsoft.com/office/powerpoint/2010/main" val="1244749673"/>
              </p:ext>
            </p:extLst>
          </p:nvPr>
        </p:nvGraphicFramePr>
        <p:xfrm>
          <a:off x="1838664" y="1020976"/>
          <a:ext cx="8636615" cy="3649076"/>
        </p:xfrm>
        <a:graphic>
          <a:graphicData uri="http://schemas.openxmlformats.org/presentationml/2006/ole">
            <mc:AlternateContent xmlns:mc="http://schemas.openxmlformats.org/markup-compatibility/2006">
              <mc:Choice xmlns:v="urn:schemas-microsoft-com:vml" Requires="v">
                <p:oleObj spid="_x0000_s6247" name="Worksheet" r:id="rId5" imgW="5838821" imgH="2466923" progId="Excel.Sheet.12">
                  <p:embed/>
                </p:oleObj>
              </mc:Choice>
              <mc:Fallback>
                <p:oleObj name="Worksheet" r:id="rId5" imgW="5838821" imgH="2466923" progId="Excel.Sheet.12">
                  <p:embed/>
                  <p:pic>
                    <p:nvPicPr>
                      <p:cNvPr id="0" name=""/>
                      <p:cNvPicPr/>
                      <p:nvPr/>
                    </p:nvPicPr>
                    <p:blipFill>
                      <a:blip r:embed="rId6"/>
                      <a:stretch>
                        <a:fillRect/>
                      </a:stretch>
                    </p:blipFill>
                    <p:spPr>
                      <a:xfrm>
                        <a:off x="1838664" y="1020976"/>
                        <a:ext cx="8636615" cy="3649076"/>
                      </a:xfrm>
                      <a:prstGeom prst="rect">
                        <a:avLst/>
                      </a:prstGeom>
                    </p:spPr>
                  </p:pic>
                </p:oleObj>
              </mc:Fallback>
            </mc:AlternateContent>
          </a:graphicData>
        </a:graphic>
      </p:graphicFrame>
      <p:sp>
        <p:nvSpPr>
          <p:cNvPr id="6" name="TextBox 5"/>
          <p:cNvSpPr txBox="1"/>
          <p:nvPr/>
        </p:nvSpPr>
        <p:spPr>
          <a:xfrm flipH="1">
            <a:off x="2052811" y="4817514"/>
            <a:ext cx="8251633" cy="1200329"/>
          </a:xfrm>
          <a:prstGeom prst="rect">
            <a:avLst/>
          </a:prstGeom>
          <a:noFill/>
        </p:spPr>
        <p:txBody>
          <a:bodyPr wrap="square" rtlCol="0">
            <a:spAutoFit/>
          </a:bodyPr>
          <a:lstStyle/>
          <a:p>
            <a:pPr>
              <a:defRPr/>
            </a:pPr>
            <a:r>
              <a:rPr lang="en-US" dirty="0">
                <a:solidFill>
                  <a:srgbClr val="0057A8"/>
                </a:solidFill>
              </a:rPr>
              <a:t>The </a:t>
            </a:r>
            <a:r>
              <a:rPr lang="en-US" b="1" dirty="0">
                <a:solidFill>
                  <a:srgbClr val="0057A8"/>
                </a:solidFill>
              </a:rPr>
              <a:t>principle of mutual recognition </a:t>
            </a:r>
            <a:r>
              <a:rPr lang="en-US" dirty="0">
                <a:solidFill>
                  <a:srgbClr val="0057A8"/>
                </a:solidFill>
              </a:rPr>
              <a:t>allows for the legal importation and sale into one Member State of products that are legally marketed in another Member State, even if the products do not comply with the specific regulatory requirements of the country of import. </a:t>
            </a:r>
            <a:endParaRPr lang="en-GB" dirty="0">
              <a:solidFill>
                <a:srgbClr val="0057A8"/>
              </a:solidFill>
            </a:endParaRPr>
          </a:p>
        </p:txBody>
      </p:sp>
    </p:spTree>
    <p:extLst>
      <p:ext uri="{BB962C8B-B14F-4D97-AF65-F5344CB8AC3E}">
        <p14:creationId xmlns:p14="http://schemas.microsoft.com/office/powerpoint/2010/main" val="391403569"/>
      </p:ext>
    </p:extLst>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Hydrocarbon Waxes in the (Food Contact) Plastics Regulation EU 10/2011 : specifications and purity</a:t>
            </a:r>
            <a:endParaRPr lang="nl-BE" dirty="0"/>
          </a:p>
        </p:txBody>
      </p:sp>
      <p:graphicFrame>
        <p:nvGraphicFramePr>
          <p:cNvPr id="5" name="Object 4"/>
          <p:cNvGraphicFramePr>
            <a:graphicFrameLocks noChangeAspect="1"/>
          </p:cNvGraphicFramePr>
          <p:nvPr>
            <p:extLst>
              <p:ext uri="{D42A27DB-BD31-4B8C-83A1-F6EECF244321}">
                <p14:modId xmlns:p14="http://schemas.microsoft.com/office/powerpoint/2010/main" val="3732000283"/>
              </p:ext>
            </p:extLst>
          </p:nvPr>
        </p:nvGraphicFramePr>
        <p:xfrm>
          <a:off x="1730375" y="1057275"/>
          <a:ext cx="8629098" cy="4476750"/>
        </p:xfrm>
        <a:graphic>
          <a:graphicData uri="http://schemas.openxmlformats.org/presentationml/2006/ole">
            <mc:AlternateContent xmlns:mc="http://schemas.openxmlformats.org/markup-compatibility/2006">
              <mc:Choice xmlns:v="urn:schemas-microsoft-com:vml" Requires="v">
                <p:oleObj spid="_x0000_s8272" name="Worksheet" r:id="rId5" imgW="9540343" imgH="4191041" progId="Excel.Sheet.12">
                  <p:embed/>
                </p:oleObj>
              </mc:Choice>
              <mc:Fallback>
                <p:oleObj name="Worksheet" r:id="rId5" imgW="9540343" imgH="4191041" progId="Excel.Sheet.12">
                  <p:embed/>
                  <p:pic>
                    <p:nvPicPr>
                      <p:cNvPr id="0" name=""/>
                      <p:cNvPicPr/>
                      <p:nvPr/>
                    </p:nvPicPr>
                    <p:blipFill>
                      <a:blip r:embed="rId6"/>
                      <a:stretch>
                        <a:fillRect/>
                      </a:stretch>
                    </p:blipFill>
                    <p:spPr>
                      <a:xfrm>
                        <a:off x="1730375" y="1057275"/>
                        <a:ext cx="8629098" cy="4476750"/>
                      </a:xfrm>
                      <a:prstGeom prst="rect">
                        <a:avLst/>
                      </a:prstGeom>
                    </p:spPr>
                  </p:pic>
                </p:oleObj>
              </mc:Fallback>
            </mc:AlternateContent>
          </a:graphicData>
        </a:graphic>
      </p:graphicFrame>
    </p:spTree>
    <p:extLst>
      <p:ext uri="{BB962C8B-B14F-4D97-AF65-F5344CB8AC3E}">
        <p14:creationId xmlns:p14="http://schemas.microsoft.com/office/powerpoint/2010/main" val="944398858"/>
      </p:ext>
    </p:extLst>
  </p:cSld>
  <p:clrMapOvr>
    <a:masterClrMapping/>
  </p:clrMapOvr>
  <p:transition>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050" y="109491"/>
            <a:ext cx="7219950" cy="468071"/>
          </a:xfrm>
        </p:spPr>
        <p:txBody>
          <a:bodyPr/>
          <a:lstStyle/>
          <a:p>
            <a:pPr algn="l"/>
            <a:r>
              <a:rPr lang="fr-FR" dirty="0" err="1" smtClean="0"/>
              <a:t>Legislative</a:t>
            </a:r>
            <a:r>
              <a:rPr lang="fr-FR" dirty="0" smtClean="0"/>
              <a:t> </a:t>
            </a:r>
            <a:r>
              <a:rPr lang="fr-FR" dirty="0" err="1" smtClean="0"/>
              <a:t>framework</a:t>
            </a:r>
            <a:r>
              <a:rPr lang="fr-FR" dirty="0" smtClean="0"/>
              <a:t> - Food and Pharma uses</a:t>
            </a:r>
            <a:br>
              <a:rPr lang="fr-FR" dirty="0" smtClean="0"/>
            </a:br>
            <a:r>
              <a:rPr lang="fr-FR" dirty="0" smtClean="0"/>
              <a:t>White </a:t>
            </a:r>
            <a:r>
              <a:rPr lang="fr-FR" dirty="0" err="1" smtClean="0"/>
              <a:t>oils</a:t>
            </a:r>
            <a:r>
              <a:rPr lang="fr-FR" dirty="0" smtClean="0"/>
              <a:t> and </a:t>
            </a:r>
            <a:r>
              <a:rPr lang="fr-FR" dirty="0" err="1" smtClean="0"/>
              <a:t>Petroleum</a:t>
            </a:r>
            <a:r>
              <a:rPr lang="fr-FR" dirty="0" smtClean="0"/>
              <a:t> </a:t>
            </a:r>
            <a:r>
              <a:rPr lang="fr-FR" dirty="0" err="1" smtClean="0"/>
              <a:t>Jellies</a:t>
            </a:r>
            <a:r>
              <a:rPr lang="fr-FR" dirty="0" smtClean="0"/>
              <a:t>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06309541"/>
              </p:ext>
            </p:extLst>
          </p:nvPr>
        </p:nvGraphicFramePr>
        <p:xfrm>
          <a:off x="1724026" y="842488"/>
          <a:ext cx="8772525" cy="5201269"/>
        </p:xfrm>
        <a:graphic>
          <a:graphicData uri="http://schemas.openxmlformats.org/presentationml/2006/ole">
            <mc:AlternateContent xmlns:mc="http://schemas.openxmlformats.org/markup-compatibility/2006">
              <mc:Choice xmlns:v="urn:schemas-microsoft-com:vml" Requires="v">
                <p:oleObj spid="_x0000_s12312" name="Worksheet" r:id="rId4" imgW="16786937" imgH="12268159" progId="Excel.Sheet.12">
                  <p:embed/>
                </p:oleObj>
              </mc:Choice>
              <mc:Fallback>
                <p:oleObj name="Worksheet" r:id="rId4" imgW="16786937" imgH="12268159" progId="Excel.Sheet.12">
                  <p:embed/>
                  <p:pic>
                    <p:nvPicPr>
                      <p:cNvPr id="0" name=""/>
                      <p:cNvPicPr/>
                      <p:nvPr/>
                    </p:nvPicPr>
                    <p:blipFill>
                      <a:blip r:embed="rId5"/>
                      <a:stretch>
                        <a:fillRect/>
                      </a:stretch>
                    </p:blipFill>
                    <p:spPr>
                      <a:xfrm>
                        <a:off x="1724026" y="842488"/>
                        <a:ext cx="8772525" cy="5201269"/>
                      </a:xfrm>
                      <a:prstGeom prst="rect">
                        <a:avLst/>
                      </a:prstGeom>
                    </p:spPr>
                  </p:pic>
                </p:oleObj>
              </mc:Fallback>
            </mc:AlternateContent>
          </a:graphicData>
        </a:graphic>
      </p:graphicFrame>
      <p:sp>
        <p:nvSpPr>
          <p:cNvPr id="6" name="TextBox 5"/>
          <p:cNvSpPr txBox="1"/>
          <p:nvPr/>
        </p:nvSpPr>
        <p:spPr>
          <a:xfrm>
            <a:off x="2890361" y="6052395"/>
            <a:ext cx="4248279" cy="253916"/>
          </a:xfrm>
          <a:prstGeom prst="rect">
            <a:avLst/>
          </a:prstGeom>
          <a:noFill/>
        </p:spPr>
        <p:txBody>
          <a:bodyPr wrap="none" rtlCol="0">
            <a:spAutoFit/>
          </a:bodyPr>
          <a:lstStyle/>
          <a:p>
            <a:r>
              <a:rPr lang="en-US" sz="1050" dirty="0"/>
              <a:t>(*)- Microcrystalline Monograph in progress for European Regulation</a:t>
            </a:r>
            <a:endParaRPr lang="en-GB" sz="1050" dirty="0"/>
          </a:p>
        </p:txBody>
      </p:sp>
    </p:spTree>
    <p:extLst>
      <p:ext uri="{BB962C8B-B14F-4D97-AF65-F5344CB8AC3E}">
        <p14:creationId xmlns:p14="http://schemas.microsoft.com/office/powerpoint/2010/main" val="3299737494"/>
      </p:ext>
    </p:extLst>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5236" y="155384"/>
            <a:ext cx="7021844" cy="457857"/>
          </a:xfrm>
        </p:spPr>
        <p:txBody>
          <a:bodyPr/>
          <a:lstStyle/>
          <a:p>
            <a:r>
              <a:rPr lang="nl-BE" dirty="0" smtClean="0"/>
              <a:t>Complex Flow Diagram of typical integrated Refinery</a:t>
            </a:r>
            <a:endParaRPr lang="nl-B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930" y="1337703"/>
            <a:ext cx="6280711" cy="4995263"/>
          </a:xfrm>
          <a:prstGeom prst="rect">
            <a:avLst/>
          </a:prstGeom>
        </p:spPr>
      </p:pic>
      <p:sp>
        <p:nvSpPr>
          <p:cNvPr id="2" name="TextBox 1"/>
          <p:cNvSpPr txBox="1"/>
          <p:nvPr/>
        </p:nvSpPr>
        <p:spPr>
          <a:xfrm>
            <a:off x="3219053" y="6495466"/>
            <a:ext cx="2560919" cy="261610"/>
          </a:xfrm>
          <a:prstGeom prst="rect">
            <a:avLst/>
          </a:prstGeom>
          <a:noFill/>
        </p:spPr>
        <p:txBody>
          <a:bodyPr wrap="square" rtlCol="0">
            <a:spAutoFit/>
          </a:bodyPr>
          <a:lstStyle/>
          <a:p>
            <a:r>
              <a:rPr lang="nl-BE" sz="1100" dirty="0"/>
              <a:t>Source: EFSA Opinion 2012</a:t>
            </a:r>
          </a:p>
        </p:txBody>
      </p:sp>
      <p:sp>
        <p:nvSpPr>
          <p:cNvPr id="6" name="Rectangle 5"/>
          <p:cNvSpPr/>
          <p:nvPr/>
        </p:nvSpPr>
        <p:spPr>
          <a:xfrm>
            <a:off x="2644929" y="5346827"/>
            <a:ext cx="7771551" cy="585316"/>
          </a:xfrm>
          <a:prstGeom prst="rect">
            <a:avLst/>
          </a:prstGeom>
          <a:solidFill>
            <a:srgbClr val="C0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xtBox 6"/>
          <p:cNvSpPr txBox="1"/>
          <p:nvPr/>
        </p:nvSpPr>
        <p:spPr>
          <a:xfrm>
            <a:off x="1833722" y="843086"/>
            <a:ext cx="7689156" cy="369332"/>
          </a:xfrm>
          <a:prstGeom prst="rect">
            <a:avLst/>
          </a:prstGeom>
          <a:noFill/>
        </p:spPr>
        <p:txBody>
          <a:bodyPr wrap="none" rtlCol="0">
            <a:spAutoFit/>
          </a:bodyPr>
          <a:lstStyle/>
          <a:p>
            <a:r>
              <a:rPr lang="fr-FR" dirty="0" err="1">
                <a:solidFill>
                  <a:srgbClr val="0057A8"/>
                </a:solidFill>
              </a:rPr>
              <a:t>Lubricant</a:t>
            </a:r>
            <a:r>
              <a:rPr lang="fr-FR" dirty="0">
                <a:solidFill>
                  <a:srgbClr val="0057A8"/>
                </a:solidFill>
              </a:rPr>
              <a:t> Base </a:t>
            </a:r>
            <a:r>
              <a:rPr lang="fr-FR" dirty="0" err="1">
                <a:solidFill>
                  <a:srgbClr val="0057A8"/>
                </a:solidFill>
              </a:rPr>
              <a:t>Oils</a:t>
            </a:r>
            <a:r>
              <a:rPr lang="fr-FR" dirty="0">
                <a:solidFill>
                  <a:srgbClr val="0057A8"/>
                </a:solidFill>
              </a:rPr>
              <a:t>, White </a:t>
            </a:r>
            <a:r>
              <a:rPr lang="fr-FR" dirty="0" err="1">
                <a:solidFill>
                  <a:srgbClr val="0057A8"/>
                </a:solidFill>
              </a:rPr>
              <a:t>Oils</a:t>
            </a:r>
            <a:r>
              <a:rPr lang="fr-FR" dirty="0">
                <a:solidFill>
                  <a:srgbClr val="0057A8"/>
                </a:solidFill>
              </a:rPr>
              <a:t>, Wax: &lt; 10% of total </a:t>
            </a:r>
            <a:r>
              <a:rPr lang="fr-FR" dirty="0" err="1">
                <a:solidFill>
                  <a:srgbClr val="0057A8"/>
                </a:solidFill>
              </a:rPr>
              <a:t>refinery</a:t>
            </a:r>
            <a:r>
              <a:rPr lang="fr-FR" dirty="0">
                <a:solidFill>
                  <a:srgbClr val="0057A8"/>
                </a:solidFill>
              </a:rPr>
              <a:t> production</a:t>
            </a:r>
            <a:endParaRPr lang="en-GB" dirty="0">
              <a:solidFill>
                <a:srgbClr val="0057A8"/>
              </a:solidFill>
            </a:endParaRPr>
          </a:p>
        </p:txBody>
      </p:sp>
      <p:sp>
        <p:nvSpPr>
          <p:cNvPr id="8" name="TextBox 7"/>
          <p:cNvSpPr txBox="1"/>
          <p:nvPr/>
        </p:nvSpPr>
        <p:spPr>
          <a:xfrm>
            <a:off x="9188230" y="4780310"/>
            <a:ext cx="1145122" cy="1384995"/>
          </a:xfrm>
          <a:prstGeom prst="rect">
            <a:avLst/>
          </a:prstGeom>
          <a:noFill/>
        </p:spPr>
        <p:txBody>
          <a:bodyPr wrap="none" rtlCol="0">
            <a:spAutoFit/>
          </a:bodyPr>
          <a:lstStyle/>
          <a:p>
            <a:r>
              <a:rPr lang="fr-FR" sz="1200" u="sng" dirty="0" err="1">
                <a:solidFill>
                  <a:srgbClr val="0057A8"/>
                </a:solidFill>
              </a:rPr>
              <a:t>Typical</a:t>
            </a:r>
            <a:endParaRPr lang="fr-FR" sz="1200" u="sng" dirty="0">
              <a:solidFill>
                <a:srgbClr val="0057A8"/>
              </a:solidFill>
            </a:endParaRPr>
          </a:p>
          <a:p>
            <a:r>
              <a:rPr lang="fr-FR" sz="1200" u="sng" dirty="0" err="1">
                <a:solidFill>
                  <a:srgbClr val="0057A8"/>
                </a:solidFill>
              </a:rPr>
              <a:t>Carbon</a:t>
            </a:r>
            <a:r>
              <a:rPr lang="fr-FR" sz="1200" u="sng" dirty="0">
                <a:solidFill>
                  <a:srgbClr val="0057A8"/>
                </a:solidFill>
              </a:rPr>
              <a:t> Range</a:t>
            </a:r>
          </a:p>
          <a:p>
            <a:endParaRPr lang="fr-FR" sz="1200" dirty="0">
              <a:solidFill>
                <a:srgbClr val="0057A8"/>
              </a:solidFill>
            </a:endParaRPr>
          </a:p>
          <a:p>
            <a:endParaRPr lang="fr-FR" sz="1200" dirty="0">
              <a:solidFill>
                <a:srgbClr val="0057A8"/>
              </a:solidFill>
            </a:endParaRPr>
          </a:p>
          <a:p>
            <a:r>
              <a:rPr lang="fr-FR" sz="1200" dirty="0">
                <a:solidFill>
                  <a:srgbClr val="0057A8"/>
                </a:solidFill>
              </a:rPr>
              <a:t>C20 – C50</a:t>
            </a:r>
          </a:p>
          <a:p>
            <a:r>
              <a:rPr lang="fr-FR" sz="1200" dirty="0">
                <a:solidFill>
                  <a:srgbClr val="0057A8"/>
                </a:solidFill>
              </a:rPr>
              <a:t>C20 – C90</a:t>
            </a:r>
          </a:p>
          <a:p>
            <a:endParaRPr lang="en-GB" sz="1200" dirty="0">
              <a:solidFill>
                <a:srgbClr val="0057A8"/>
              </a:solidFill>
            </a:endParaRPr>
          </a:p>
        </p:txBody>
      </p:sp>
    </p:spTree>
    <p:extLst>
      <p:ext uri="{BB962C8B-B14F-4D97-AF65-F5344CB8AC3E}">
        <p14:creationId xmlns:p14="http://schemas.microsoft.com/office/powerpoint/2010/main" val="2286250586"/>
      </p:ext>
    </p:extLst>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White </a:t>
            </a:r>
            <a:r>
              <a:rPr lang="fr-FR" dirty="0" err="1" smtClean="0"/>
              <a:t>Oils</a:t>
            </a:r>
            <a:r>
              <a:rPr lang="fr-FR" dirty="0" smtClean="0"/>
              <a:t> </a:t>
            </a:r>
            <a:r>
              <a:rPr lang="fr-FR" dirty="0" err="1" smtClean="0"/>
              <a:t>Definitions</a:t>
            </a:r>
            <a:r>
              <a:rPr lang="fr-FR" dirty="0" smtClean="0"/>
              <a:t>/</a:t>
            </a:r>
            <a:r>
              <a:rPr lang="fr-FR" dirty="0" err="1" smtClean="0"/>
              <a:t>Specifications</a:t>
            </a:r>
            <a:r>
              <a:rPr lang="fr-FR" dirty="0" smtClean="0"/>
              <a:t/>
            </a:r>
            <a:br>
              <a:rPr lang="fr-FR" dirty="0" smtClean="0"/>
            </a:br>
            <a:r>
              <a:rPr lang="fr-FR" dirty="0" err="1" smtClean="0"/>
              <a:t>Medicinal</a:t>
            </a:r>
            <a:r>
              <a:rPr lang="fr-FR" dirty="0" smtClean="0"/>
              <a:t> and Pharmaceutical Applications</a:t>
            </a:r>
            <a:endParaRPr lang="en-GB" dirty="0"/>
          </a:p>
        </p:txBody>
      </p:sp>
      <p:sp>
        <p:nvSpPr>
          <p:cNvPr id="3" name="Content Placeholder 2"/>
          <p:cNvSpPr>
            <a:spLocks noGrp="1"/>
          </p:cNvSpPr>
          <p:nvPr>
            <p:ph idx="1"/>
          </p:nvPr>
        </p:nvSpPr>
        <p:spPr>
          <a:xfrm>
            <a:off x="1440874" y="852078"/>
            <a:ext cx="9227127" cy="876045"/>
          </a:xfrm>
        </p:spPr>
        <p:txBody>
          <a:bodyPr/>
          <a:lstStyle/>
          <a:p>
            <a:r>
              <a:rPr lang="fr-FR" sz="1800" dirty="0" err="1"/>
              <a:t>Requirements</a:t>
            </a:r>
            <a:r>
              <a:rPr lang="fr-FR" sz="1800" dirty="0"/>
              <a:t> for </a:t>
            </a:r>
            <a:r>
              <a:rPr lang="fr-FR" sz="1800" dirty="0" err="1"/>
              <a:t>Medicinal</a:t>
            </a:r>
            <a:r>
              <a:rPr lang="fr-FR" sz="1800" dirty="0"/>
              <a:t>/Pharmaceutical uses </a:t>
            </a:r>
            <a:r>
              <a:rPr lang="fr-FR" sz="1800" u="sng" dirty="0" err="1"/>
              <a:t>based</a:t>
            </a:r>
            <a:r>
              <a:rPr lang="fr-FR" sz="1800" u="sng" dirty="0"/>
              <a:t> on </a:t>
            </a:r>
            <a:r>
              <a:rPr lang="fr-FR" sz="1800" u="sng" dirty="0" err="1"/>
              <a:t>Pharmacopeia</a:t>
            </a:r>
            <a:r>
              <a:rPr lang="fr-FR" sz="1800" u="sng" dirty="0"/>
              <a:t> </a:t>
            </a:r>
            <a:r>
              <a:rPr lang="fr-FR" sz="1800" u="sng" dirty="0" err="1"/>
              <a:t>Monographs</a:t>
            </a:r>
            <a:endParaRPr lang="en-GB" sz="1800" u="sng" dirty="0"/>
          </a:p>
          <a:p>
            <a:r>
              <a:rPr lang="fr-FR" sz="1800" dirty="0" err="1"/>
              <a:t>Purity</a:t>
            </a:r>
            <a:r>
              <a:rPr lang="fr-FR" sz="1800" dirty="0"/>
              <a:t> </a:t>
            </a:r>
            <a:r>
              <a:rPr lang="fr-FR" sz="1800" dirty="0" err="1"/>
              <a:t>requirements</a:t>
            </a:r>
            <a:r>
              <a:rPr lang="fr-FR" sz="1800" dirty="0"/>
              <a:t> are </a:t>
            </a:r>
            <a:r>
              <a:rPr lang="fr-FR" sz="1800" dirty="0" err="1"/>
              <a:t>very</a:t>
            </a:r>
            <a:r>
              <a:rPr lang="fr-FR" sz="1800" dirty="0"/>
              <a:t> </a:t>
            </a:r>
            <a:r>
              <a:rPr lang="fr-FR" sz="1800" dirty="0" err="1"/>
              <a:t>similar</a:t>
            </a:r>
            <a:r>
              <a:rPr lang="fr-FR" sz="1800" dirty="0"/>
              <a:t> to </a:t>
            </a:r>
            <a:r>
              <a:rPr lang="fr-FR" sz="1800" dirty="0" err="1"/>
              <a:t>those</a:t>
            </a:r>
            <a:r>
              <a:rPr lang="fr-FR" sz="1800" dirty="0"/>
              <a:t> of FDA and JECFA</a:t>
            </a:r>
            <a:endParaRPr lang="en-GB"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1738414478"/>
              </p:ext>
            </p:extLst>
          </p:nvPr>
        </p:nvGraphicFramePr>
        <p:xfrm>
          <a:off x="1658938" y="1804988"/>
          <a:ext cx="8763000" cy="3733800"/>
        </p:xfrm>
        <a:graphic>
          <a:graphicData uri="http://schemas.openxmlformats.org/presentationml/2006/ole">
            <mc:AlternateContent xmlns:mc="http://schemas.openxmlformats.org/markup-compatibility/2006">
              <mc:Choice xmlns:v="urn:schemas-microsoft-com:vml" Requires="v">
                <p:oleObj spid="_x0000_s10308" name="Worksheet" r:id="rId4" imgW="8763086" imgH="3733871" progId="Excel.Sheet.8">
                  <p:embed/>
                </p:oleObj>
              </mc:Choice>
              <mc:Fallback>
                <p:oleObj name="Worksheet" r:id="rId4" imgW="8763086" imgH="3733871" progId="Excel.Sheet.8">
                  <p:embed/>
                  <p:pic>
                    <p:nvPicPr>
                      <p:cNvPr id="0" name=""/>
                      <p:cNvPicPr/>
                      <p:nvPr/>
                    </p:nvPicPr>
                    <p:blipFill>
                      <a:blip r:embed="rId5"/>
                      <a:stretch>
                        <a:fillRect/>
                      </a:stretch>
                    </p:blipFill>
                    <p:spPr>
                      <a:xfrm>
                        <a:off x="1658938" y="1804988"/>
                        <a:ext cx="8763000" cy="3733800"/>
                      </a:xfrm>
                      <a:prstGeom prst="rect">
                        <a:avLst/>
                      </a:prstGeom>
                    </p:spPr>
                  </p:pic>
                </p:oleObj>
              </mc:Fallback>
            </mc:AlternateContent>
          </a:graphicData>
        </a:graphic>
      </p:graphicFrame>
    </p:spTree>
    <p:extLst>
      <p:ext uri="{BB962C8B-B14F-4D97-AF65-F5344CB8AC3E}">
        <p14:creationId xmlns:p14="http://schemas.microsoft.com/office/powerpoint/2010/main" val="3934957274"/>
      </p:ext>
    </p:extLst>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Purity Criteria for pharmaceutical and cosmetic uses</a:t>
            </a:r>
            <a:br>
              <a:rPr lang="en-US" dirty="0" smtClean="0"/>
            </a:br>
            <a:r>
              <a:rPr lang="en-US" dirty="0" smtClean="0"/>
              <a:t>Mineral Oil and Wax</a:t>
            </a:r>
            <a:endParaRPr lang="en-US" dirty="0"/>
          </a:p>
        </p:txBody>
      </p:sp>
      <p:pic>
        <p:nvPicPr>
          <p:cNvPr id="7" name="Marcador de contenido 6"/>
          <p:cNvPicPr>
            <a:picLocks noGrp="1" noChangeAspect="1"/>
          </p:cNvPicPr>
          <p:nvPr>
            <p:ph idx="1"/>
          </p:nvPr>
        </p:nvPicPr>
        <p:blipFill>
          <a:blip r:embed="rId2"/>
          <a:stretch>
            <a:fillRect/>
          </a:stretch>
        </p:blipFill>
        <p:spPr>
          <a:xfrm>
            <a:off x="2195244" y="1094791"/>
            <a:ext cx="7969836" cy="4247362"/>
          </a:xfrm>
          <a:prstGeom prst="rect">
            <a:avLst/>
          </a:prstGeom>
        </p:spPr>
      </p:pic>
      <p:sp>
        <p:nvSpPr>
          <p:cNvPr id="4" name="TextBox 3"/>
          <p:cNvSpPr txBox="1"/>
          <p:nvPr/>
        </p:nvSpPr>
        <p:spPr>
          <a:xfrm>
            <a:off x="9457623" y="1765006"/>
            <a:ext cx="240772" cy="307777"/>
          </a:xfrm>
          <a:prstGeom prst="rect">
            <a:avLst/>
          </a:prstGeom>
          <a:noFill/>
        </p:spPr>
        <p:txBody>
          <a:bodyPr wrap="none" rtlCol="0">
            <a:spAutoFit/>
          </a:bodyPr>
          <a:lstStyle/>
          <a:p>
            <a:r>
              <a:rPr lang="fr-FR" sz="1400" dirty="0"/>
              <a:t> </a:t>
            </a:r>
            <a:endParaRPr lang="en-GB" sz="1400" dirty="0"/>
          </a:p>
        </p:txBody>
      </p:sp>
      <p:sp>
        <p:nvSpPr>
          <p:cNvPr id="3" name="TextBox 2"/>
          <p:cNvSpPr txBox="1"/>
          <p:nvPr/>
        </p:nvSpPr>
        <p:spPr>
          <a:xfrm>
            <a:off x="2284395" y="5583954"/>
            <a:ext cx="5734006" cy="553998"/>
          </a:xfrm>
          <a:prstGeom prst="rect">
            <a:avLst/>
          </a:prstGeom>
          <a:noFill/>
        </p:spPr>
        <p:txBody>
          <a:bodyPr wrap="none" rtlCol="0">
            <a:spAutoFit/>
          </a:bodyPr>
          <a:lstStyle/>
          <a:p>
            <a:pPr marL="285750" indent="-285750">
              <a:buFont typeface="Arial" panose="020B0604020202020204" pitchFamily="34" charset="0"/>
              <a:buChar char="•"/>
            </a:pPr>
            <a:r>
              <a:rPr lang="fr-FR" sz="1600" dirty="0">
                <a:solidFill>
                  <a:srgbClr val="0057A8"/>
                </a:solidFill>
              </a:rPr>
              <a:t>No </a:t>
            </a:r>
            <a:r>
              <a:rPr lang="fr-FR" sz="1600" dirty="0" err="1">
                <a:solidFill>
                  <a:srgbClr val="0057A8"/>
                </a:solidFill>
              </a:rPr>
              <a:t>European</a:t>
            </a:r>
            <a:r>
              <a:rPr lang="fr-FR" sz="1600" dirty="0">
                <a:solidFill>
                  <a:srgbClr val="0057A8"/>
                </a:solidFill>
              </a:rPr>
              <a:t> </a:t>
            </a:r>
            <a:r>
              <a:rPr lang="fr-FR" sz="1600" dirty="0" err="1">
                <a:solidFill>
                  <a:srgbClr val="0057A8"/>
                </a:solidFill>
              </a:rPr>
              <a:t>Pharmacopeia</a:t>
            </a:r>
            <a:r>
              <a:rPr lang="fr-FR" sz="1600" dirty="0">
                <a:solidFill>
                  <a:srgbClr val="0057A8"/>
                </a:solidFill>
              </a:rPr>
              <a:t> </a:t>
            </a:r>
            <a:r>
              <a:rPr lang="fr-FR" sz="1600" dirty="0" err="1">
                <a:solidFill>
                  <a:srgbClr val="0057A8"/>
                </a:solidFill>
              </a:rPr>
              <a:t>exists</a:t>
            </a:r>
            <a:r>
              <a:rPr lang="fr-FR" sz="1600" dirty="0">
                <a:solidFill>
                  <a:srgbClr val="0057A8"/>
                </a:solidFill>
              </a:rPr>
              <a:t> for </a:t>
            </a:r>
            <a:r>
              <a:rPr lang="fr-FR" sz="1600" dirty="0" err="1">
                <a:solidFill>
                  <a:srgbClr val="0057A8"/>
                </a:solidFill>
              </a:rPr>
              <a:t>Microcrystalline</a:t>
            </a:r>
            <a:r>
              <a:rPr lang="fr-FR" sz="1600" dirty="0">
                <a:solidFill>
                  <a:srgbClr val="0057A8"/>
                </a:solidFill>
              </a:rPr>
              <a:t> wax</a:t>
            </a:r>
          </a:p>
          <a:p>
            <a:pPr marL="742950" lvl="1" indent="-285750">
              <a:buFont typeface="Arial" panose="020B0604020202020204" pitchFamily="34" charset="0"/>
              <a:buChar char="•"/>
            </a:pPr>
            <a:r>
              <a:rPr lang="fr-FR" sz="1400" dirty="0" err="1">
                <a:solidFill>
                  <a:srgbClr val="0057A8"/>
                </a:solidFill>
              </a:rPr>
              <a:t>However</a:t>
            </a:r>
            <a:r>
              <a:rPr lang="fr-FR" sz="1400" dirty="0">
                <a:solidFill>
                  <a:srgbClr val="0057A8"/>
                </a:solidFill>
              </a:rPr>
              <a:t> </a:t>
            </a:r>
            <a:r>
              <a:rPr lang="fr-FR" sz="1400" dirty="0" err="1">
                <a:solidFill>
                  <a:srgbClr val="0057A8"/>
                </a:solidFill>
              </a:rPr>
              <a:t>PACs</a:t>
            </a:r>
            <a:r>
              <a:rPr lang="fr-FR" sz="1400" dirty="0">
                <a:solidFill>
                  <a:srgbClr val="0057A8"/>
                </a:solidFill>
              </a:rPr>
              <a:t> are </a:t>
            </a:r>
            <a:r>
              <a:rPr lang="fr-FR" sz="1400" dirty="0" err="1">
                <a:solidFill>
                  <a:srgbClr val="0057A8"/>
                </a:solidFill>
              </a:rPr>
              <a:t>strictly</a:t>
            </a:r>
            <a:r>
              <a:rPr lang="fr-FR" sz="1400" dirty="0">
                <a:solidFill>
                  <a:srgbClr val="0057A8"/>
                </a:solidFill>
              </a:rPr>
              <a:t> </a:t>
            </a:r>
            <a:r>
              <a:rPr lang="fr-FR" sz="1400" dirty="0" err="1">
                <a:solidFill>
                  <a:srgbClr val="0057A8"/>
                </a:solidFill>
              </a:rPr>
              <a:t>controlled</a:t>
            </a:r>
            <a:endParaRPr lang="en-GB" sz="1400" dirty="0">
              <a:solidFill>
                <a:srgbClr val="0057A8"/>
              </a:solidFill>
            </a:endParaRPr>
          </a:p>
        </p:txBody>
      </p:sp>
      <p:sp>
        <p:nvSpPr>
          <p:cNvPr id="5" name="TextBox 4"/>
          <p:cNvSpPr txBox="1"/>
          <p:nvPr/>
        </p:nvSpPr>
        <p:spPr>
          <a:xfrm>
            <a:off x="7132998" y="5331262"/>
            <a:ext cx="3542958" cy="246221"/>
          </a:xfrm>
          <a:prstGeom prst="rect">
            <a:avLst/>
          </a:prstGeom>
          <a:noFill/>
        </p:spPr>
        <p:txBody>
          <a:bodyPr wrap="none" rtlCol="0">
            <a:spAutoFit/>
          </a:bodyPr>
          <a:lstStyle/>
          <a:p>
            <a:r>
              <a:rPr lang="en-GB" sz="1000" dirty="0"/>
              <a:t>INCI: International Nomenclature of Cosmetic Ingredients </a:t>
            </a:r>
          </a:p>
        </p:txBody>
      </p:sp>
    </p:spTree>
    <p:extLst>
      <p:ext uri="{BB962C8B-B14F-4D97-AF65-F5344CB8AC3E}">
        <p14:creationId xmlns:p14="http://schemas.microsoft.com/office/powerpoint/2010/main" val="1816895440"/>
      </p:ext>
    </p:extLst>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en-US" altLang="de-DE" dirty="0" smtClean="0"/>
              <a:t>Mineral Oil and Wax  -</a:t>
            </a:r>
            <a:br>
              <a:rPr lang="en-US" altLang="de-DE" dirty="0" smtClean="0"/>
            </a:br>
            <a:r>
              <a:rPr lang="en-US" altLang="de-DE" dirty="0" smtClean="0"/>
              <a:t>Manufacturing and Quality Assurance Testing</a:t>
            </a:r>
            <a:endParaRPr lang="de-DE" altLang="de-DE" dirty="0" smtClean="0">
              <a:solidFill>
                <a:srgbClr val="FF0000"/>
              </a:solidFill>
            </a:endParaRPr>
          </a:p>
        </p:txBody>
      </p:sp>
      <p:pic>
        <p:nvPicPr>
          <p:cNvPr id="2" name="Picture 1"/>
          <p:cNvPicPr>
            <a:picLocks noChangeAspect="1"/>
          </p:cNvPicPr>
          <p:nvPr/>
        </p:nvPicPr>
        <p:blipFill>
          <a:blip r:embed="rId3"/>
          <a:stretch>
            <a:fillRect/>
          </a:stretch>
        </p:blipFill>
        <p:spPr>
          <a:xfrm>
            <a:off x="1930400" y="822960"/>
            <a:ext cx="8412480" cy="5567680"/>
          </a:xfrm>
          <a:prstGeom prst="rect">
            <a:avLst/>
          </a:prstGeom>
        </p:spPr>
      </p:pic>
    </p:spTree>
    <p:extLst>
      <p:ext uri="{BB962C8B-B14F-4D97-AF65-F5344CB8AC3E}">
        <p14:creationId xmlns:p14="http://schemas.microsoft.com/office/powerpoint/2010/main" val="3253523885"/>
      </p:ext>
    </p:extLst>
  </p:cSld>
  <p:clrMapOvr>
    <a:masterClrMapping/>
  </p:clrMapOvr>
  <p:transition>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Quality</a:t>
            </a:r>
            <a:r>
              <a:rPr lang="fr-FR" dirty="0" smtClean="0"/>
              <a:t> Assurance / Protection </a:t>
            </a:r>
            <a:r>
              <a:rPr lang="fr-FR" dirty="0" err="1" smtClean="0"/>
              <a:t>from</a:t>
            </a:r>
            <a:r>
              <a:rPr lang="fr-FR" dirty="0" smtClean="0"/>
              <a:t> Contamination</a:t>
            </a:r>
            <a:endParaRPr lang="en-GB" dirty="0"/>
          </a:p>
        </p:txBody>
      </p:sp>
      <p:sp>
        <p:nvSpPr>
          <p:cNvPr id="3" name="Content Placeholder 2"/>
          <p:cNvSpPr>
            <a:spLocks noGrp="1"/>
          </p:cNvSpPr>
          <p:nvPr>
            <p:ph idx="1"/>
          </p:nvPr>
        </p:nvSpPr>
        <p:spPr>
          <a:xfrm>
            <a:off x="1966763" y="857250"/>
            <a:ext cx="8486926" cy="5113338"/>
          </a:xfrm>
        </p:spPr>
        <p:txBody>
          <a:bodyPr/>
          <a:lstStyle/>
          <a:p>
            <a:r>
              <a:rPr lang="en-US" dirty="0" smtClean="0"/>
              <a:t>Products are controlled vs </a:t>
            </a:r>
            <a:r>
              <a:rPr lang="en-US" b="1" dirty="0"/>
              <a:t>manufacturing </a:t>
            </a:r>
            <a:r>
              <a:rPr lang="en-US" b="1" dirty="0" smtClean="0"/>
              <a:t>and sales specifications </a:t>
            </a:r>
          </a:p>
          <a:p>
            <a:pPr lvl="1"/>
            <a:r>
              <a:rPr lang="en-US" dirty="0" smtClean="0"/>
              <a:t>defined </a:t>
            </a:r>
            <a:r>
              <a:rPr lang="en-US" dirty="0"/>
              <a:t>at industry or company </a:t>
            </a:r>
            <a:r>
              <a:rPr lang="en-US" dirty="0" smtClean="0"/>
              <a:t>level</a:t>
            </a:r>
          </a:p>
          <a:p>
            <a:pPr lvl="1"/>
            <a:r>
              <a:rPr lang="en-US" dirty="0" smtClean="0"/>
              <a:t>carefully </a:t>
            </a:r>
            <a:r>
              <a:rPr lang="en-US" dirty="0"/>
              <a:t>designed to </a:t>
            </a:r>
            <a:r>
              <a:rPr lang="en-US" b="1" dirty="0"/>
              <a:t>control their chemical </a:t>
            </a:r>
            <a:r>
              <a:rPr lang="en-US" b="1" dirty="0" smtClean="0"/>
              <a:t>composition</a:t>
            </a:r>
          </a:p>
          <a:p>
            <a:r>
              <a:rPr lang="en-US" b="1" dirty="0" smtClean="0"/>
              <a:t>Absence </a:t>
            </a:r>
            <a:r>
              <a:rPr lang="en-US" b="1" dirty="0"/>
              <a:t>of contamination </a:t>
            </a:r>
            <a:r>
              <a:rPr lang="en-US" dirty="0"/>
              <a:t>during </a:t>
            </a:r>
            <a:r>
              <a:rPr lang="en-US" dirty="0" smtClean="0"/>
              <a:t>refinery transfers, loading and packaging </a:t>
            </a:r>
            <a:r>
              <a:rPr lang="en-US" b="1" dirty="0" smtClean="0"/>
              <a:t>controlled by Quality </a:t>
            </a:r>
            <a:r>
              <a:rPr lang="en-US" b="1" dirty="0"/>
              <a:t>Assurance </a:t>
            </a:r>
            <a:r>
              <a:rPr lang="en-US" dirty="0" smtClean="0"/>
              <a:t>procedures</a:t>
            </a:r>
          </a:p>
          <a:p>
            <a:pPr lvl="1"/>
            <a:r>
              <a:rPr lang="en-US" dirty="0" err="1" smtClean="0"/>
              <a:t>Eg</a:t>
            </a:r>
            <a:r>
              <a:rPr lang="en-US" dirty="0" smtClean="0"/>
              <a:t> ISO </a:t>
            </a:r>
            <a:r>
              <a:rPr lang="en-US" dirty="0"/>
              <a:t>9001, ISO </a:t>
            </a:r>
            <a:r>
              <a:rPr lang="en-US" dirty="0" smtClean="0"/>
              <a:t>14001, Good </a:t>
            </a:r>
            <a:r>
              <a:rPr lang="en-US" dirty="0"/>
              <a:t>Manufacturing Practices (</a:t>
            </a:r>
            <a:r>
              <a:rPr lang="en-US" dirty="0" smtClean="0"/>
              <a:t>GMP)</a:t>
            </a:r>
          </a:p>
          <a:p>
            <a:endParaRPr lang="en-GB" dirty="0"/>
          </a:p>
        </p:txBody>
      </p:sp>
      <p:pic>
        <p:nvPicPr>
          <p:cNvPr id="5" name="Picture 4"/>
          <p:cNvPicPr>
            <a:picLocks noChangeAspect="1"/>
          </p:cNvPicPr>
          <p:nvPr/>
        </p:nvPicPr>
        <p:blipFill>
          <a:blip r:embed="rId3"/>
          <a:stretch>
            <a:fillRect/>
          </a:stretch>
        </p:blipFill>
        <p:spPr>
          <a:xfrm>
            <a:off x="2672080" y="2989858"/>
            <a:ext cx="7695986" cy="3224741"/>
          </a:xfrm>
          <a:prstGeom prst="rect">
            <a:avLst/>
          </a:prstGeom>
        </p:spPr>
      </p:pic>
    </p:spTree>
    <p:extLst>
      <p:ext uri="{BB962C8B-B14F-4D97-AF65-F5344CB8AC3E}">
        <p14:creationId xmlns:p14="http://schemas.microsoft.com/office/powerpoint/2010/main" val="925611090"/>
      </p:ext>
    </p:extLst>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836" y="137096"/>
            <a:ext cx="6908164" cy="457857"/>
          </a:xfrm>
        </p:spPr>
        <p:txBody>
          <a:bodyPr/>
          <a:lstStyle/>
          <a:p>
            <a:r>
              <a:rPr lang="fr-FR" dirty="0" smtClean="0"/>
              <a:t>Conclusion – Manufacture and composition of </a:t>
            </a:r>
            <a:r>
              <a:rPr lang="fr-FR" dirty="0" err="1" smtClean="0"/>
              <a:t>Mineral</a:t>
            </a:r>
            <a:r>
              <a:rPr lang="fr-FR" dirty="0" smtClean="0"/>
              <a:t> </a:t>
            </a:r>
            <a:r>
              <a:rPr lang="fr-FR" dirty="0" err="1" smtClean="0"/>
              <a:t>Oil</a:t>
            </a:r>
            <a:r>
              <a:rPr lang="fr-FR" dirty="0" smtClean="0"/>
              <a:t> and Wax</a:t>
            </a:r>
            <a:endParaRPr lang="en-GB" dirty="0"/>
          </a:p>
        </p:txBody>
      </p:sp>
      <p:sp>
        <p:nvSpPr>
          <p:cNvPr id="3" name="Content Placeholder 2"/>
          <p:cNvSpPr>
            <a:spLocks noGrp="1"/>
          </p:cNvSpPr>
          <p:nvPr>
            <p:ph idx="1"/>
          </p:nvPr>
        </p:nvSpPr>
        <p:spPr>
          <a:xfrm>
            <a:off x="1726132" y="866876"/>
            <a:ext cx="8650555" cy="5113338"/>
          </a:xfrm>
        </p:spPr>
        <p:txBody>
          <a:bodyPr/>
          <a:lstStyle/>
          <a:p>
            <a:r>
              <a:rPr lang="en-US" sz="1800" b="1" dirty="0"/>
              <a:t>Refining</a:t>
            </a:r>
            <a:r>
              <a:rPr lang="en-US" sz="1800" dirty="0"/>
              <a:t> selects the molecules from the crude oil in a controlled manner to </a:t>
            </a:r>
            <a:r>
              <a:rPr lang="en-US" sz="1800" b="1" dirty="0"/>
              <a:t>set the final chemical composition </a:t>
            </a:r>
            <a:r>
              <a:rPr lang="en-US" sz="1800" dirty="0"/>
              <a:t>(and properties) of the mineral oil and wax</a:t>
            </a:r>
            <a:endParaRPr lang="fr-FR" sz="1800" dirty="0"/>
          </a:p>
          <a:p>
            <a:pPr lvl="1"/>
            <a:r>
              <a:rPr lang="en-US" sz="1600" dirty="0"/>
              <a:t>Removal/conversion of undesirable molecules obtained through various refining units </a:t>
            </a:r>
          </a:p>
          <a:p>
            <a:r>
              <a:rPr lang="en-US" sz="1800" b="1" dirty="0"/>
              <a:t>Product Specifications </a:t>
            </a:r>
            <a:r>
              <a:rPr lang="en-US" sz="1800" dirty="0"/>
              <a:t>tightly </a:t>
            </a:r>
            <a:r>
              <a:rPr lang="en-US" sz="1800" b="1" dirty="0"/>
              <a:t>control</a:t>
            </a:r>
            <a:r>
              <a:rPr lang="en-US" sz="1800" dirty="0"/>
              <a:t> mineral oil and wax </a:t>
            </a:r>
            <a:r>
              <a:rPr lang="en-US" sz="1800" b="1" dirty="0"/>
              <a:t>composition</a:t>
            </a:r>
            <a:endParaRPr lang="fr-FR" sz="1800" b="1" dirty="0"/>
          </a:p>
          <a:p>
            <a:pPr lvl="1"/>
            <a:r>
              <a:rPr lang="en-US" sz="1600" dirty="0"/>
              <a:t>to ensure performance in application and no safety concern for consumer</a:t>
            </a:r>
          </a:p>
          <a:p>
            <a:pPr lvl="1"/>
            <a:r>
              <a:rPr lang="en-US" sz="1600" dirty="0"/>
              <a:t>tests shall be simple and quick to be run on each production batch</a:t>
            </a:r>
            <a:endParaRPr lang="fr-FR" sz="1600" dirty="0"/>
          </a:p>
          <a:p>
            <a:r>
              <a:rPr lang="en-US" sz="1800" b="1" dirty="0"/>
              <a:t>PACs in mineral oil/wax have been removed at desired level</a:t>
            </a:r>
          </a:p>
          <a:p>
            <a:pPr lvl="1"/>
            <a:r>
              <a:rPr lang="en-US" sz="1600" dirty="0"/>
              <a:t>Absence of carcinogenicity controlled by IP346 &lt;3.0% and known refining history</a:t>
            </a:r>
          </a:p>
          <a:p>
            <a:pPr lvl="1"/>
            <a:r>
              <a:rPr lang="en-US" sz="1600" dirty="0"/>
              <a:t>Mineral base oils: Total aromatics can be 0-50%, but PAC% &lt;&lt; Aromatic%</a:t>
            </a:r>
          </a:p>
          <a:p>
            <a:pPr lvl="1"/>
            <a:r>
              <a:rPr lang="fr-FR" sz="1600" dirty="0" err="1"/>
              <a:t>Purity</a:t>
            </a:r>
            <a:r>
              <a:rPr lang="fr-FR" sz="1600" dirty="0"/>
              <a:t> of </a:t>
            </a:r>
            <a:r>
              <a:rPr lang="fr-FR" sz="1600" dirty="0" err="1"/>
              <a:t>products</a:t>
            </a:r>
            <a:r>
              <a:rPr lang="fr-FR" sz="1600" dirty="0"/>
              <a:t> </a:t>
            </a:r>
            <a:r>
              <a:rPr lang="fr-FR" sz="1600" dirty="0" err="1"/>
              <a:t>used</a:t>
            </a:r>
            <a:r>
              <a:rPr lang="fr-FR" sz="1600" dirty="0"/>
              <a:t> in </a:t>
            </a:r>
            <a:r>
              <a:rPr lang="fr-FR" sz="1600" dirty="0" err="1"/>
              <a:t>pharmaceutic</a:t>
            </a:r>
            <a:r>
              <a:rPr lang="fr-FR" sz="1600" dirty="0"/>
              <a:t>/</a:t>
            </a:r>
            <a:r>
              <a:rPr lang="fr-FR" sz="1600" dirty="0" err="1"/>
              <a:t>cosmetic</a:t>
            </a:r>
            <a:r>
              <a:rPr lang="fr-FR" sz="1600" dirty="0"/>
              <a:t>/Food contact applications </a:t>
            </a:r>
            <a:r>
              <a:rPr lang="fr-FR" sz="1600" dirty="0" err="1"/>
              <a:t>ensured</a:t>
            </a:r>
            <a:r>
              <a:rPr lang="fr-FR" sz="1600" dirty="0"/>
              <a:t> by </a:t>
            </a:r>
            <a:r>
              <a:rPr lang="fr-FR" sz="1600" dirty="0" err="1"/>
              <a:t>Pharmacopeia</a:t>
            </a:r>
            <a:r>
              <a:rPr lang="fr-FR" sz="1600" dirty="0"/>
              <a:t> UV Tests and </a:t>
            </a:r>
            <a:r>
              <a:rPr lang="fr-FR" sz="1600" dirty="0" err="1"/>
              <a:t>adequate</a:t>
            </a:r>
            <a:r>
              <a:rPr lang="fr-FR" sz="1600" dirty="0"/>
              <a:t> </a:t>
            </a:r>
            <a:r>
              <a:rPr lang="fr-FR" sz="1600" dirty="0" err="1"/>
              <a:t>Quality</a:t>
            </a:r>
            <a:r>
              <a:rPr lang="fr-FR" sz="1600" dirty="0"/>
              <a:t> Assurance/</a:t>
            </a:r>
            <a:r>
              <a:rPr lang="fr-FR" sz="1600" dirty="0" err="1"/>
              <a:t>Quality</a:t>
            </a:r>
            <a:r>
              <a:rPr lang="fr-FR" sz="1600" dirty="0"/>
              <a:t> Control </a:t>
            </a:r>
          </a:p>
          <a:p>
            <a:pPr lvl="2"/>
            <a:r>
              <a:rPr lang="en-US" sz="1400" dirty="0"/>
              <a:t>Medicinal white oils: Total aromatics ~hundreds of </a:t>
            </a:r>
            <a:r>
              <a:rPr lang="en-US" sz="1400" dirty="0" err="1"/>
              <a:t>ppms</a:t>
            </a:r>
            <a:r>
              <a:rPr lang="en-US" sz="1400" dirty="0"/>
              <a:t>, PACs at ppb level</a:t>
            </a:r>
            <a:endParaRPr lang="fr-FR" sz="1400" dirty="0"/>
          </a:p>
          <a:p>
            <a:r>
              <a:rPr lang="en-US" b="1" dirty="0"/>
              <a:t>Total aromatics </a:t>
            </a:r>
            <a:r>
              <a:rPr lang="en-US" b="1" dirty="0" smtClean="0"/>
              <a:t>content is not </a:t>
            </a:r>
            <a:r>
              <a:rPr lang="en-US" b="1" dirty="0"/>
              <a:t>a correct safety </a:t>
            </a:r>
            <a:r>
              <a:rPr lang="en-US" b="1" dirty="0" smtClean="0"/>
              <a:t>indicator </a:t>
            </a:r>
          </a:p>
          <a:p>
            <a:r>
              <a:rPr lang="en-US" dirty="0" smtClean="0"/>
              <a:t>Development of </a:t>
            </a:r>
            <a:r>
              <a:rPr lang="en-US" b="1" dirty="0" smtClean="0"/>
              <a:t>harmonized EU </a:t>
            </a:r>
            <a:r>
              <a:rPr lang="en-US" b="1" dirty="0"/>
              <a:t>regulations </a:t>
            </a:r>
            <a:r>
              <a:rPr lang="en-US" b="1" dirty="0" smtClean="0"/>
              <a:t>needs </a:t>
            </a:r>
            <a:r>
              <a:rPr lang="en-US" dirty="0"/>
              <a:t>to </a:t>
            </a:r>
            <a:r>
              <a:rPr lang="en-US" dirty="0" smtClean="0"/>
              <a:t>be pursued</a:t>
            </a:r>
          </a:p>
          <a:p>
            <a:pPr lvl="1"/>
            <a:r>
              <a:rPr lang="en-US" dirty="0" smtClean="0"/>
              <a:t>compatible EU and US regulations are preferred (e.g. pharmacopeias)</a:t>
            </a:r>
            <a:endParaRPr lang="en-GB" dirty="0"/>
          </a:p>
        </p:txBody>
      </p:sp>
    </p:spTree>
    <p:extLst>
      <p:ext uri="{BB962C8B-B14F-4D97-AF65-F5344CB8AC3E}">
        <p14:creationId xmlns:p14="http://schemas.microsoft.com/office/powerpoint/2010/main" val="40794344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400" b="1" dirty="0"/>
              <a:t>Questions?</a:t>
            </a:r>
          </a:p>
          <a:p>
            <a:endParaRPr lang="en-US" dirty="0"/>
          </a:p>
          <a:p>
            <a:endParaRPr lang="en-US" dirty="0" smtClean="0"/>
          </a:p>
          <a:p>
            <a:endParaRPr lang="en-US" dirty="0" smtClean="0"/>
          </a:p>
          <a:p>
            <a:pPr marL="0" indent="0">
              <a:buNone/>
            </a:pPr>
            <a:r>
              <a:rPr lang="en-US" dirty="0" smtClean="0"/>
              <a:t>Laurent Jouanneau</a:t>
            </a:r>
          </a:p>
          <a:p>
            <a:pPr marL="0" indent="0">
              <a:buNone/>
            </a:pPr>
            <a:r>
              <a:rPr lang="en-US" dirty="0" smtClean="0"/>
              <a:t>Email: </a:t>
            </a:r>
            <a:r>
              <a:rPr lang="en-US" u="sng" dirty="0" smtClean="0"/>
              <a:t>laurent.jouanneau@exxonmobil.com</a:t>
            </a:r>
          </a:p>
        </p:txBody>
      </p:sp>
    </p:spTree>
    <p:extLst>
      <p:ext uri="{BB962C8B-B14F-4D97-AF65-F5344CB8AC3E}">
        <p14:creationId xmlns:p14="http://schemas.microsoft.com/office/powerpoint/2010/main" val="3594905788"/>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Hydrocarbon type molecules from crude</a:t>
            </a:r>
            <a:br>
              <a:rPr lang="en-US" dirty="0"/>
            </a:br>
            <a:r>
              <a:rPr lang="en-US" dirty="0" smtClean="0"/>
              <a:t>are selected </a:t>
            </a:r>
            <a:r>
              <a:rPr lang="en-US" dirty="0"/>
              <a:t>during Refining </a:t>
            </a:r>
            <a:endParaRPr lang="en-GB" dirty="0"/>
          </a:p>
        </p:txBody>
      </p:sp>
      <p:sp>
        <p:nvSpPr>
          <p:cNvPr id="3" name="Content Placeholder 2"/>
          <p:cNvSpPr>
            <a:spLocks noGrp="1"/>
          </p:cNvSpPr>
          <p:nvPr>
            <p:ph idx="1"/>
          </p:nvPr>
        </p:nvSpPr>
        <p:spPr>
          <a:xfrm>
            <a:off x="2438283" y="1229031"/>
            <a:ext cx="8353425" cy="5113338"/>
          </a:xfrm>
        </p:spPr>
        <p:txBody>
          <a:bodyPr/>
          <a:lstStyle/>
          <a:p>
            <a:endParaRPr lang="fr-FR" dirty="0" smtClean="0"/>
          </a:p>
          <a:p>
            <a:endParaRPr lang="en-GB" dirty="0"/>
          </a:p>
        </p:txBody>
      </p:sp>
      <p:grpSp>
        <p:nvGrpSpPr>
          <p:cNvPr id="4" name="Group 107"/>
          <p:cNvGrpSpPr>
            <a:grpSpLocks/>
          </p:cNvGrpSpPr>
          <p:nvPr/>
        </p:nvGrpSpPr>
        <p:grpSpPr bwMode="auto">
          <a:xfrm>
            <a:off x="2725277" y="2457429"/>
            <a:ext cx="7291983" cy="3866907"/>
            <a:chOff x="402" y="673"/>
            <a:chExt cx="4719" cy="3232"/>
          </a:xfrm>
        </p:grpSpPr>
        <p:sp>
          <p:nvSpPr>
            <p:cNvPr id="5" name="Rectangle 4"/>
            <p:cNvSpPr>
              <a:spLocks noChangeArrowheads="1"/>
            </p:cNvSpPr>
            <p:nvPr/>
          </p:nvSpPr>
          <p:spPr bwMode="auto">
            <a:xfrm>
              <a:off x="1550" y="1705"/>
              <a:ext cx="1148"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300" b="1" kern="0">
                  <a:solidFill>
                    <a:srgbClr val="000000"/>
                  </a:solidFill>
                  <a:latin typeface="Arial"/>
                  <a:cs typeface="Arial"/>
                </a:rPr>
                <a:t>Mono-cyclo alkanes</a:t>
              </a:r>
            </a:p>
          </p:txBody>
        </p:sp>
        <p:sp>
          <p:nvSpPr>
            <p:cNvPr id="6" name="Line 5"/>
            <p:cNvSpPr>
              <a:spLocks noChangeShapeType="1"/>
            </p:cNvSpPr>
            <p:nvPr/>
          </p:nvSpPr>
          <p:spPr bwMode="auto">
            <a:xfrm>
              <a:off x="5121" y="764"/>
              <a:ext cx="0" cy="3021"/>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7" name="Rectangle 7"/>
            <p:cNvSpPr>
              <a:spLocks noChangeArrowheads="1"/>
            </p:cNvSpPr>
            <p:nvPr/>
          </p:nvSpPr>
          <p:spPr bwMode="auto">
            <a:xfrm>
              <a:off x="1571" y="1026"/>
              <a:ext cx="3471" cy="175"/>
            </a:xfrm>
            <a:prstGeom prst="rect">
              <a:avLst/>
            </a:prstGeom>
            <a:solidFill>
              <a:srgbClr val="FFFF80"/>
            </a:solidFill>
            <a:ln w="12700">
              <a:solidFill>
                <a:srgbClr val="FFFF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8" name="Rectangle 8"/>
            <p:cNvSpPr>
              <a:spLocks noChangeArrowheads="1"/>
            </p:cNvSpPr>
            <p:nvPr/>
          </p:nvSpPr>
          <p:spPr bwMode="auto">
            <a:xfrm>
              <a:off x="1571" y="3538"/>
              <a:ext cx="3471" cy="283"/>
            </a:xfrm>
            <a:prstGeom prst="rect">
              <a:avLst/>
            </a:prstGeom>
            <a:gradFill rotWithShape="0">
              <a:gsLst>
                <a:gs pos="0">
                  <a:srgbClr val="00FFFF"/>
                </a:gs>
                <a:gs pos="100000">
                  <a:srgbClr val="FFFFFF"/>
                </a:gs>
              </a:gsLst>
              <a:lin ang="5400000" scaled="1"/>
            </a:gra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9" name="Rectangle 9"/>
            <p:cNvSpPr>
              <a:spLocks noChangeArrowheads="1"/>
            </p:cNvSpPr>
            <p:nvPr/>
          </p:nvSpPr>
          <p:spPr bwMode="auto">
            <a:xfrm>
              <a:off x="1571" y="2741"/>
              <a:ext cx="3471" cy="777"/>
            </a:xfrm>
            <a:prstGeom prst="rect">
              <a:avLst/>
            </a:prstGeom>
            <a:gradFill rotWithShape="0">
              <a:gsLst>
                <a:gs pos="0">
                  <a:srgbClr val="33CC33"/>
                </a:gs>
                <a:gs pos="100000">
                  <a:srgbClr val="FFFFFF"/>
                </a:gs>
              </a:gsLst>
              <a:lin ang="5400000" scaled="1"/>
            </a:gradFill>
            <a:ln w="12700">
              <a:solidFill>
                <a:srgbClr val="FFFF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10" name="Rectangle 10"/>
            <p:cNvSpPr>
              <a:spLocks noChangeArrowheads="1"/>
            </p:cNvSpPr>
            <p:nvPr/>
          </p:nvSpPr>
          <p:spPr bwMode="auto">
            <a:xfrm>
              <a:off x="1571" y="2379"/>
              <a:ext cx="3471" cy="271"/>
            </a:xfrm>
            <a:prstGeom prst="rect">
              <a:avLst/>
            </a:prstGeom>
            <a:solidFill>
              <a:srgbClr val="FFFF80"/>
            </a:solidFill>
            <a:ln w="12700">
              <a:solidFill>
                <a:srgbClr val="FFFF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11" name="Rectangle 11"/>
            <p:cNvSpPr>
              <a:spLocks noChangeArrowheads="1"/>
            </p:cNvSpPr>
            <p:nvPr/>
          </p:nvSpPr>
          <p:spPr bwMode="auto">
            <a:xfrm>
              <a:off x="1571" y="1389"/>
              <a:ext cx="3471" cy="194"/>
            </a:xfrm>
            <a:prstGeom prst="rect">
              <a:avLst/>
            </a:prstGeom>
            <a:solidFill>
              <a:srgbClr val="FFFF80"/>
            </a:solidFill>
            <a:ln w="12700">
              <a:solidFill>
                <a:srgbClr val="FFFF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12" name="Rectangle 12"/>
            <p:cNvSpPr>
              <a:spLocks noChangeArrowheads="1"/>
            </p:cNvSpPr>
            <p:nvPr/>
          </p:nvSpPr>
          <p:spPr bwMode="auto">
            <a:xfrm>
              <a:off x="402" y="791"/>
              <a:ext cx="300" cy="3059"/>
            </a:xfrm>
            <a:prstGeom prst="rect">
              <a:avLst/>
            </a:prstGeom>
            <a:solidFill>
              <a:srgbClr val="000099"/>
            </a:solidFill>
            <a:ln w="254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kern="0">
                <a:solidFill>
                  <a:srgbClr val="000099"/>
                </a:solidFill>
                <a:latin typeface="Times New Roman" pitchFamily="18" charset="0"/>
                <a:cs typeface="Arial"/>
              </a:endParaRPr>
            </a:p>
          </p:txBody>
        </p:sp>
        <p:sp>
          <p:nvSpPr>
            <p:cNvPr id="13" name="Rectangle 13"/>
            <p:cNvSpPr>
              <a:spLocks noChangeArrowheads="1"/>
            </p:cNvSpPr>
            <p:nvPr/>
          </p:nvSpPr>
          <p:spPr bwMode="auto">
            <a:xfrm>
              <a:off x="771" y="794"/>
              <a:ext cx="737" cy="185"/>
            </a:xfrm>
            <a:prstGeom prst="rect">
              <a:avLst/>
            </a:prstGeom>
            <a:solidFill>
              <a:srgbClr val="000099"/>
            </a:solidFill>
            <a:ln w="254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14" name="Line 14"/>
            <p:cNvSpPr>
              <a:spLocks noChangeShapeType="1"/>
            </p:cNvSpPr>
            <p:nvPr/>
          </p:nvSpPr>
          <p:spPr bwMode="auto">
            <a:xfrm>
              <a:off x="2983" y="673"/>
              <a:ext cx="0" cy="197"/>
            </a:xfrm>
            <a:prstGeom prst="line">
              <a:avLst/>
            </a:prstGeom>
            <a:noFill/>
            <a:ln w="254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15" name="Rectangle 15"/>
            <p:cNvSpPr>
              <a:spLocks noChangeArrowheads="1"/>
            </p:cNvSpPr>
            <p:nvPr/>
          </p:nvSpPr>
          <p:spPr bwMode="auto">
            <a:xfrm>
              <a:off x="770" y="1056"/>
              <a:ext cx="741" cy="545"/>
            </a:xfrm>
            <a:prstGeom prst="rect">
              <a:avLst/>
            </a:prstGeom>
            <a:solidFill>
              <a:srgbClr val="000099"/>
            </a:solidFill>
            <a:ln w="254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16" name="Rectangle 16"/>
            <p:cNvSpPr>
              <a:spLocks noChangeArrowheads="1"/>
            </p:cNvSpPr>
            <p:nvPr/>
          </p:nvSpPr>
          <p:spPr bwMode="auto">
            <a:xfrm>
              <a:off x="770" y="1655"/>
              <a:ext cx="741" cy="1027"/>
            </a:xfrm>
            <a:prstGeom prst="rect">
              <a:avLst/>
            </a:prstGeom>
            <a:solidFill>
              <a:srgbClr val="000099"/>
            </a:solidFill>
            <a:ln w="254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17" name="Rectangle 17"/>
            <p:cNvSpPr>
              <a:spLocks noChangeArrowheads="1"/>
            </p:cNvSpPr>
            <p:nvPr/>
          </p:nvSpPr>
          <p:spPr bwMode="auto">
            <a:xfrm>
              <a:off x="770" y="2731"/>
              <a:ext cx="741" cy="1122"/>
            </a:xfrm>
            <a:prstGeom prst="rect">
              <a:avLst/>
            </a:prstGeom>
            <a:solidFill>
              <a:srgbClr val="000099"/>
            </a:solidFill>
            <a:ln w="254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18" name="Rectangle 18"/>
            <p:cNvSpPr>
              <a:spLocks noChangeArrowheads="1"/>
            </p:cNvSpPr>
            <p:nvPr/>
          </p:nvSpPr>
          <p:spPr bwMode="auto">
            <a:xfrm>
              <a:off x="1582" y="794"/>
              <a:ext cx="1239" cy="185"/>
            </a:xfrm>
            <a:prstGeom prst="rect">
              <a:avLst/>
            </a:prstGeom>
            <a:solidFill>
              <a:srgbClr val="000099"/>
            </a:solidFill>
            <a:ln w="254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19" name="Rectangle 19"/>
            <p:cNvSpPr>
              <a:spLocks noChangeArrowheads="1"/>
            </p:cNvSpPr>
            <p:nvPr/>
          </p:nvSpPr>
          <p:spPr bwMode="auto">
            <a:xfrm>
              <a:off x="2904" y="794"/>
              <a:ext cx="2160" cy="185"/>
            </a:xfrm>
            <a:prstGeom prst="rect">
              <a:avLst/>
            </a:prstGeom>
            <a:solidFill>
              <a:srgbClr val="000099"/>
            </a:solidFill>
            <a:ln w="254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20" name="Rectangle 20"/>
            <p:cNvSpPr>
              <a:spLocks noChangeArrowheads="1"/>
            </p:cNvSpPr>
            <p:nvPr/>
          </p:nvSpPr>
          <p:spPr bwMode="auto">
            <a:xfrm rot="16200000">
              <a:off x="-887" y="2332"/>
              <a:ext cx="291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2000" b="1" kern="0" dirty="0">
                  <a:solidFill>
                    <a:srgbClr val="FFFFFF"/>
                  </a:solidFill>
                  <a:latin typeface="Arial"/>
                  <a:cs typeface="Arial"/>
                </a:rPr>
                <a:t>CRUDE OILS </a:t>
              </a:r>
              <a:r>
                <a:rPr lang="en-US" b="1" kern="0" dirty="0">
                  <a:solidFill>
                    <a:srgbClr val="FFFFFF"/>
                  </a:solidFill>
                  <a:latin typeface="Arial"/>
                  <a:cs typeface="Arial"/>
                </a:rPr>
                <a:t>COMPONENTS</a:t>
              </a:r>
              <a:endParaRPr lang="en-US" sz="2000" b="1" kern="0" dirty="0">
                <a:solidFill>
                  <a:srgbClr val="FFFFFF"/>
                </a:solidFill>
                <a:latin typeface="Arial"/>
                <a:cs typeface="Arial"/>
              </a:endParaRPr>
            </a:p>
          </p:txBody>
        </p:sp>
        <p:sp>
          <p:nvSpPr>
            <p:cNvPr id="21" name="Rectangle 21"/>
            <p:cNvSpPr>
              <a:spLocks noChangeArrowheads="1"/>
            </p:cNvSpPr>
            <p:nvPr/>
          </p:nvSpPr>
          <p:spPr bwMode="auto">
            <a:xfrm>
              <a:off x="1746" y="797"/>
              <a:ext cx="96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200" b="1" kern="0">
                  <a:solidFill>
                    <a:srgbClr val="FFFFFF"/>
                  </a:solidFill>
                  <a:latin typeface="Arial"/>
                  <a:cs typeface="Arial"/>
                </a:rPr>
                <a:t>CHEMICAL NAME</a:t>
              </a:r>
            </a:p>
          </p:txBody>
        </p:sp>
        <p:sp>
          <p:nvSpPr>
            <p:cNvPr id="22" name="Rectangle 22"/>
            <p:cNvSpPr>
              <a:spLocks noChangeArrowheads="1"/>
            </p:cNvSpPr>
            <p:nvPr/>
          </p:nvSpPr>
          <p:spPr bwMode="auto">
            <a:xfrm>
              <a:off x="3618" y="796"/>
              <a:ext cx="731"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200" b="1" kern="0">
                  <a:solidFill>
                    <a:srgbClr val="FFFFFF"/>
                  </a:solidFill>
                  <a:latin typeface="Arial"/>
                  <a:cs typeface="Arial"/>
                </a:rPr>
                <a:t>STRUCTURE</a:t>
              </a:r>
            </a:p>
          </p:txBody>
        </p:sp>
        <p:sp>
          <p:nvSpPr>
            <p:cNvPr id="23" name="Rectangle 23"/>
            <p:cNvSpPr>
              <a:spLocks noChangeArrowheads="1"/>
            </p:cNvSpPr>
            <p:nvPr/>
          </p:nvSpPr>
          <p:spPr bwMode="auto">
            <a:xfrm>
              <a:off x="838" y="2815"/>
              <a:ext cx="728"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500" b="1" kern="0">
                  <a:solidFill>
                    <a:srgbClr val="FFFFFF"/>
                  </a:solidFill>
                  <a:latin typeface="Arial"/>
                  <a:cs typeface="Arial"/>
                </a:rPr>
                <a:t>Aromatics</a:t>
              </a:r>
            </a:p>
          </p:txBody>
        </p:sp>
        <p:sp>
          <p:nvSpPr>
            <p:cNvPr id="24" name="Rectangle 24"/>
            <p:cNvSpPr>
              <a:spLocks noChangeArrowheads="1"/>
            </p:cNvSpPr>
            <p:nvPr/>
          </p:nvSpPr>
          <p:spPr bwMode="auto">
            <a:xfrm>
              <a:off x="933" y="3400"/>
              <a:ext cx="506"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endParaRPr lang="en-US" sz="1500" b="1" kern="0" dirty="0">
                <a:solidFill>
                  <a:srgbClr val="FFFFFF"/>
                </a:solidFill>
                <a:latin typeface="Arial"/>
                <a:cs typeface="Arial"/>
              </a:endParaRPr>
            </a:p>
            <a:p>
              <a:pPr defTabSz="762000" eaLnBrk="0" fontAlgn="base" hangingPunct="0">
                <a:lnSpc>
                  <a:spcPct val="85000"/>
                </a:lnSpc>
                <a:spcBef>
                  <a:spcPct val="30000"/>
                </a:spcBef>
                <a:spcAft>
                  <a:spcPct val="0"/>
                </a:spcAft>
                <a:defRPr/>
              </a:pPr>
              <a:r>
                <a:rPr lang="en-US" sz="1500" b="1" kern="0" dirty="0">
                  <a:solidFill>
                    <a:srgbClr val="FFFFFF"/>
                  </a:solidFill>
                  <a:latin typeface="Arial"/>
                  <a:cs typeface="Arial"/>
                </a:rPr>
                <a:t>Metals</a:t>
              </a:r>
            </a:p>
          </p:txBody>
        </p:sp>
        <p:sp>
          <p:nvSpPr>
            <p:cNvPr id="25" name="Rectangle 25"/>
            <p:cNvSpPr>
              <a:spLocks noChangeArrowheads="1"/>
            </p:cNvSpPr>
            <p:nvPr/>
          </p:nvSpPr>
          <p:spPr bwMode="auto">
            <a:xfrm>
              <a:off x="690" y="790"/>
              <a:ext cx="919"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200" b="1" kern="0">
                  <a:solidFill>
                    <a:srgbClr val="FFFFFF"/>
                  </a:solidFill>
                  <a:latin typeface="Arial"/>
                  <a:cs typeface="Arial"/>
                </a:rPr>
                <a:t>HYDROCARBO</a:t>
              </a:r>
              <a:r>
                <a:rPr lang="en-US" sz="1300" b="1" kern="0">
                  <a:solidFill>
                    <a:srgbClr val="FFFFFF"/>
                  </a:solidFill>
                  <a:latin typeface="Arial"/>
                  <a:cs typeface="Arial"/>
                </a:rPr>
                <a:t>N</a:t>
              </a:r>
            </a:p>
          </p:txBody>
        </p:sp>
        <p:sp>
          <p:nvSpPr>
            <p:cNvPr id="26" name="Rectangle 26"/>
            <p:cNvSpPr>
              <a:spLocks noChangeArrowheads="1"/>
            </p:cNvSpPr>
            <p:nvPr/>
          </p:nvSpPr>
          <p:spPr bwMode="auto">
            <a:xfrm>
              <a:off x="738" y="2017"/>
              <a:ext cx="86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500" b="1" kern="0">
                  <a:solidFill>
                    <a:srgbClr val="FFFFFF"/>
                  </a:solidFill>
                  <a:latin typeface="Arial"/>
                  <a:cs typeface="Arial"/>
                </a:rPr>
                <a:t>Naphthenics</a:t>
              </a:r>
            </a:p>
          </p:txBody>
        </p:sp>
        <p:sp>
          <p:nvSpPr>
            <p:cNvPr id="27" name="Rectangle 27"/>
            <p:cNvSpPr>
              <a:spLocks noChangeArrowheads="1"/>
            </p:cNvSpPr>
            <p:nvPr/>
          </p:nvSpPr>
          <p:spPr bwMode="auto">
            <a:xfrm>
              <a:off x="786" y="1225"/>
              <a:ext cx="755"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500" b="1" kern="0">
                  <a:solidFill>
                    <a:srgbClr val="FFFFFF"/>
                  </a:solidFill>
                  <a:latin typeface="Arial"/>
                  <a:cs typeface="Arial"/>
                </a:rPr>
                <a:t>Paraffinics</a:t>
              </a:r>
            </a:p>
          </p:txBody>
        </p:sp>
        <p:sp>
          <p:nvSpPr>
            <p:cNvPr id="28" name="Line 28"/>
            <p:cNvSpPr>
              <a:spLocks noChangeShapeType="1"/>
            </p:cNvSpPr>
            <p:nvPr/>
          </p:nvSpPr>
          <p:spPr bwMode="auto">
            <a:xfrm>
              <a:off x="1599" y="1620"/>
              <a:ext cx="1179" cy="0"/>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29" name="Line 29"/>
            <p:cNvSpPr>
              <a:spLocks noChangeShapeType="1"/>
            </p:cNvSpPr>
            <p:nvPr/>
          </p:nvSpPr>
          <p:spPr bwMode="auto">
            <a:xfrm>
              <a:off x="2921" y="1620"/>
              <a:ext cx="2111" cy="0"/>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30" name="Line 30"/>
            <p:cNvSpPr>
              <a:spLocks noChangeShapeType="1"/>
            </p:cNvSpPr>
            <p:nvPr/>
          </p:nvSpPr>
          <p:spPr bwMode="auto">
            <a:xfrm>
              <a:off x="1610" y="2700"/>
              <a:ext cx="1186" cy="0"/>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31" name="Line 31"/>
            <p:cNvSpPr>
              <a:spLocks noChangeShapeType="1"/>
            </p:cNvSpPr>
            <p:nvPr/>
          </p:nvSpPr>
          <p:spPr bwMode="auto">
            <a:xfrm>
              <a:off x="2932" y="2696"/>
              <a:ext cx="2111" cy="0"/>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32" name="Line 32"/>
            <p:cNvSpPr>
              <a:spLocks noChangeShapeType="1"/>
            </p:cNvSpPr>
            <p:nvPr/>
          </p:nvSpPr>
          <p:spPr bwMode="auto">
            <a:xfrm>
              <a:off x="1610" y="3844"/>
              <a:ext cx="1214" cy="0"/>
            </a:xfrm>
            <a:prstGeom prst="line">
              <a:avLst/>
            </a:prstGeom>
            <a:noFill/>
            <a:ln w="254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33" name="Line 33"/>
            <p:cNvSpPr>
              <a:spLocks noChangeShapeType="1"/>
            </p:cNvSpPr>
            <p:nvPr/>
          </p:nvSpPr>
          <p:spPr bwMode="auto">
            <a:xfrm>
              <a:off x="2860" y="1070"/>
              <a:ext cx="0" cy="490"/>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34" name="Line 34"/>
            <p:cNvSpPr>
              <a:spLocks noChangeShapeType="1"/>
            </p:cNvSpPr>
            <p:nvPr/>
          </p:nvSpPr>
          <p:spPr bwMode="auto">
            <a:xfrm>
              <a:off x="2860" y="1725"/>
              <a:ext cx="0" cy="842"/>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35" name="Line 35"/>
            <p:cNvSpPr>
              <a:spLocks noChangeShapeType="1"/>
            </p:cNvSpPr>
            <p:nvPr/>
          </p:nvSpPr>
          <p:spPr bwMode="auto">
            <a:xfrm>
              <a:off x="2860" y="2737"/>
              <a:ext cx="0" cy="1038"/>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nvGrpSpPr>
            <p:cNvPr id="36" name="Group 49"/>
            <p:cNvGrpSpPr>
              <a:grpSpLocks/>
            </p:cNvGrpSpPr>
            <p:nvPr/>
          </p:nvGrpSpPr>
          <p:grpSpPr bwMode="auto">
            <a:xfrm>
              <a:off x="2932" y="3057"/>
              <a:ext cx="1240" cy="458"/>
              <a:chOff x="2932" y="3057"/>
              <a:chExt cx="1240" cy="458"/>
            </a:xfrm>
          </p:grpSpPr>
          <p:grpSp>
            <p:nvGrpSpPr>
              <p:cNvPr id="91" name="Group 38"/>
              <p:cNvGrpSpPr>
                <a:grpSpLocks/>
              </p:cNvGrpSpPr>
              <p:nvPr/>
            </p:nvGrpSpPr>
            <p:grpSpPr bwMode="auto">
              <a:xfrm>
                <a:off x="2932" y="3260"/>
                <a:ext cx="192" cy="255"/>
                <a:chOff x="2932" y="3260"/>
                <a:chExt cx="192" cy="255"/>
              </a:xfrm>
            </p:grpSpPr>
            <p:sp>
              <p:nvSpPr>
                <p:cNvPr id="102" name="Freeform 36"/>
                <p:cNvSpPr>
                  <a:spLocks/>
                </p:cNvSpPr>
                <p:nvPr/>
              </p:nvSpPr>
              <p:spPr bwMode="auto">
                <a:xfrm>
                  <a:off x="2932" y="3260"/>
                  <a:ext cx="192" cy="255"/>
                </a:xfrm>
                <a:custGeom>
                  <a:avLst/>
                  <a:gdLst>
                    <a:gd name="T0" fmla="*/ 0 w 192"/>
                    <a:gd name="T1" fmla="*/ 51 h 255"/>
                    <a:gd name="T2" fmla="*/ 95 w 192"/>
                    <a:gd name="T3" fmla="*/ 0 h 255"/>
                    <a:gd name="T4" fmla="*/ 191 w 192"/>
                    <a:gd name="T5" fmla="*/ 51 h 255"/>
                    <a:gd name="T6" fmla="*/ 191 w 192"/>
                    <a:gd name="T7" fmla="*/ 204 h 255"/>
                    <a:gd name="T8" fmla="*/ 95 w 192"/>
                    <a:gd name="T9" fmla="*/ 254 h 255"/>
                    <a:gd name="T10" fmla="*/ 0 w 192"/>
                    <a:gd name="T11" fmla="*/ 204 h 255"/>
                    <a:gd name="T12" fmla="*/ 0 w 192"/>
                    <a:gd name="T13" fmla="*/ 51 h 255"/>
                  </a:gdLst>
                  <a:ahLst/>
                  <a:cxnLst>
                    <a:cxn ang="0">
                      <a:pos x="T0" y="T1"/>
                    </a:cxn>
                    <a:cxn ang="0">
                      <a:pos x="T2" y="T3"/>
                    </a:cxn>
                    <a:cxn ang="0">
                      <a:pos x="T4" y="T5"/>
                    </a:cxn>
                    <a:cxn ang="0">
                      <a:pos x="T6" y="T7"/>
                    </a:cxn>
                    <a:cxn ang="0">
                      <a:pos x="T8" y="T9"/>
                    </a:cxn>
                    <a:cxn ang="0">
                      <a:pos x="T10" y="T11"/>
                    </a:cxn>
                    <a:cxn ang="0">
                      <a:pos x="T12" y="T13"/>
                    </a:cxn>
                  </a:cxnLst>
                  <a:rect l="0" t="0" r="r" b="b"/>
                  <a:pathLst>
                    <a:path w="192" h="255">
                      <a:moveTo>
                        <a:pt x="0" y="51"/>
                      </a:moveTo>
                      <a:lnTo>
                        <a:pt x="95" y="0"/>
                      </a:lnTo>
                      <a:lnTo>
                        <a:pt x="191" y="51"/>
                      </a:lnTo>
                      <a:lnTo>
                        <a:pt x="191" y="204"/>
                      </a:lnTo>
                      <a:lnTo>
                        <a:pt x="95" y="254"/>
                      </a:lnTo>
                      <a:lnTo>
                        <a:pt x="0" y="204"/>
                      </a:lnTo>
                      <a:lnTo>
                        <a:pt x="0" y="51"/>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103" name="Oval 37"/>
                <p:cNvSpPr>
                  <a:spLocks noChangeArrowheads="1"/>
                </p:cNvSpPr>
                <p:nvPr/>
              </p:nvSpPr>
              <p:spPr bwMode="auto">
                <a:xfrm>
                  <a:off x="2963" y="3319"/>
                  <a:ext cx="129" cy="136"/>
                </a:xfrm>
                <a:prstGeom prst="ellipse">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grpSp>
            <p:nvGrpSpPr>
              <p:cNvPr id="92" name="Group 41"/>
              <p:cNvGrpSpPr>
                <a:grpSpLocks/>
              </p:cNvGrpSpPr>
              <p:nvPr/>
            </p:nvGrpSpPr>
            <p:grpSpPr bwMode="auto">
              <a:xfrm>
                <a:off x="3027" y="3057"/>
                <a:ext cx="192" cy="255"/>
                <a:chOff x="3027" y="3057"/>
                <a:chExt cx="192" cy="255"/>
              </a:xfrm>
            </p:grpSpPr>
            <p:sp>
              <p:nvSpPr>
                <p:cNvPr id="100" name="Freeform 39"/>
                <p:cNvSpPr>
                  <a:spLocks/>
                </p:cNvSpPr>
                <p:nvPr/>
              </p:nvSpPr>
              <p:spPr bwMode="auto">
                <a:xfrm>
                  <a:off x="3027" y="3057"/>
                  <a:ext cx="192" cy="255"/>
                </a:xfrm>
                <a:custGeom>
                  <a:avLst/>
                  <a:gdLst>
                    <a:gd name="T0" fmla="*/ 0 w 192"/>
                    <a:gd name="T1" fmla="*/ 51 h 255"/>
                    <a:gd name="T2" fmla="*/ 95 w 192"/>
                    <a:gd name="T3" fmla="*/ 0 h 255"/>
                    <a:gd name="T4" fmla="*/ 191 w 192"/>
                    <a:gd name="T5" fmla="*/ 51 h 255"/>
                    <a:gd name="T6" fmla="*/ 191 w 192"/>
                    <a:gd name="T7" fmla="*/ 203 h 255"/>
                    <a:gd name="T8" fmla="*/ 95 w 192"/>
                    <a:gd name="T9" fmla="*/ 254 h 255"/>
                    <a:gd name="T10" fmla="*/ 0 w 192"/>
                    <a:gd name="T11" fmla="*/ 203 h 255"/>
                    <a:gd name="T12" fmla="*/ 0 w 192"/>
                    <a:gd name="T13" fmla="*/ 51 h 255"/>
                  </a:gdLst>
                  <a:ahLst/>
                  <a:cxnLst>
                    <a:cxn ang="0">
                      <a:pos x="T0" y="T1"/>
                    </a:cxn>
                    <a:cxn ang="0">
                      <a:pos x="T2" y="T3"/>
                    </a:cxn>
                    <a:cxn ang="0">
                      <a:pos x="T4" y="T5"/>
                    </a:cxn>
                    <a:cxn ang="0">
                      <a:pos x="T6" y="T7"/>
                    </a:cxn>
                    <a:cxn ang="0">
                      <a:pos x="T8" y="T9"/>
                    </a:cxn>
                    <a:cxn ang="0">
                      <a:pos x="T10" y="T11"/>
                    </a:cxn>
                    <a:cxn ang="0">
                      <a:pos x="T12" y="T13"/>
                    </a:cxn>
                  </a:cxnLst>
                  <a:rect l="0" t="0" r="r" b="b"/>
                  <a:pathLst>
                    <a:path w="192" h="255">
                      <a:moveTo>
                        <a:pt x="0" y="51"/>
                      </a:moveTo>
                      <a:lnTo>
                        <a:pt x="95" y="0"/>
                      </a:lnTo>
                      <a:lnTo>
                        <a:pt x="191" y="51"/>
                      </a:lnTo>
                      <a:lnTo>
                        <a:pt x="191" y="203"/>
                      </a:lnTo>
                      <a:lnTo>
                        <a:pt x="95" y="254"/>
                      </a:lnTo>
                      <a:lnTo>
                        <a:pt x="0" y="203"/>
                      </a:lnTo>
                      <a:lnTo>
                        <a:pt x="0" y="51"/>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101" name="Oval 40"/>
                <p:cNvSpPr>
                  <a:spLocks noChangeArrowheads="1"/>
                </p:cNvSpPr>
                <p:nvPr/>
              </p:nvSpPr>
              <p:spPr bwMode="auto">
                <a:xfrm>
                  <a:off x="3058" y="3116"/>
                  <a:ext cx="129" cy="136"/>
                </a:xfrm>
                <a:prstGeom prst="ellipse">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grpSp>
            <p:nvGrpSpPr>
              <p:cNvPr id="93" name="Group 44"/>
              <p:cNvGrpSpPr>
                <a:grpSpLocks/>
              </p:cNvGrpSpPr>
              <p:nvPr/>
            </p:nvGrpSpPr>
            <p:grpSpPr bwMode="auto">
              <a:xfrm>
                <a:off x="3218" y="3057"/>
                <a:ext cx="191" cy="255"/>
                <a:chOff x="3218" y="3057"/>
                <a:chExt cx="191" cy="255"/>
              </a:xfrm>
            </p:grpSpPr>
            <p:sp>
              <p:nvSpPr>
                <p:cNvPr id="98" name="Freeform 42"/>
                <p:cNvSpPr>
                  <a:spLocks/>
                </p:cNvSpPr>
                <p:nvPr/>
              </p:nvSpPr>
              <p:spPr bwMode="auto">
                <a:xfrm>
                  <a:off x="3218" y="3057"/>
                  <a:ext cx="191" cy="255"/>
                </a:xfrm>
                <a:custGeom>
                  <a:avLst/>
                  <a:gdLst>
                    <a:gd name="T0" fmla="*/ 0 w 191"/>
                    <a:gd name="T1" fmla="*/ 51 h 255"/>
                    <a:gd name="T2" fmla="*/ 95 w 191"/>
                    <a:gd name="T3" fmla="*/ 0 h 255"/>
                    <a:gd name="T4" fmla="*/ 190 w 191"/>
                    <a:gd name="T5" fmla="*/ 51 h 255"/>
                    <a:gd name="T6" fmla="*/ 190 w 191"/>
                    <a:gd name="T7" fmla="*/ 203 h 255"/>
                    <a:gd name="T8" fmla="*/ 95 w 191"/>
                    <a:gd name="T9" fmla="*/ 254 h 255"/>
                    <a:gd name="T10" fmla="*/ 0 w 191"/>
                    <a:gd name="T11" fmla="*/ 203 h 255"/>
                    <a:gd name="T12" fmla="*/ 0 w 191"/>
                    <a:gd name="T13" fmla="*/ 51 h 255"/>
                  </a:gdLst>
                  <a:ahLst/>
                  <a:cxnLst>
                    <a:cxn ang="0">
                      <a:pos x="T0" y="T1"/>
                    </a:cxn>
                    <a:cxn ang="0">
                      <a:pos x="T2" y="T3"/>
                    </a:cxn>
                    <a:cxn ang="0">
                      <a:pos x="T4" y="T5"/>
                    </a:cxn>
                    <a:cxn ang="0">
                      <a:pos x="T6" y="T7"/>
                    </a:cxn>
                    <a:cxn ang="0">
                      <a:pos x="T8" y="T9"/>
                    </a:cxn>
                    <a:cxn ang="0">
                      <a:pos x="T10" y="T11"/>
                    </a:cxn>
                    <a:cxn ang="0">
                      <a:pos x="T12" y="T13"/>
                    </a:cxn>
                  </a:cxnLst>
                  <a:rect l="0" t="0" r="r" b="b"/>
                  <a:pathLst>
                    <a:path w="191" h="255">
                      <a:moveTo>
                        <a:pt x="0" y="51"/>
                      </a:moveTo>
                      <a:lnTo>
                        <a:pt x="95" y="0"/>
                      </a:lnTo>
                      <a:lnTo>
                        <a:pt x="190" y="51"/>
                      </a:lnTo>
                      <a:lnTo>
                        <a:pt x="190" y="203"/>
                      </a:lnTo>
                      <a:lnTo>
                        <a:pt x="95" y="254"/>
                      </a:lnTo>
                      <a:lnTo>
                        <a:pt x="0" y="203"/>
                      </a:lnTo>
                      <a:lnTo>
                        <a:pt x="0" y="51"/>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99" name="Oval 43"/>
                <p:cNvSpPr>
                  <a:spLocks noChangeArrowheads="1"/>
                </p:cNvSpPr>
                <p:nvPr/>
              </p:nvSpPr>
              <p:spPr bwMode="auto">
                <a:xfrm>
                  <a:off x="3248" y="3116"/>
                  <a:ext cx="129" cy="136"/>
                </a:xfrm>
                <a:prstGeom prst="ellipse">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grpSp>
            <p:nvGrpSpPr>
              <p:cNvPr id="94" name="Group 47"/>
              <p:cNvGrpSpPr>
                <a:grpSpLocks/>
              </p:cNvGrpSpPr>
              <p:nvPr/>
            </p:nvGrpSpPr>
            <p:grpSpPr bwMode="auto">
              <a:xfrm>
                <a:off x="3122" y="3260"/>
                <a:ext cx="192" cy="255"/>
                <a:chOff x="3122" y="3260"/>
                <a:chExt cx="192" cy="255"/>
              </a:xfrm>
            </p:grpSpPr>
            <p:sp>
              <p:nvSpPr>
                <p:cNvPr id="96" name="Freeform 45"/>
                <p:cNvSpPr>
                  <a:spLocks/>
                </p:cNvSpPr>
                <p:nvPr/>
              </p:nvSpPr>
              <p:spPr bwMode="auto">
                <a:xfrm>
                  <a:off x="3122" y="3260"/>
                  <a:ext cx="192" cy="255"/>
                </a:xfrm>
                <a:custGeom>
                  <a:avLst/>
                  <a:gdLst>
                    <a:gd name="T0" fmla="*/ 0 w 192"/>
                    <a:gd name="T1" fmla="*/ 51 h 255"/>
                    <a:gd name="T2" fmla="*/ 96 w 192"/>
                    <a:gd name="T3" fmla="*/ 0 h 255"/>
                    <a:gd name="T4" fmla="*/ 191 w 192"/>
                    <a:gd name="T5" fmla="*/ 51 h 255"/>
                    <a:gd name="T6" fmla="*/ 191 w 192"/>
                    <a:gd name="T7" fmla="*/ 204 h 255"/>
                    <a:gd name="T8" fmla="*/ 96 w 192"/>
                    <a:gd name="T9" fmla="*/ 254 h 255"/>
                    <a:gd name="T10" fmla="*/ 0 w 192"/>
                    <a:gd name="T11" fmla="*/ 204 h 255"/>
                    <a:gd name="T12" fmla="*/ 0 w 192"/>
                    <a:gd name="T13" fmla="*/ 51 h 255"/>
                  </a:gdLst>
                  <a:ahLst/>
                  <a:cxnLst>
                    <a:cxn ang="0">
                      <a:pos x="T0" y="T1"/>
                    </a:cxn>
                    <a:cxn ang="0">
                      <a:pos x="T2" y="T3"/>
                    </a:cxn>
                    <a:cxn ang="0">
                      <a:pos x="T4" y="T5"/>
                    </a:cxn>
                    <a:cxn ang="0">
                      <a:pos x="T6" y="T7"/>
                    </a:cxn>
                    <a:cxn ang="0">
                      <a:pos x="T8" y="T9"/>
                    </a:cxn>
                    <a:cxn ang="0">
                      <a:pos x="T10" y="T11"/>
                    </a:cxn>
                    <a:cxn ang="0">
                      <a:pos x="T12" y="T13"/>
                    </a:cxn>
                  </a:cxnLst>
                  <a:rect l="0" t="0" r="r" b="b"/>
                  <a:pathLst>
                    <a:path w="192" h="255">
                      <a:moveTo>
                        <a:pt x="0" y="51"/>
                      </a:moveTo>
                      <a:lnTo>
                        <a:pt x="96" y="0"/>
                      </a:lnTo>
                      <a:lnTo>
                        <a:pt x="191" y="51"/>
                      </a:lnTo>
                      <a:lnTo>
                        <a:pt x="191" y="204"/>
                      </a:lnTo>
                      <a:lnTo>
                        <a:pt x="96" y="254"/>
                      </a:lnTo>
                      <a:lnTo>
                        <a:pt x="0" y="204"/>
                      </a:lnTo>
                      <a:lnTo>
                        <a:pt x="0" y="51"/>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97" name="Oval 46"/>
                <p:cNvSpPr>
                  <a:spLocks noChangeArrowheads="1"/>
                </p:cNvSpPr>
                <p:nvPr/>
              </p:nvSpPr>
              <p:spPr bwMode="auto">
                <a:xfrm>
                  <a:off x="3154" y="3319"/>
                  <a:ext cx="128" cy="136"/>
                </a:xfrm>
                <a:prstGeom prst="ellipse">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sp>
            <p:nvSpPr>
              <p:cNvPr id="95" name="Freeform 48"/>
              <p:cNvSpPr>
                <a:spLocks/>
              </p:cNvSpPr>
              <p:nvPr/>
            </p:nvSpPr>
            <p:spPr bwMode="auto">
              <a:xfrm>
                <a:off x="3408" y="3260"/>
                <a:ext cx="764" cy="52"/>
              </a:xfrm>
              <a:custGeom>
                <a:avLst/>
                <a:gdLst>
                  <a:gd name="T0" fmla="*/ 0 w 764"/>
                  <a:gd name="T1" fmla="*/ 0 h 52"/>
                  <a:gd name="T2" fmla="*/ 95 w 764"/>
                  <a:gd name="T3" fmla="*/ 51 h 52"/>
                  <a:gd name="T4" fmla="*/ 190 w 764"/>
                  <a:gd name="T5" fmla="*/ 0 h 52"/>
                  <a:gd name="T6" fmla="*/ 286 w 764"/>
                  <a:gd name="T7" fmla="*/ 51 h 52"/>
                  <a:gd name="T8" fmla="*/ 382 w 764"/>
                  <a:gd name="T9" fmla="*/ 0 h 52"/>
                  <a:gd name="T10" fmla="*/ 477 w 764"/>
                  <a:gd name="T11" fmla="*/ 51 h 52"/>
                  <a:gd name="T12" fmla="*/ 572 w 764"/>
                  <a:gd name="T13" fmla="*/ 0 h 52"/>
                  <a:gd name="T14" fmla="*/ 667 w 764"/>
                  <a:gd name="T15" fmla="*/ 51 h 52"/>
                  <a:gd name="T16" fmla="*/ 763 w 7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4" h="52">
                    <a:moveTo>
                      <a:pt x="0" y="0"/>
                    </a:moveTo>
                    <a:lnTo>
                      <a:pt x="95" y="51"/>
                    </a:lnTo>
                    <a:lnTo>
                      <a:pt x="190" y="0"/>
                    </a:lnTo>
                    <a:lnTo>
                      <a:pt x="286" y="51"/>
                    </a:lnTo>
                    <a:lnTo>
                      <a:pt x="382" y="0"/>
                    </a:lnTo>
                    <a:lnTo>
                      <a:pt x="477" y="51"/>
                    </a:lnTo>
                    <a:lnTo>
                      <a:pt x="572" y="0"/>
                    </a:lnTo>
                    <a:lnTo>
                      <a:pt x="667" y="51"/>
                    </a:lnTo>
                    <a:lnTo>
                      <a:pt x="763" y="0"/>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grpSp>
          <p:nvGrpSpPr>
            <p:cNvPr id="37" name="Group 54"/>
            <p:cNvGrpSpPr>
              <a:grpSpLocks/>
            </p:cNvGrpSpPr>
            <p:nvPr/>
          </p:nvGrpSpPr>
          <p:grpSpPr bwMode="auto">
            <a:xfrm>
              <a:off x="2932" y="2752"/>
              <a:ext cx="1526" cy="255"/>
              <a:chOff x="2932" y="2752"/>
              <a:chExt cx="1526" cy="255"/>
            </a:xfrm>
          </p:grpSpPr>
          <p:sp>
            <p:nvSpPr>
              <p:cNvPr id="87" name="Freeform 50"/>
              <p:cNvSpPr>
                <a:spLocks/>
              </p:cNvSpPr>
              <p:nvPr/>
            </p:nvSpPr>
            <p:spPr bwMode="auto">
              <a:xfrm>
                <a:off x="3122" y="2752"/>
                <a:ext cx="1336" cy="52"/>
              </a:xfrm>
              <a:custGeom>
                <a:avLst/>
                <a:gdLst>
                  <a:gd name="T0" fmla="*/ 0 w 1336"/>
                  <a:gd name="T1" fmla="*/ 51 h 52"/>
                  <a:gd name="T2" fmla="*/ 96 w 1336"/>
                  <a:gd name="T3" fmla="*/ 0 h 52"/>
                  <a:gd name="T4" fmla="*/ 191 w 1336"/>
                  <a:gd name="T5" fmla="*/ 51 h 52"/>
                  <a:gd name="T6" fmla="*/ 286 w 1336"/>
                  <a:gd name="T7" fmla="*/ 0 h 52"/>
                  <a:gd name="T8" fmla="*/ 381 w 1336"/>
                  <a:gd name="T9" fmla="*/ 51 h 52"/>
                  <a:gd name="T10" fmla="*/ 477 w 1336"/>
                  <a:gd name="T11" fmla="*/ 0 h 52"/>
                  <a:gd name="T12" fmla="*/ 572 w 1336"/>
                  <a:gd name="T13" fmla="*/ 51 h 52"/>
                  <a:gd name="T14" fmla="*/ 668 w 1336"/>
                  <a:gd name="T15" fmla="*/ 0 h 52"/>
                  <a:gd name="T16" fmla="*/ 764 w 1336"/>
                  <a:gd name="T17" fmla="*/ 51 h 52"/>
                  <a:gd name="T18" fmla="*/ 859 w 1336"/>
                  <a:gd name="T19" fmla="*/ 0 h 52"/>
                  <a:gd name="T20" fmla="*/ 954 w 1336"/>
                  <a:gd name="T21" fmla="*/ 51 h 52"/>
                  <a:gd name="T22" fmla="*/ 1049 w 1336"/>
                  <a:gd name="T23" fmla="*/ 0 h 52"/>
                  <a:gd name="T24" fmla="*/ 1145 w 1336"/>
                  <a:gd name="T25" fmla="*/ 51 h 52"/>
                  <a:gd name="T26" fmla="*/ 1239 w 1336"/>
                  <a:gd name="T27" fmla="*/ 0 h 52"/>
                  <a:gd name="T28" fmla="*/ 1335 w 1336"/>
                  <a:gd name="T2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6" h="52">
                    <a:moveTo>
                      <a:pt x="0" y="51"/>
                    </a:moveTo>
                    <a:lnTo>
                      <a:pt x="96" y="0"/>
                    </a:lnTo>
                    <a:lnTo>
                      <a:pt x="191" y="51"/>
                    </a:lnTo>
                    <a:lnTo>
                      <a:pt x="286" y="0"/>
                    </a:lnTo>
                    <a:lnTo>
                      <a:pt x="381" y="51"/>
                    </a:lnTo>
                    <a:lnTo>
                      <a:pt x="477" y="0"/>
                    </a:lnTo>
                    <a:lnTo>
                      <a:pt x="572" y="51"/>
                    </a:lnTo>
                    <a:lnTo>
                      <a:pt x="668" y="0"/>
                    </a:lnTo>
                    <a:lnTo>
                      <a:pt x="764" y="51"/>
                    </a:lnTo>
                    <a:lnTo>
                      <a:pt x="859" y="0"/>
                    </a:lnTo>
                    <a:lnTo>
                      <a:pt x="954" y="51"/>
                    </a:lnTo>
                    <a:lnTo>
                      <a:pt x="1049" y="0"/>
                    </a:lnTo>
                    <a:lnTo>
                      <a:pt x="1145" y="51"/>
                    </a:lnTo>
                    <a:lnTo>
                      <a:pt x="1239" y="0"/>
                    </a:lnTo>
                    <a:lnTo>
                      <a:pt x="1335" y="51"/>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nvGrpSpPr>
              <p:cNvPr id="88" name="Group 53"/>
              <p:cNvGrpSpPr>
                <a:grpSpLocks/>
              </p:cNvGrpSpPr>
              <p:nvPr/>
            </p:nvGrpSpPr>
            <p:grpSpPr bwMode="auto">
              <a:xfrm>
                <a:off x="2932" y="2752"/>
                <a:ext cx="192" cy="255"/>
                <a:chOff x="2932" y="2752"/>
                <a:chExt cx="192" cy="255"/>
              </a:xfrm>
            </p:grpSpPr>
            <p:sp>
              <p:nvSpPr>
                <p:cNvPr id="89" name="Freeform 51"/>
                <p:cNvSpPr>
                  <a:spLocks/>
                </p:cNvSpPr>
                <p:nvPr/>
              </p:nvSpPr>
              <p:spPr bwMode="auto">
                <a:xfrm>
                  <a:off x="2932" y="2752"/>
                  <a:ext cx="192" cy="255"/>
                </a:xfrm>
                <a:custGeom>
                  <a:avLst/>
                  <a:gdLst>
                    <a:gd name="T0" fmla="*/ 0 w 192"/>
                    <a:gd name="T1" fmla="*/ 51 h 255"/>
                    <a:gd name="T2" fmla="*/ 95 w 192"/>
                    <a:gd name="T3" fmla="*/ 0 h 255"/>
                    <a:gd name="T4" fmla="*/ 191 w 192"/>
                    <a:gd name="T5" fmla="*/ 51 h 255"/>
                    <a:gd name="T6" fmla="*/ 191 w 192"/>
                    <a:gd name="T7" fmla="*/ 204 h 255"/>
                    <a:gd name="T8" fmla="*/ 95 w 192"/>
                    <a:gd name="T9" fmla="*/ 254 h 255"/>
                    <a:gd name="T10" fmla="*/ 0 w 192"/>
                    <a:gd name="T11" fmla="*/ 204 h 255"/>
                    <a:gd name="T12" fmla="*/ 0 w 192"/>
                    <a:gd name="T13" fmla="*/ 51 h 255"/>
                  </a:gdLst>
                  <a:ahLst/>
                  <a:cxnLst>
                    <a:cxn ang="0">
                      <a:pos x="T0" y="T1"/>
                    </a:cxn>
                    <a:cxn ang="0">
                      <a:pos x="T2" y="T3"/>
                    </a:cxn>
                    <a:cxn ang="0">
                      <a:pos x="T4" y="T5"/>
                    </a:cxn>
                    <a:cxn ang="0">
                      <a:pos x="T6" y="T7"/>
                    </a:cxn>
                    <a:cxn ang="0">
                      <a:pos x="T8" y="T9"/>
                    </a:cxn>
                    <a:cxn ang="0">
                      <a:pos x="T10" y="T11"/>
                    </a:cxn>
                    <a:cxn ang="0">
                      <a:pos x="T12" y="T13"/>
                    </a:cxn>
                  </a:cxnLst>
                  <a:rect l="0" t="0" r="r" b="b"/>
                  <a:pathLst>
                    <a:path w="192" h="255">
                      <a:moveTo>
                        <a:pt x="0" y="51"/>
                      </a:moveTo>
                      <a:lnTo>
                        <a:pt x="95" y="0"/>
                      </a:lnTo>
                      <a:lnTo>
                        <a:pt x="191" y="51"/>
                      </a:lnTo>
                      <a:lnTo>
                        <a:pt x="191" y="204"/>
                      </a:lnTo>
                      <a:lnTo>
                        <a:pt x="95" y="254"/>
                      </a:lnTo>
                      <a:lnTo>
                        <a:pt x="0" y="204"/>
                      </a:lnTo>
                      <a:lnTo>
                        <a:pt x="0" y="51"/>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90" name="Oval 52"/>
                <p:cNvSpPr>
                  <a:spLocks noChangeArrowheads="1"/>
                </p:cNvSpPr>
                <p:nvPr/>
              </p:nvSpPr>
              <p:spPr bwMode="auto">
                <a:xfrm>
                  <a:off x="2963" y="2811"/>
                  <a:ext cx="129" cy="137"/>
                </a:xfrm>
                <a:prstGeom prst="ellipse">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grpSp>
        <p:sp>
          <p:nvSpPr>
            <p:cNvPr id="38" name="Freeform 55"/>
            <p:cNvSpPr>
              <a:spLocks/>
            </p:cNvSpPr>
            <p:nvPr/>
          </p:nvSpPr>
          <p:spPr bwMode="auto">
            <a:xfrm>
              <a:off x="2932" y="1072"/>
              <a:ext cx="1437" cy="59"/>
            </a:xfrm>
            <a:custGeom>
              <a:avLst/>
              <a:gdLst>
                <a:gd name="T0" fmla="*/ 0 w 1437"/>
                <a:gd name="T1" fmla="*/ 58 h 59"/>
                <a:gd name="T2" fmla="*/ 110 w 1437"/>
                <a:gd name="T3" fmla="*/ 0 h 59"/>
                <a:gd name="T4" fmla="*/ 220 w 1437"/>
                <a:gd name="T5" fmla="*/ 58 h 59"/>
                <a:gd name="T6" fmla="*/ 331 w 1437"/>
                <a:gd name="T7" fmla="*/ 0 h 59"/>
                <a:gd name="T8" fmla="*/ 442 w 1437"/>
                <a:gd name="T9" fmla="*/ 58 h 59"/>
                <a:gd name="T10" fmla="*/ 552 w 1437"/>
                <a:gd name="T11" fmla="*/ 0 h 59"/>
                <a:gd name="T12" fmla="*/ 662 w 1437"/>
                <a:gd name="T13" fmla="*/ 58 h 59"/>
                <a:gd name="T14" fmla="*/ 773 w 1437"/>
                <a:gd name="T15" fmla="*/ 0 h 59"/>
                <a:gd name="T16" fmla="*/ 883 w 1437"/>
                <a:gd name="T17" fmla="*/ 58 h 59"/>
                <a:gd name="T18" fmla="*/ 994 w 1437"/>
                <a:gd name="T19" fmla="*/ 0 h 59"/>
                <a:gd name="T20" fmla="*/ 1105 w 1437"/>
                <a:gd name="T21" fmla="*/ 58 h 59"/>
                <a:gd name="T22" fmla="*/ 1215 w 1437"/>
                <a:gd name="T23" fmla="*/ 0 h 59"/>
                <a:gd name="T24" fmla="*/ 1325 w 1437"/>
                <a:gd name="T25" fmla="*/ 58 h 59"/>
                <a:gd name="T26" fmla="*/ 1436 w 1437"/>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7" h="59">
                  <a:moveTo>
                    <a:pt x="0" y="58"/>
                  </a:moveTo>
                  <a:lnTo>
                    <a:pt x="110" y="0"/>
                  </a:lnTo>
                  <a:lnTo>
                    <a:pt x="220" y="58"/>
                  </a:lnTo>
                  <a:lnTo>
                    <a:pt x="331" y="0"/>
                  </a:lnTo>
                  <a:lnTo>
                    <a:pt x="442" y="58"/>
                  </a:lnTo>
                  <a:lnTo>
                    <a:pt x="552" y="0"/>
                  </a:lnTo>
                  <a:lnTo>
                    <a:pt x="662" y="58"/>
                  </a:lnTo>
                  <a:lnTo>
                    <a:pt x="773" y="0"/>
                  </a:lnTo>
                  <a:lnTo>
                    <a:pt x="883" y="58"/>
                  </a:lnTo>
                  <a:lnTo>
                    <a:pt x="994" y="0"/>
                  </a:lnTo>
                  <a:lnTo>
                    <a:pt x="1105" y="58"/>
                  </a:lnTo>
                  <a:lnTo>
                    <a:pt x="1215" y="0"/>
                  </a:lnTo>
                  <a:lnTo>
                    <a:pt x="1325" y="58"/>
                  </a:lnTo>
                  <a:lnTo>
                    <a:pt x="1436" y="0"/>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nvGrpSpPr>
            <p:cNvPr id="39" name="Group 59"/>
            <p:cNvGrpSpPr>
              <a:grpSpLocks/>
            </p:cNvGrpSpPr>
            <p:nvPr/>
          </p:nvGrpSpPr>
          <p:grpSpPr bwMode="auto">
            <a:xfrm>
              <a:off x="2932" y="1175"/>
              <a:ext cx="1879" cy="182"/>
              <a:chOff x="2932" y="1175"/>
              <a:chExt cx="1879" cy="182"/>
            </a:xfrm>
          </p:grpSpPr>
          <p:sp>
            <p:nvSpPr>
              <p:cNvPr id="84" name="Freeform 56"/>
              <p:cNvSpPr>
                <a:spLocks/>
              </p:cNvSpPr>
              <p:nvPr/>
            </p:nvSpPr>
            <p:spPr bwMode="auto">
              <a:xfrm>
                <a:off x="2932" y="1262"/>
                <a:ext cx="1879" cy="60"/>
              </a:xfrm>
              <a:custGeom>
                <a:avLst/>
                <a:gdLst>
                  <a:gd name="T0" fmla="*/ 0 w 1879"/>
                  <a:gd name="T1" fmla="*/ 59 h 60"/>
                  <a:gd name="T2" fmla="*/ 110 w 1879"/>
                  <a:gd name="T3" fmla="*/ 0 h 60"/>
                  <a:gd name="T4" fmla="*/ 220 w 1879"/>
                  <a:gd name="T5" fmla="*/ 59 h 60"/>
                  <a:gd name="T6" fmla="*/ 331 w 1879"/>
                  <a:gd name="T7" fmla="*/ 0 h 60"/>
                  <a:gd name="T8" fmla="*/ 442 w 1879"/>
                  <a:gd name="T9" fmla="*/ 59 h 60"/>
                  <a:gd name="T10" fmla="*/ 552 w 1879"/>
                  <a:gd name="T11" fmla="*/ 0 h 60"/>
                  <a:gd name="T12" fmla="*/ 662 w 1879"/>
                  <a:gd name="T13" fmla="*/ 59 h 60"/>
                  <a:gd name="T14" fmla="*/ 773 w 1879"/>
                  <a:gd name="T15" fmla="*/ 0 h 60"/>
                  <a:gd name="T16" fmla="*/ 884 w 1879"/>
                  <a:gd name="T17" fmla="*/ 59 h 60"/>
                  <a:gd name="T18" fmla="*/ 994 w 1879"/>
                  <a:gd name="T19" fmla="*/ 0 h 60"/>
                  <a:gd name="T20" fmla="*/ 1105 w 1879"/>
                  <a:gd name="T21" fmla="*/ 59 h 60"/>
                  <a:gd name="T22" fmla="*/ 1215 w 1879"/>
                  <a:gd name="T23" fmla="*/ 0 h 60"/>
                  <a:gd name="T24" fmla="*/ 1325 w 1879"/>
                  <a:gd name="T25" fmla="*/ 59 h 60"/>
                  <a:gd name="T26" fmla="*/ 1435 w 1879"/>
                  <a:gd name="T27" fmla="*/ 0 h 60"/>
                  <a:gd name="T28" fmla="*/ 1547 w 1879"/>
                  <a:gd name="T29" fmla="*/ 59 h 60"/>
                  <a:gd name="T30" fmla="*/ 1657 w 1879"/>
                  <a:gd name="T31" fmla="*/ 0 h 60"/>
                  <a:gd name="T32" fmla="*/ 1767 w 1879"/>
                  <a:gd name="T33" fmla="*/ 59 h 60"/>
                  <a:gd name="T34" fmla="*/ 1878 w 1879"/>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9" h="60">
                    <a:moveTo>
                      <a:pt x="0" y="59"/>
                    </a:moveTo>
                    <a:lnTo>
                      <a:pt x="110" y="0"/>
                    </a:lnTo>
                    <a:lnTo>
                      <a:pt x="220" y="59"/>
                    </a:lnTo>
                    <a:lnTo>
                      <a:pt x="331" y="0"/>
                    </a:lnTo>
                    <a:lnTo>
                      <a:pt x="442" y="59"/>
                    </a:lnTo>
                    <a:lnTo>
                      <a:pt x="552" y="0"/>
                    </a:lnTo>
                    <a:lnTo>
                      <a:pt x="662" y="59"/>
                    </a:lnTo>
                    <a:lnTo>
                      <a:pt x="773" y="0"/>
                    </a:lnTo>
                    <a:lnTo>
                      <a:pt x="884" y="59"/>
                    </a:lnTo>
                    <a:lnTo>
                      <a:pt x="994" y="0"/>
                    </a:lnTo>
                    <a:lnTo>
                      <a:pt x="1105" y="59"/>
                    </a:lnTo>
                    <a:lnTo>
                      <a:pt x="1215" y="0"/>
                    </a:lnTo>
                    <a:lnTo>
                      <a:pt x="1325" y="59"/>
                    </a:lnTo>
                    <a:lnTo>
                      <a:pt x="1435" y="0"/>
                    </a:lnTo>
                    <a:lnTo>
                      <a:pt x="1547" y="59"/>
                    </a:lnTo>
                    <a:lnTo>
                      <a:pt x="1657" y="0"/>
                    </a:lnTo>
                    <a:lnTo>
                      <a:pt x="1767" y="59"/>
                    </a:lnTo>
                    <a:lnTo>
                      <a:pt x="1878" y="0"/>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85" name="Line 57"/>
              <p:cNvSpPr>
                <a:spLocks noChangeShapeType="1"/>
              </p:cNvSpPr>
              <p:nvPr/>
            </p:nvSpPr>
            <p:spPr bwMode="auto">
              <a:xfrm>
                <a:off x="4257" y="1348"/>
                <a:ext cx="0" cy="9"/>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86" name="Line 58"/>
              <p:cNvSpPr>
                <a:spLocks noChangeShapeType="1"/>
              </p:cNvSpPr>
              <p:nvPr/>
            </p:nvSpPr>
            <p:spPr bwMode="auto">
              <a:xfrm flipV="1">
                <a:off x="4589" y="1175"/>
                <a:ext cx="0" cy="11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grpSp>
          <p:nvGrpSpPr>
            <p:cNvPr id="40" name="Group 63"/>
            <p:cNvGrpSpPr>
              <a:grpSpLocks/>
            </p:cNvGrpSpPr>
            <p:nvPr/>
          </p:nvGrpSpPr>
          <p:grpSpPr bwMode="auto">
            <a:xfrm>
              <a:off x="2932" y="1679"/>
              <a:ext cx="1280" cy="254"/>
              <a:chOff x="2932" y="1679"/>
              <a:chExt cx="1280" cy="254"/>
            </a:xfrm>
          </p:grpSpPr>
          <p:sp>
            <p:nvSpPr>
              <p:cNvPr id="81" name="Freeform 60"/>
              <p:cNvSpPr>
                <a:spLocks/>
              </p:cNvSpPr>
              <p:nvPr/>
            </p:nvSpPr>
            <p:spPr bwMode="auto">
              <a:xfrm>
                <a:off x="2932" y="1705"/>
                <a:ext cx="172" cy="228"/>
              </a:xfrm>
              <a:custGeom>
                <a:avLst/>
                <a:gdLst>
                  <a:gd name="T0" fmla="*/ 0 w 172"/>
                  <a:gd name="T1" fmla="*/ 45 h 228"/>
                  <a:gd name="T2" fmla="*/ 86 w 172"/>
                  <a:gd name="T3" fmla="*/ 0 h 228"/>
                  <a:gd name="T4" fmla="*/ 171 w 172"/>
                  <a:gd name="T5" fmla="*/ 45 h 228"/>
                  <a:gd name="T6" fmla="*/ 171 w 172"/>
                  <a:gd name="T7" fmla="*/ 182 h 228"/>
                  <a:gd name="T8" fmla="*/ 86 w 172"/>
                  <a:gd name="T9" fmla="*/ 227 h 228"/>
                  <a:gd name="T10" fmla="*/ 0 w 172"/>
                  <a:gd name="T11" fmla="*/ 182 h 228"/>
                  <a:gd name="T12" fmla="*/ 0 w 172"/>
                  <a:gd name="T13" fmla="*/ 45 h 228"/>
                </a:gdLst>
                <a:ahLst/>
                <a:cxnLst>
                  <a:cxn ang="0">
                    <a:pos x="T0" y="T1"/>
                  </a:cxn>
                  <a:cxn ang="0">
                    <a:pos x="T2" y="T3"/>
                  </a:cxn>
                  <a:cxn ang="0">
                    <a:pos x="T4" y="T5"/>
                  </a:cxn>
                  <a:cxn ang="0">
                    <a:pos x="T6" y="T7"/>
                  </a:cxn>
                  <a:cxn ang="0">
                    <a:pos x="T8" y="T9"/>
                  </a:cxn>
                  <a:cxn ang="0">
                    <a:pos x="T10" y="T11"/>
                  </a:cxn>
                  <a:cxn ang="0">
                    <a:pos x="T12" y="T13"/>
                  </a:cxn>
                </a:cxnLst>
                <a:rect l="0" t="0" r="r" b="b"/>
                <a:pathLst>
                  <a:path w="172" h="228">
                    <a:moveTo>
                      <a:pt x="0" y="45"/>
                    </a:moveTo>
                    <a:lnTo>
                      <a:pt x="86" y="0"/>
                    </a:lnTo>
                    <a:lnTo>
                      <a:pt x="171" y="45"/>
                    </a:lnTo>
                    <a:lnTo>
                      <a:pt x="171" y="182"/>
                    </a:lnTo>
                    <a:lnTo>
                      <a:pt x="86" y="227"/>
                    </a:lnTo>
                    <a:lnTo>
                      <a:pt x="0" y="182"/>
                    </a:lnTo>
                    <a:lnTo>
                      <a:pt x="0" y="45"/>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82" name="Freeform 61"/>
              <p:cNvSpPr>
                <a:spLocks/>
              </p:cNvSpPr>
              <p:nvPr/>
            </p:nvSpPr>
            <p:spPr bwMode="auto">
              <a:xfrm>
                <a:off x="3102" y="1705"/>
                <a:ext cx="1110" cy="47"/>
              </a:xfrm>
              <a:custGeom>
                <a:avLst/>
                <a:gdLst>
                  <a:gd name="T0" fmla="*/ 0 w 1110"/>
                  <a:gd name="T1" fmla="*/ 46 h 47"/>
                  <a:gd name="T2" fmla="*/ 85 w 1110"/>
                  <a:gd name="T3" fmla="*/ 0 h 47"/>
                  <a:gd name="T4" fmla="*/ 171 w 1110"/>
                  <a:gd name="T5" fmla="*/ 46 h 47"/>
                  <a:gd name="T6" fmla="*/ 256 w 1110"/>
                  <a:gd name="T7" fmla="*/ 0 h 47"/>
                  <a:gd name="T8" fmla="*/ 341 w 1110"/>
                  <a:gd name="T9" fmla="*/ 46 h 47"/>
                  <a:gd name="T10" fmla="*/ 427 w 1110"/>
                  <a:gd name="T11" fmla="*/ 0 h 47"/>
                  <a:gd name="T12" fmla="*/ 512 w 1110"/>
                  <a:gd name="T13" fmla="*/ 46 h 47"/>
                  <a:gd name="T14" fmla="*/ 597 w 1110"/>
                  <a:gd name="T15" fmla="*/ 0 h 47"/>
                  <a:gd name="T16" fmla="*/ 683 w 1110"/>
                  <a:gd name="T17" fmla="*/ 46 h 47"/>
                  <a:gd name="T18" fmla="*/ 768 w 1110"/>
                  <a:gd name="T19" fmla="*/ 0 h 47"/>
                  <a:gd name="T20" fmla="*/ 853 w 1110"/>
                  <a:gd name="T21" fmla="*/ 46 h 47"/>
                  <a:gd name="T22" fmla="*/ 938 w 1110"/>
                  <a:gd name="T23" fmla="*/ 0 h 47"/>
                  <a:gd name="T24" fmla="*/ 1024 w 1110"/>
                  <a:gd name="T25" fmla="*/ 46 h 47"/>
                  <a:gd name="T26" fmla="*/ 1109 w 1110"/>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0" h="47">
                    <a:moveTo>
                      <a:pt x="0" y="46"/>
                    </a:moveTo>
                    <a:lnTo>
                      <a:pt x="85" y="0"/>
                    </a:lnTo>
                    <a:lnTo>
                      <a:pt x="171" y="46"/>
                    </a:lnTo>
                    <a:lnTo>
                      <a:pt x="256" y="0"/>
                    </a:lnTo>
                    <a:lnTo>
                      <a:pt x="341" y="46"/>
                    </a:lnTo>
                    <a:lnTo>
                      <a:pt x="427" y="0"/>
                    </a:lnTo>
                    <a:lnTo>
                      <a:pt x="512" y="46"/>
                    </a:lnTo>
                    <a:lnTo>
                      <a:pt x="597" y="0"/>
                    </a:lnTo>
                    <a:lnTo>
                      <a:pt x="683" y="46"/>
                    </a:lnTo>
                    <a:lnTo>
                      <a:pt x="768" y="0"/>
                    </a:lnTo>
                    <a:lnTo>
                      <a:pt x="853" y="46"/>
                    </a:lnTo>
                    <a:lnTo>
                      <a:pt x="938" y="0"/>
                    </a:lnTo>
                    <a:lnTo>
                      <a:pt x="1024" y="46"/>
                    </a:lnTo>
                    <a:lnTo>
                      <a:pt x="1109" y="0"/>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83" name="Line 62"/>
              <p:cNvSpPr>
                <a:spLocks noChangeShapeType="1"/>
              </p:cNvSpPr>
              <p:nvPr/>
            </p:nvSpPr>
            <p:spPr bwMode="auto">
              <a:xfrm>
                <a:off x="4040" y="1679"/>
                <a:ext cx="0" cy="1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grpSp>
          <p:nvGrpSpPr>
            <p:cNvPr id="41" name="Group 68"/>
            <p:cNvGrpSpPr>
              <a:grpSpLocks/>
            </p:cNvGrpSpPr>
            <p:nvPr/>
          </p:nvGrpSpPr>
          <p:grpSpPr bwMode="auto">
            <a:xfrm>
              <a:off x="2932" y="1948"/>
              <a:ext cx="1450" cy="412"/>
              <a:chOff x="2932" y="1948"/>
              <a:chExt cx="1450" cy="412"/>
            </a:xfrm>
          </p:grpSpPr>
          <p:sp>
            <p:nvSpPr>
              <p:cNvPr id="77" name="Freeform 64"/>
              <p:cNvSpPr>
                <a:spLocks/>
              </p:cNvSpPr>
              <p:nvPr/>
            </p:nvSpPr>
            <p:spPr bwMode="auto">
              <a:xfrm>
                <a:off x="2932" y="2131"/>
                <a:ext cx="171" cy="229"/>
              </a:xfrm>
              <a:custGeom>
                <a:avLst/>
                <a:gdLst>
                  <a:gd name="T0" fmla="*/ 0 w 171"/>
                  <a:gd name="T1" fmla="*/ 46 h 229"/>
                  <a:gd name="T2" fmla="*/ 85 w 171"/>
                  <a:gd name="T3" fmla="*/ 0 h 229"/>
                  <a:gd name="T4" fmla="*/ 170 w 171"/>
                  <a:gd name="T5" fmla="*/ 46 h 229"/>
                  <a:gd name="T6" fmla="*/ 170 w 171"/>
                  <a:gd name="T7" fmla="*/ 182 h 229"/>
                  <a:gd name="T8" fmla="*/ 85 w 171"/>
                  <a:gd name="T9" fmla="*/ 228 h 229"/>
                  <a:gd name="T10" fmla="*/ 0 w 171"/>
                  <a:gd name="T11" fmla="*/ 182 h 229"/>
                  <a:gd name="T12" fmla="*/ 0 w 171"/>
                  <a:gd name="T13" fmla="*/ 46 h 229"/>
                </a:gdLst>
                <a:ahLst/>
                <a:cxnLst>
                  <a:cxn ang="0">
                    <a:pos x="T0" y="T1"/>
                  </a:cxn>
                  <a:cxn ang="0">
                    <a:pos x="T2" y="T3"/>
                  </a:cxn>
                  <a:cxn ang="0">
                    <a:pos x="T4" y="T5"/>
                  </a:cxn>
                  <a:cxn ang="0">
                    <a:pos x="T6" y="T7"/>
                  </a:cxn>
                  <a:cxn ang="0">
                    <a:pos x="T8" y="T9"/>
                  </a:cxn>
                  <a:cxn ang="0">
                    <a:pos x="T10" y="T11"/>
                  </a:cxn>
                  <a:cxn ang="0">
                    <a:pos x="T12" y="T13"/>
                  </a:cxn>
                </a:cxnLst>
                <a:rect l="0" t="0" r="r" b="b"/>
                <a:pathLst>
                  <a:path w="171" h="229">
                    <a:moveTo>
                      <a:pt x="0" y="46"/>
                    </a:moveTo>
                    <a:lnTo>
                      <a:pt x="85" y="0"/>
                    </a:lnTo>
                    <a:lnTo>
                      <a:pt x="170" y="46"/>
                    </a:lnTo>
                    <a:lnTo>
                      <a:pt x="170" y="182"/>
                    </a:lnTo>
                    <a:lnTo>
                      <a:pt x="85" y="228"/>
                    </a:lnTo>
                    <a:lnTo>
                      <a:pt x="0" y="182"/>
                    </a:lnTo>
                    <a:lnTo>
                      <a:pt x="0" y="46"/>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78" name="Freeform 65"/>
              <p:cNvSpPr>
                <a:spLocks/>
              </p:cNvSpPr>
              <p:nvPr/>
            </p:nvSpPr>
            <p:spPr bwMode="auto">
              <a:xfrm>
                <a:off x="3017" y="1948"/>
                <a:ext cx="172" cy="230"/>
              </a:xfrm>
              <a:custGeom>
                <a:avLst/>
                <a:gdLst>
                  <a:gd name="T0" fmla="*/ 0 w 172"/>
                  <a:gd name="T1" fmla="*/ 47 h 230"/>
                  <a:gd name="T2" fmla="*/ 86 w 172"/>
                  <a:gd name="T3" fmla="*/ 0 h 230"/>
                  <a:gd name="T4" fmla="*/ 171 w 172"/>
                  <a:gd name="T5" fmla="*/ 47 h 230"/>
                  <a:gd name="T6" fmla="*/ 171 w 172"/>
                  <a:gd name="T7" fmla="*/ 183 h 230"/>
                  <a:gd name="T8" fmla="*/ 86 w 172"/>
                  <a:gd name="T9" fmla="*/ 229 h 230"/>
                  <a:gd name="T10" fmla="*/ 0 w 172"/>
                  <a:gd name="T11" fmla="*/ 183 h 230"/>
                  <a:gd name="T12" fmla="*/ 0 w 172"/>
                  <a:gd name="T13" fmla="*/ 47 h 230"/>
                </a:gdLst>
                <a:ahLst/>
                <a:cxnLst>
                  <a:cxn ang="0">
                    <a:pos x="T0" y="T1"/>
                  </a:cxn>
                  <a:cxn ang="0">
                    <a:pos x="T2" y="T3"/>
                  </a:cxn>
                  <a:cxn ang="0">
                    <a:pos x="T4" y="T5"/>
                  </a:cxn>
                  <a:cxn ang="0">
                    <a:pos x="T6" y="T7"/>
                  </a:cxn>
                  <a:cxn ang="0">
                    <a:pos x="T8" y="T9"/>
                  </a:cxn>
                  <a:cxn ang="0">
                    <a:pos x="T10" y="T11"/>
                  </a:cxn>
                  <a:cxn ang="0">
                    <a:pos x="T12" y="T13"/>
                  </a:cxn>
                </a:cxnLst>
                <a:rect l="0" t="0" r="r" b="b"/>
                <a:pathLst>
                  <a:path w="172" h="230">
                    <a:moveTo>
                      <a:pt x="0" y="47"/>
                    </a:moveTo>
                    <a:lnTo>
                      <a:pt x="86" y="0"/>
                    </a:lnTo>
                    <a:lnTo>
                      <a:pt x="171" y="47"/>
                    </a:lnTo>
                    <a:lnTo>
                      <a:pt x="171" y="183"/>
                    </a:lnTo>
                    <a:lnTo>
                      <a:pt x="86" y="229"/>
                    </a:lnTo>
                    <a:lnTo>
                      <a:pt x="0" y="183"/>
                    </a:lnTo>
                    <a:lnTo>
                      <a:pt x="0" y="4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79" name="Freeform 66"/>
              <p:cNvSpPr>
                <a:spLocks/>
              </p:cNvSpPr>
              <p:nvPr/>
            </p:nvSpPr>
            <p:spPr bwMode="auto">
              <a:xfrm>
                <a:off x="3103" y="2131"/>
                <a:ext cx="171" cy="229"/>
              </a:xfrm>
              <a:custGeom>
                <a:avLst/>
                <a:gdLst>
                  <a:gd name="T0" fmla="*/ 0 w 171"/>
                  <a:gd name="T1" fmla="*/ 46 h 229"/>
                  <a:gd name="T2" fmla="*/ 85 w 171"/>
                  <a:gd name="T3" fmla="*/ 0 h 229"/>
                  <a:gd name="T4" fmla="*/ 170 w 171"/>
                  <a:gd name="T5" fmla="*/ 46 h 229"/>
                  <a:gd name="T6" fmla="*/ 170 w 171"/>
                  <a:gd name="T7" fmla="*/ 182 h 229"/>
                  <a:gd name="T8" fmla="*/ 85 w 171"/>
                  <a:gd name="T9" fmla="*/ 228 h 229"/>
                  <a:gd name="T10" fmla="*/ 0 w 171"/>
                  <a:gd name="T11" fmla="*/ 182 h 229"/>
                  <a:gd name="T12" fmla="*/ 0 w 171"/>
                  <a:gd name="T13" fmla="*/ 46 h 229"/>
                </a:gdLst>
                <a:ahLst/>
                <a:cxnLst>
                  <a:cxn ang="0">
                    <a:pos x="T0" y="T1"/>
                  </a:cxn>
                  <a:cxn ang="0">
                    <a:pos x="T2" y="T3"/>
                  </a:cxn>
                  <a:cxn ang="0">
                    <a:pos x="T4" y="T5"/>
                  </a:cxn>
                  <a:cxn ang="0">
                    <a:pos x="T6" y="T7"/>
                  </a:cxn>
                  <a:cxn ang="0">
                    <a:pos x="T8" y="T9"/>
                  </a:cxn>
                  <a:cxn ang="0">
                    <a:pos x="T10" y="T11"/>
                  </a:cxn>
                  <a:cxn ang="0">
                    <a:pos x="T12" y="T13"/>
                  </a:cxn>
                </a:cxnLst>
                <a:rect l="0" t="0" r="r" b="b"/>
                <a:pathLst>
                  <a:path w="171" h="229">
                    <a:moveTo>
                      <a:pt x="0" y="46"/>
                    </a:moveTo>
                    <a:lnTo>
                      <a:pt x="85" y="0"/>
                    </a:lnTo>
                    <a:lnTo>
                      <a:pt x="170" y="46"/>
                    </a:lnTo>
                    <a:lnTo>
                      <a:pt x="170" y="182"/>
                    </a:lnTo>
                    <a:lnTo>
                      <a:pt x="85" y="228"/>
                    </a:lnTo>
                    <a:lnTo>
                      <a:pt x="0" y="182"/>
                    </a:lnTo>
                    <a:lnTo>
                      <a:pt x="0" y="46"/>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80" name="Freeform 67"/>
              <p:cNvSpPr>
                <a:spLocks/>
              </p:cNvSpPr>
              <p:nvPr/>
            </p:nvSpPr>
            <p:spPr bwMode="auto">
              <a:xfrm>
                <a:off x="3272" y="2130"/>
                <a:ext cx="1110" cy="48"/>
              </a:xfrm>
              <a:custGeom>
                <a:avLst/>
                <a:gdLst>
                  <a:gd name="T0" fmla="*/ 0 w 1110"/>
                  <a:gd name="T1" fmla="*/ 47 h 48"/>
                  <a:gd name="T2" fmla="*/ 85 w 1110"/>
                  <a:gd name="T3" fmla="*/ 0 h 48"/>
                  <a:gd name="T4" fmla="*/ 171 w 1110"/>
                  <a:gd name="T5" fmla="*/ 47 h 48"/>
                  <a:gd name="T6" fmla="*/ 256 w 1110"/>
                  <a:gd name="T7" fmla="*/ 0 h 48"/>
                  <a:gd name="T8" fmla="*/ 341 w 1110"/>
                  <a:gd name="T9" fmla="*/ 47 h 48"/>
                  <a:gd name="T10" fmla="*/ 427 w 1110"/>
                  <a:gd name="T11" fmla="*/ 0 h 48"/>
                  <a:gd name="T12" fmla="*/ 512 w 1110"/>
                  <a:gd name="T13" fmla="*/ 47 h 48"/>
                  <a:gd name="T14" fmla="*/ 598 w 1110"/>
                  <a:gd name="T15" fmla="*/ 0 h 48"/>
                  <a:gd name="T16" fmla="*/ 683 w 1110"/>
                  <a:gd name="T17" fmla="*/ 47 h 48"/>
                  <a:gd name="T18" fmla="*/ 768 w 1110"/>
                  <a:gd name="T19" fmla="*/ 0 h 48"/>
                  <a:gd name="T20" fmla="*/ 853 w 1110"/>
                  <a:gd name="T21" fmla="*/ 47 h 48"/>
                  <a:gd name="T22" fmla="*/ 938 w 1110"/>
                  <a:gd name="T23" fmla="*/ 0 h 48"/>
                  <a:gd name="T24" fmla="*/ 1024 w 1110"/>
                  <a:gd name="T25" fmla="*/ 47 h 48"/>
                  <a:gd name="T26" fmla="*/ 1109 w 1110"/>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0" h="48">
                    <a:moveTo>
                      <a:pt x="0" y="47"/>
                    </a:moveTo>
                    <a:lnTo>
                      <a:pt x="85" y="0"/>
                    </a:lnTo>
                    <a:lnTo>
                      <a:pt x="171" y="47"/>
                    </a:lnTo>
                    <a:lnTo>
                      <a:pt x="256" y="0"/>
                    </a:lnTo>
                    <a:lnTo>
                      <a:pt x="341" y="47"/>
                    </a:lnTo>
                    <a:lnTo>
                      <a:pt x="427" y="0"/>
                    </a:lnTo>
                    <a:lnTo>
                      <a:pt x="512" y="47"/>
                    </a:lnTo>
                    <a:lnTo>
                      <a:pt x="598" y="0"/>
                    </a:lnTo>
                    <a:lnTo>
                      <a:pt x="683" y="47"/>
                    </a:lnTo>
                    <a:lnTo>
                      <a:pt x="768" y="0"/>
                    </a:lnTo>
                    <a:lnTo>
                      <a:pt x="853" y="47"/>
                    </a:lnTo>
                    <a:lnTo>
                      <a:pt x="938" y="0"/>
                    </a:lnTo>
                    <a:lnTo>
                      <a:pt x="1024" y="47"/>
                    </a:lnTo>
                    <a:lnTo>
                      <a:pt x="1109" y="0"/>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grpSp>
          <p:nvGrpSpPr>
            <p:cNvPr id="42" name="Group 75"/>
            <p:cNvGrpSpPr>
              <a:grpSpLocks/>
            </p:cNvGrpSpPr>
            <p:nvPr/>
          </p:nvGrpSpPr>
          <p:grpSpPr bwMode="auto">
            <a:xfrm>
              <a:off x="2932" y="2391"/>
              <a:ext cx="1537" cy="299"/>
              <a:chOff x="2932" y="2391"/>
              <a:chExt cx="1537" cy="299"/>
            </a:xfrm>
          </p:grpSpPr>
          <p:sp>
            <p:nvSpPr>
              <p:cNvPr id="71" name="Freeform 69"/>
              <p:cNvSpPr>
                <a:spLocks/>
              </p:cNvSpPr>
              <p:nvPr/>
            </p:nvSpPr>
            <p:spPr bwMode="auto">
              <a:xfrm>
                <a:off x="3103" y="2391"/>
                <a:ext cx="171" cy="230"/>
              </a:xfrm>
              <a:custGeom>
                <a:avLst/>
                <a:gdLst>
                  <a:gd name="T0" fmla="*/ 0 w 171"/>
                  <a:gd name="T1" fmla="*/ 47 h 230"/>
                  <a:gd name="T2" fmla="*/ 85 w 171"/>
                  <a:gd name="T3" fmla="*/ 0 h 230"/>
                  <a:gd name="T4" fmla="*/ 170 w 171"/>
                  <a:gd name="T5" fmla="*/ 47 h 230"/>
                  <a:gd name="T6" fmla="*/ 170 w 171"/>
                  <a:gd name="T7" fmla="*/ 183 h 230"/>
                  <a:gd name="T8" fmla="*/ 85 w 171"/>
                  <a:gd name="T9" fmla="*/ 229 h 230"/>
                  <a:gd name="T10" fmla="*/ 0 w 171"/>
                  <a:gd name="T11" fmla="*/ 183 h 230"/>
                  <a:gd name="T12" fmla="*/ 0 w 171"/>
                  <a:gd name="T13" fmla="*/ 47 h 230"/>
                </a:gdLst>
                <a:ahLst/>
                <a:cxnLst>
                  <a:cxn ang="0">
                    <a:pos x="T0" y="T1"/>
                  </a:cxn>
                  <a:cxn ang="0">
                    <a:pos x="T2" y="T3"/>
                  </a:cxn>
                  <a:cxn ang="0">
                    <a:pos x="T4" y="T5"/>
                  </a:cxn>
                  <a:cxn ang="0">
                    <a:pos x="T6" y="T7"/>
                  </a:cxn>
                  <a:cxn ang="0">
                    <a:pos x="T8" y="T9"/>
                  </a:cxn>
                  <a:cxn ang="0">
                    <a:pos x="T10" y="T11"/>
                  </a:cxn>
                  <a:cxn ang="0">
                    <a:pos x="T12" y="T13"/>
                  </a:cxn>
                </a:cxnLst>
                <a:rect l="0" t="0" r="r" b="b"/>
                <a:pathLst>
                  <a:path w="171" h="230">
                    <a:moveTo>
                      <a:pt x="0" y="47"/>
                    </a:moveTo>
                    <a:lnTo>
                      <a:pt x="85" y="0"/>
                    </a:lnTo>
                    <a:lnTo>
                      <a:pt x="170" y="47"/>
                    </a:lnTo>
                    <a:lnTo>
                      <a:pt x="170" y="183"/>
                    </a:lnTo>
                    <a:lnTo>
                      <a:pt x="85" y="229"/>
                    </a:lnTo>
                    <a:lnTo>
                      <a:pt x="0" y="183"/>
                    </a:lnTo>
                    <a:lnTo>
                      <a:pt x="0" y="4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72" name="Freeform 70"/>
              <p:cNvSpPr>
                <a:spLocks/>
              </p:cNvSpPr>
              <p:nvPr/>
            </p:nvSpPr>
            <p:spPr bwMode="auto">
              <a:xfrm>
                <a:off x="2932" y="2438"/>
                <a:ext cx="172" cy="183"/>
              </a:xfrm>
              <a:custGeom>
                <a:avLst/>
                <a:gdLst>
                  <a:gd name="T0" fmla="*/ 171 w 172"/>
                  <a:gd name="T1" fmla="*/ 0 h 183"/>
                  <a:gd name="T2" fmla="*/ 0 w 172"/>
                  <a:gd name="T3" fmla="*/ 0 h 183"/>
                  <a:gd name="T4" fmla="*/ 0 w 172"/>
                  <a:gd name="T5" fmla="*/ 137 h 183"/>
                  <a:gd name="T6" fmla="*/ 86 w 172"/>
                  <a:gd name="T7" fmla="*/ 182 h 183"/>
                  <a:gd name="T8" fmla="*/ 171 w 172"/>
                  <a:gd name="T9" fmla="*/ 137 h 183"/>
                </a:gdLst>
                <a:ahLst/>
                <a:cxnLst>
                  <a:cxn ang="0">
                    <a:pos x="T0" y="T1"/>
                  </a:cxn>
                  <a:cxn ang="0">
                    <a:pos x="T2" y="T3"/>
                  </a:cxn>
                  <a:cxn ang="0">
                    <a:pos x="T4" y="T5"/>
                  </a:cxn>
                  <a:cxn ang="0">
                    <a:pos x="T6" y="T7"/>
                  </a:cxn>
                  <a:cxn ang="0">
                    <a:pos x="T8" y="T9"/>
                  </a:cxn>
                </a:cxnLst>
                <a:rect l="0" t="0" r="r" b="b"/>
                <a:pathLst>
                  <a:path w="172" h="183">
                    <a:moveTo>
                      <a:pt x="171" y="0"/>
                    </a:moveTo>
                    <a:lnTo>
                      <a:pt x="0" y="0"/>
                    </a:lnTo>
                    <a:lnTo>
                      <a:pt x="0" y="137"/>
                    </a:lnTo>
                    <a:lnTo>
                      <a:pt x="86" y="182"/>
                    </a:lnTo>
                    <a:lnTo>
                      <a:pt x="171" y="137"/>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nvGrpSpPr>
              <p:cNvPr id="73" name="Group 73"/>
              <p:cNvGrpSpPr>
                <a:grpSpLocks/>
              </p:cNvGrpSpPr>
              <p:nvPr/>
            </p:nvGrpSpPr>
            <p:grpSpPr bwMode="auto">
              <a:xfrm>
                <a:off x="2954" y="2528"/>
                <a:ext cx="163" cy="162"/>
                <a:chOff x="2954" y="2528"/>
                <a:chExt cx="163" cy="162"/>
              </a:xfrm>
            </p:grpSpPr>
            <p:sp>
              <p:nvSpPr>
                <p:cNvPr id="75" name="Rectangle 71"/>
                <p:cNvSpPr>
                  <a:spLocks noChangeArrowheads="1"/>
                </p:cNvSpPr>
                <p:nvPr/>
              </p:nvSpPr>
              <p:spPr bwMode="auto">
                <a:xfrm>
                  <a:off x="2978" y="2578"/>
                  <a:ext cx="79" cy="83"/>
                </a:xfrm>
                <a:prstGeom prst="rect">
                  <a:avLst/>
                </a:prstGeom>
                <a:solidFill>
                  <a:srgbClr val="FFFF80"/>
                </a:solidFill>
                <a:ln w="12700">
                  <a:solidFill>
                    <a:srgbClr val="FFFF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76" name="Rectangle 72"/>
                <p:cNvSpPr>
                  <a:spLocks noChangeArrowheads="1"/>
                </p:cNvSpPr>
                <p:nvPr/>
              </p:nvSpPr>
              <p:spPr bwMode="auto">
                <a:xfrm>
                  <a:off x="2954" y="2528"/>
                  <a:ext cx="163"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800" b="1" kern="0" dirty="0">
                      <a:solidFill>
                        <a:srgbClr val="000000"/>
                      </a:solidFill>
                      <a:latin typeface="Arial"/>
                      <a:cs typeface="Arial"/>
                    </a:rPr>
                    <a:t>S</a:t>
                  </a:r>
                </a:p>
              </p:txBody>
            </p:sp>
          </p:grpSp>
          <p:sp>
            <p:nvSpPr>
              <p:cNvPr id="74" name="Freeform 74"/>
              <p:cNvSpPr>
                <a:spLocks/>
              </p:cNvSpPr>
              <p:nvPr/>
            </p:nvSpPr>
            <p:spPr bwMode="auto">
              <a:xfrm>
                <a:off x="3273" y="2391"/>
                <a:ext cx="1196" cy="47"/>
              </a:xfrm>
              <a:custGeom>
                <a:avLst/>
                <a:gdLst>
                  <a:gd name="T0" fmla="*/ 0 w 1196"/>
                  <a:gd name="T1" fmla="*/ 46 h 47"/>
                  <a:gd name="T2" fmla="*/ 85 w 1196"/>
                  <a:gd name="T3" fmla="*/ 0 h 47"/>
                  <a:gd name="T4" fmla="*/ 171 w 1196"/>
                  <a:gd name="T5" fmla="*/ 46 h 47"/>
                  <a:gd name="T6" fmla="*/ 256 w 1196"/>
                  <a:gd name="T7" fmla="*/ 0 h 47"/>
                  <a:gd name="T8" fmla="*/ 341 w 1196"/>
                  <a:gd name="T9" fmla="*/ 46 h 47"/>
                  <a:gd name="T10" fmla="*/ 427 w 1196"/>
                  <a:gd name="T11" fmla="*/ 0 h 47"/>
                  <a:gd name="T12" fmla="*/ 512 w 1196"/>
                  <a:gd name="T13" fmla="*/ 46 h 47"/>
                  <a:gd name="T14" fmla="*/ 598 w 1196"/>
                  <a:gd name="T15" fmla="*/ 0 h 47"/>
                  <a:gd name="T16" fmla="*/ 683 w 1196"/>
                  <a:gd name="T17" fmla="*/ 46 h 47"/>
                  <a:gd name="T18" fmla="*/ 768 w 1196"/>
                  <a:gd name="T19" fmla="*/ 0 h 47"/>
                  <a:gd name="T20" fmla="*/ 854 w 1196"/>
                  <a:gd name="T21" fmla="*/ 46 h 47"/>
                  <a:gd name="T22" fmla="*/ 939 w 1196"/>
                  <a:gd name="T23" fmla="*/ 0 h 47"/>
                  <a:gd name="T24" fmla="*/ 1024 w 1196"/>
                  <a:gd name="T25" fmla="*/ 46 h 47"/>
                  <a:gd name="T26" fmla="*/ 1110 w 1196"/>
                  <a:gd name="T27" fmla="*/ 0 h 47"/>
                  <a:gd name="T28" fmla="*/ 1195 w 1196"/>
                  <a:gd name="T2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6" h="47">
                    <a:moveTo>
                      <a:pt x="0" y="46"/>
                    </a:moveTo>
                    <a:lnTo>
                      <a:pt x="85" y="0"/>
                    </a:lnTo>
                    <a:lnTo>
                      <a:pt x="171" y="46"/>
                    </a:lnTo>
                    <a:lnTo>
                      <a:pt x="256" y="0"/>
                    </a:lnTo>
                    <a:lnTo>
                      <a:pt x="341" y="46"/>
                    </a:lnTo>
                    <a:lnTo>
                      <a:pt x="427" y="0"/>
                    </a:lnTo>
                    <a:lnTo>
                      <a:pt x="512" y="46"/>
                    </a:lnTo>
                    <a:lnTo>
                      <a:pt x="598" y="0"/>
                    </a:lnTo>
                    <a:lnTo>
                      <a:pt x="683" y="46"/>
                    </a:lnTo>
                    <a:lnTo>
                      <a:pt x="768" y="0"/>
                    </a:lnTo>
                    <a:lnTo>
                      <a:pt x="854" y="46"/>
                    </a:lnTo>
                    <a:lnTo>
                      <a:pt x="939" y="0"/>
                    </a:lnTo>
                    <a:lnTo>
                      <a:pt x="1024" y="46"/>
                    </a:lnTo>
                    <a:lnTo>
                      <a:pt x="1110" y="0"/>
                    </a:lnTo>
                    <a:lnTo>
                      <a:pt x="1195" y="46"/>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grpSp>
          <p:nvGrpSpPr>
            <p:cNvPr id="43" name="Group 83"/>
            <p:cNvGrpSpPr>
              <a:grpSpLocks/>
            </p:cNvGrpSpPr>
            <p:nvPr/>
          </p:nvGrpSpPr>
          <p:grpSpPr bwMode="auto">
            <a:xfrm>
              <a:off x="2932" y="1404"/>
              <a:ext cx="1879" cy="184"/>
              <a:chOff x="2932" y="1404"/>
              <a:chExt cx="1879" cy="184"/>
            </a:xfrm>
          </p:grpSpPr>
          <p:sp>
            <p:nvSpPr>
              <p:cNvPr id="64" name="Line 76"/>
              <p:cNvSpPr>
                <a:spLocks noChangeShapeType="1"/>
              </p:cNvSpPr>
              <p:nvPr/>
            </p:nvSpPr>
            <p:spPr bwMode="auto">
              <a:xfrm>
                <a:off x="4589" y="1421"/>
                <a:ext cx="0" cy="9"/>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65" name="Line 77"/>
              <p:cNvSpPr>
                <a:spLocks noChangeShapeType="1"/>
              </p:cNvSpPr>
              <p:nvPr/>
            </p:nvSpPr>
            <p:spPr bwMode="auto">
              <a:xfrm>
                <a:off x="4479" y="1538"/>
                <a:ext cx="0" cy="9"/>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nvGrpSpPr>
              <p:cNvPr id="66" name="Group 82"/>
              <p:cNvGrpSpPr>
                <a:grpSpLocks/>
              </p:cNvGrpSpPr>
              <p:nvPr/>
            </p:nvGrpSpPr>
            <p:grpSpPr bwMode="auto">
              <a:xfrm>
                <a:off x="2932" y="1404"/>
                <a:ext cx="1879" cy="184"/>
                <a:chOff x="2932" y="1404"/>
                <a:chExt cx="1879" cy="184"/>
              </a:xfrm>
            </p:grpSpPr>
            <p:sp>
              <p:nvSpPr>
                <p:cNvPr id="67" name="Freeform 78"/>
                <p:cNvSpPr>
                  <a:spLocks/>
                </p:cNvSpPr>
                <p:nvPr/>
              </p:nvSpPr>
              <p:spPr bwMode="auto">
                <a:xfrm>
                  <a:off x="2932" y="1452"/>
                  <a:ext cx="1879" cy="60"/>
                </a:xfrm>
                <a:custGeom>
                  <a:avLst/>
                  <a:gdLst>
                    <a:gd name="T0" fmla="*/ 0 w 1879"/>
                    <a:gd name="T1" fmla="*/ 59 h 60"/>
                    <a:gd name="T2" fmla="*/ 110 w 1879"/>
                    <a:gd name="T3" fmla="*/ 0 h 60"/>
                    <a:gd name="T4" fmla="*/ 220 w 1879"/>
                    <a:gd name="T5" fmla="*/ 59 h 60"/>
                    <a:gd name="T6" fmla="*/ 331 w 1879"/>
                    <a:gd name="T7" fmla="*/ 0 h 60"/>
                    <a:gd name="T8" fmla="*/ 442 w 1879"/>
                    <a:gd name="T9" fmla="*/ 59 h 60"/>
                    <a:gd name="T10" fmla="*/ 552 w 1879"/>
                    <a:gd name="T11" fmla="*/ 0 h 60"/>
                    <a:gd name="T12" fmla="*/ 662 w 1879"/>
                    <a:gd name="T13" fmla="*/ 59 h 60"/>
                    <a:gd name="T14" fmla="*/ 773 w 1879"/>
                    <a:gd name="T15" fmla="*/ 0 h 60"/>
                    <a:gd name="T16" fmla="*/ 884 w 1879"/>
                    <a:gd name="T17" fmla="*/ 59 h 60"/>
                    <a:gd name="T18" fmla="*/ 994 w 1879"/>
                    <a:gd name="T19" fmla="*/ 0 h 60"/>
                    <a:gd name="T20" fmla="*/ 1105 w 1879"/>
                    <a:gd name="T21" fmla="*/ 59 h 60"/>
                    <a:gd name="T22" fmla="*/ 1215 w 1879"/>
                    <a:gd name="T23" fmla="*/ 0 h 60"/>
                    <a:gd name="T24" fmla="*/ 1325 w 1879"/>
                    <a:gd name="T25" fmla="*/ 59 h 60"/>
                    <a:gd name="T26" fmla="*/ 1435 w 1879"/>
                    <a:gd name="T27" fmla="*/ 0 h 60"/>
                    <a:gd name="T28" fmla="*/ 1547 w 1879"/>
                    <a:gd name="T29" fmla="*/ 59 h 60"/>
                    <a:gd name="T30" fmla="*/ 1657 w 1879"/>
                    <a:gd name="T31" fmla="*/ 0 h 60"/>
                    <a:gd name="T32" fmla="*/ 1767 w 1879"/>
                    <a:gd name="T33" fmla="*/ 59 h 60"/>
                    <a:gd name="T34" fmla="*/ 1878 w 1879"/>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9" h="60">
                      <a:moveTo>
                        <a:pt x="0" y="59"/>
                      </a:moveTo>
                      <a:lnTo>
                        <a:pt x="110" y="0"/>
                      </a:lnTo>
                      <a:lnTo>
                        <a:pt x="220" y="59"/>
                      </a:lnTo>
                      <a:lnTo>
                        <a:pt x="331" y="0"/>
                      </a:lnTo>
                      <a:lnTo>
                        <a:pt x="442" y="59"/>
                      </a:lnTo>
                      <a:lnTo>
                        <a:pt x="552" y="0"/>
                      </a:lnTo>
                      <a:lnTo>
                        <a:pt x="662" y="59"/>
                      </a:lnTo>
                      <a:lnTo>
                        <a:pt x="773" y="0"/>
                      </a:lnTo>
                      <a:lnTo>
                        <a:pt x="884" y="59"/>
                      </a:lnTo>
                      <a:lnTo>
                        <a:pt x="994" y="0"/>
                      </a:lnTo>
                      <a:lnTo>
                        <a:pt x="1105" y="59"/>
                      </a:lnTo>
                      <a:lnTo>
                        <a:pt x="1215" y="0"/>
                      </a:lnTo>
                      <a:lnTo>
                        <a:pt x="1325" y="59"/>
                      </a:lnTo>
                      <a:lnTo>
                        <a:pt x="1435" y="0"/>
                      </a:lnTo>
                      <a:lnTo>
                        <a:pt x="1547" y="59"/>
                      </a:lnTo>
                      <a:lnTo>
                        <a:pt x="1657" y="0"/>
                      </a:lnTo>
                      <a:lnTo>
                        <a:pt x="1767" y="59"/>
                      </a:lnTo>
                      <a:lnTo>
                        <a:pt x="1878" y="0"/>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grpSp>
              <p:nvGrpSpPr>
                <p:cNvPr id="68" name="Group 81"/>
                <p:cNvGrpSpPr>
                  <a:grpSpLocks/>
                </p:cNvGrpSpPr>
                <p:nvPr/>
              </p:nvGrpSpPr>
              <p:grpSpPr bwMode="auto">
                <a:xfrm>
                  <a:off x="3748" y="1404"/>
                  <a:ext cx="173" cy="184"/>
                  <a:chOff x="3748" y="1404"/>
                  <a:chExt cx="173" cy="184"/>
                </a:xfrm>
              </p:grpSpPr>
              <p:sp>
                <p:nvSpPr>
                  <p:cNvPr id="69" name="Rectangle 79"/>
                  <p:cNvSpPr>
                    <a:spLocks noChangeArrowheads="1"/>
                  </p:cNvSpPr>
                  <p:nvPr/>
                </p:nvSpPr>
                <p:spPr bwMode="auto">
                  <a:xfrm>
                    <a:off x="3764" y="1456"/>
                    <a:ext cx="103" cy="110"/>
                  </a:xfrm>
                  <a:prstGeom prst="rect">
                    <a:avLst/>
                  </a:prstGeom>
                  <a:solidFill>
                    <a:srgbClr val="FFFF80"/>
                  </a:solidFill>
                  <a:ln w="12700">
                    <a:solidFill>
                      <a:srgbClr val="FFFF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70" name="Rectangle 80"/>
                  <p:cNvSpPr>
                    <a:spLocks noChangeArrowheads="1"/>
                  </p:cNvSpPr>
                  <p:nvPr/>
                </p:nvSpPr>
                <p:spPr bwMode="auto">
                  <a:xfrm>
                    <a:off x="3748" y="1404"/>
                    <a:ext cx="173"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000" b="1" kern="0">
                        <a:solidFill>
                          <a:srgbClr val="000000"/>
                        </a:solidFill>
                        <a:latin typeface="Arial"/>
                        <a:cs typeface="Arial"/>
                      </a:rPr>
                      <a:t>S</a:t>
                    </a:r>
                  </a:p>
                </p:txBody>
              </p:sp>
            </p:grpSp>
          </p:grpSp>
        </p:grpSp>
        <p:sp>
          <p:nvSpPr>
            <p:cNvPr id="44" name="Rectangle 84"/>
            <p:cNvSpPr>
              <a:spLocks noChangeArrowheads="1"/>
            </p:cNvSpPr>
            <p:nvPr/>
          </p:nvSpPr>
          <p:spPr bwMode="auto">
            <a:xfrm>
              <a:off x="1563" y="988"/>
              <a:ext cx="90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300" b="1" kern="0" dirty="0">
                  <a:solidFill>
                    <a:srgbClr val="000000"/>
                  </a:solidFill>
                  <a:latin typeface="Arial"/>
                  <a:cs typeface="Arial"/>
                </a:rPr>
                <a:t>normal alkanes</a:t>
              </a:r>
            </a:p>
          </p:txBody>
        </p:sp>
        <p:sp>
          <p:nvSpPr>
            <p:cNvPr id="45" name="Rectangle 85"/>
            <p:cNvSpPr>
              <a:spLocks noChangeArrowheads="1"/>
            </p:cNvSpPr>
            <p:nvPr/>
          </p:nvSpPr>
          <p:spPr bwMode="auto">
            <a:xfrm>
              <a:off x="1563" y="1191"/>
              <a:ext cx="702"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300" b="1" kern="0">
                  <a:solidFill>
                    <a:srgbClr val="000000"/>
                  </a:solidFill>
                  <a:latin typeface="Arial"/>
                  <a:cs typeface="Arial"/>
                </a:rPr>
                <a:t>iso alkanes</a:t>
              </a:r>
            </a:p>
          </p:txBody>
        </p:sp>
        <p:sp>
          <p:nvSpPr>
            <p:cNvPr id="46" name="Rectangle 86"/>
            <p:cNvSpPr>
              <a:spLocks noChangeArrowheads="1"/>
            </p:cNvSpPr>
            <p:nvPr/>
          </p:nvSpPr>
          <p:spPr bwMode="auto">
            <a:xfrm>
              <a:off x="1563" y="1400"/>
              <a:ext cx="148"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100" kern="0">
                  <a:solidFill>
                    <a:srgbClr val="000000"/>
                  </a:solidFill>
                  <a:latin typeface="Arial"/>
                  <a:cs typeface="Arial"/>
                </a:rPr>
                <a:t>(</a:t>
              </a:r>
            </a:p>
          </p:txBody>
        </p:sp>
        <p:sp>
          <p:nvSpPr>
            <p:cNvPr id="47" name="Rectangle 87"/>
            <p:cNvSpPr>
              <a:spLocks noChangeArrowheads="1"/>
            </p:cNvSpPr>
            <p:nvPr/>
          </p:nvSpPr>
          <p:spPr bwMode="auto">
            <a:xfrm>
              <a:off x="1587" y="1399"/>
              <a:ext cx="125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100" b="1" kern="0" dirty="0">
                  <a:solidFill>
                    <a:srgbClr val="000000"/>
                  </a:solidFill>
                  <a:latin typeface="Arial"/>
                  <a:cs typeface="Arial"/>
                </a:rPr>
                <a:t>with/without heteroatoms)</a:t>
              </a:r>
            </a:p>
          </p:txBody>
        </p:sp>
        <p:sp>
          <p:nvSpPr>
            <p:cNvPr id="48" name="Rectangle 88"/>
            <p:cNvSpPr>
              <a:spLocks noChangeArrowheads="1"/>
            </p:cNvSpPr>
            <p:nvPr/>
          </p:nvSpPr>
          <p:spPr bwMode="auto">
            <a:xfrm>
              <a:off x="1568" y="2038"/>
              <a:ext cx="1070"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300" b="1" kern="0">
                  <a:solidFill>
                    <a:srgbClr val="000000"/>
                  </a:solidFill>
                  <a:latin typeface="Arial"/>
                  <a:cs typeface="Arial"/>
                </a:rPr>
                <a:t>polycyclic alkanes</a:t>
              </a:r>
            </a:p>
          </p:txBody>
        </p:sp>
        <p:sp>
          <p:nvSpPr>
            <p:cNvPr id="49" name="Rectangle 89"/>
            <p:cNvSpPr>
              <a:spLocks noChangeArrowheads="1"/>
            </p:cNvSpPr>
            <p:nvPr/>
          </p:nvSpPr>
          <p:spPr bwMode="auto">
            <a:xfrm>
              <a:off x="1568" y="2431"/>
              <a:ext cx="155"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300" b="1" kern="0">
                  <a:solidFill>
                    <a:srgbClr val="000000"/>
                  </a:solidFill>
                  <a:latin typeface="Arial"/>
                  <a:cs typeface="Arial"/>
                </a:rPr>
                <a:t>(</a:t>
              </a:r>
            </a:p>
          </p:txBody>
        </p:sp>
        <p:sp>
          <p:nvSpPr>
            <p:cNvPr id="50" name="Rectangle 90"/>
            <p:cNvSpPr>
              <a:spLocks noChangeArrowheads="1"/>
            </p:cNvSpPr>
            <p:nvPr/>
          </p:nvSpPr>
          <p:spPr bwMode="auto">
            <a:xfrm>
              <a:off x="1597" y="2448"/>
              <a:ext cx="125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100" b="1" kern="0">
                  <a:solidFill>
                    <a:srgbClr val="000000"/>
                  </a:solidFill>
                  <a:latin typeface="Arial"/>
                  <a:cs typeface="Arial"/>
                </a:rPr>
                <a:t>with/without heteroatoms)</a:t>
              </a:r>
            </a:p>
          </p:txBody>
        </p:sp>
        <p:sp>
          <p:nvSpPr>
            <p:cNvPr id="51" name="Rectangle 91"/>
            <p:cNvSpPr>
              <a:spLocks noChangeArrowheads="1"/>
            </p:cNvSpPr>
            <p:nvPr/>
          </p:nvSpPr>
          <p:spPr bwMode="auto">
            <a:xfrm>
              <a:off x="1568" y="3171"/>
              <a:ext cx="118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300" b="1" kern="0">
                  <a:solidFill>
                    <a:srgbClr val="000000"/>
                  </a:solidFill>
                  <a:latin typeface="Arial"/>
                  <a:cs typeface="Arial"/>
                </a:rPr>
                <a:t>polycyclic aromatics</a:t>
              </a:r>
            </a:p>
          </p:txBody>
        </p:sp>
        <p:sp>
          <p:nvSpPr>
            <p:cNvPr id="52" name="Rectangle 92"/>
            <p:cNvSpPr>
              <a:spLocks noChangeArrowheads="1"/>
            </p:cNvSpPr>
            <p:nvPr/>
          </p:nvSpPr>
          <p:spPr bwMode="auto">
            <a:xfrm>
              <a:off x="1570" y="3619"/>
              <a:ext cx="731"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300" b="1" kern="0">
                  <a:solidFill>
                    <a:srgbClr val="000000"/>
                  </a:solidFill>
                  <a:latin typeface="Arial"/>
                  <a:cs typeface="Arial"/>
                </a:rPr>
                <a:t>eg. Ni, V, Fe</a:t>
              </a:r>
            </a:p>
          </p:txBody>
        </p:sp>
        <p:sp>
          <p:nvSpPr>
            <p:cNvPr id="53" name="Rectangle 93"/>
            <p:cNvSpPr>
              <a:spLocks noChangeArrowheads="1"/>
            </p:cNvSpPr>
            <p:nvPr/>
          </p:nvSpPr>
          <p:spPr bwMode="auto">
            <a:xfrm>
              <a:off x="1569" y="3500"/>
              <a:ext cx="148"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100" b="1" kern="0">
                  <a:solidFill>
                    <a:srgbClr val="000000"/>
                  </a:solidFill>
                  <a:latin typeface="Arial"/>
                  <a:cs typeface="Arial"/>
                </a:rPr>
                <a:t>(</a:t>
              </a:r>
            </a:p>
          </p:txBody>
        </p:sp>
        <p:sp>
          <p:nvSpPr>
            <p:cNvPr id="54" name="Rectangle 94"/>
            <p:cNvSpPr>
              <a:spLocks noChangeArrowheads="1"/>
            </p:cNvSpPr>
            <p:nvPr/>
          </p:nvSpPr>
          <p:spPr bwMode="auto">
            <a:xfrm>
              <a:off x="1593" y="3500"/>
              <a:ext cx="1251"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100" b="1" kern="0">
                  <a:solidFill>
                    <a:srgbClr val="000000"/>
                  </a:solidFill>
                  <a:latin typeface="Arial"/>
                  <a:cs typeface="Arial"/>
                </a:rPr>
                <a:t>with/without heteroatoms)</a:t>
              </a:r>
            </a:p>
          </p:txBody>
        </p:sp>
        <p:sp>
          <p:nvSpPr>
            <p:cNvPr id="55" name="Rectangle 95"/>
            <p:cNvSpPr>
              <a:spLocks noChangeArrowheads="1"/>
            </p:cNvSpPr>
            <p:nvPr/>
          </p:nvSpPr>
          <p:spPr bwMode="auto">
            <a:xfrm>
              <a:off x="1568" y="2744"/>
              <a:ext cx="953"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1300" b="1" kern="0">
                  <a:solidFill>
                    <a:srgbClr val="000000"/>
                  </a:solidFill>
                  <a:latin typeface="Arial"/>
                  <a:cs typeface="Arial"/>
                </a:rPr>
                <a:t>mono aromatics</a:t>
              </a:r>
            </a:p>
          </p:txBody>
        </p:sp>
        <p:sp>
          <p:nvSpPr>
            <p:cNvPr id="56" name="Line 96"/>
            <p:cNvSpPr>
              <a:spLocks noChangeShapeType="1"/>
            </p:cNvSpPr>
            <p:nvPr/>
          </p:nvSpPr>
          <p:spPr bwMode="auto">
            <a:xfrm>
              <a:off x="2932" y="3844"/>
              <a:ext cx="2111" cy="0"/>
            </a:xfrm>
            <a:prstGeom prst="line">
              <a:avLst/>
            </a:prstGeom>
            <a:noFill/>
            <a:ln w="25400">
              <a:solidFill>
                <a:srgbClr val="000099"/>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57" name="Line 100"/>
            <p:cNvSpPr>
              <a:spLocks noChangeShapeType="1"/>
            </p:cNvSpPr>
            <p:nvPr/>
          </p:nvSpPr>
          <p:spPr bwMode="auto">
            <a:xfrm>
              <a:off x="409" y="739"/>
              <a:ext cx="4674" cy="0"/>
            </a:xfrm>
            <a:prstGeom prst="line">
              <a:avLst/>
            </a:prstGeom>
            <a:noFill/>
            <a:ln w="25400">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dirty="0">
                <a:solidFill>
                  <a:srgbClr val="000099"/>
                </a:solidFill>
                <a:latin typeface="Times New Roman" pitchFamily="18" charset="0"/>
                <a:cs typeface="Arial"/>
              </a:endParaRPr>
            </a:p>
          </p:txBody>
        </p:sp>
        <p:sp>
          <p:nvSpPr>
            <p:cNvPr id="58" name="Oval 101"/>
            <p:cNvSpPr>
              <a:spLocks noChangeArrowheads="1"/>
            </p:cNvSpPr>
            <p:nvPr/>
          </p:nvSpPr>
          <p:spPr bwMode="auto">
            <a:xfrm>
              <a:off x="3154" y="3600"/>
              <a:ext cx="128" cy="137"/>
            </a:xfrm>
            <a:prstGeom prst="ellipse">
              <a:avLst/>
            </a:prstGeom>
            <a:noFill/>
            <a:ln w="254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59" name="Line 102"/>
            <p:cNvSpPr>
              <a:spLocks noChangeShapeType="1"/>
            </p:cNvSpPr>
            <p:nvPr/>
          </p:nvSpPr>
          <p:spPr bwMode="auto">
            <a:xfrm>
              <a:off x="2959" y="3658"/>
              <a:ext cx="0" cy="41"/>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60" name="Freeform 103"/>
            <p:cNvSpPr>
              <a:spLocks/>
            </p:cNvSpPr>
            <p:nvPr/>
          </p:nvSpPr>
          <p:spPr bwMode="auto">
            <a:xfrm>
              <a:off x="2931" y="3541"/>
              <a:ext cx="382" cy="255"/>
            </a:xfrm>
            <a:custGeom>
              <a:avLst/>
              <a:gdLst>
                <a:gd name="T0" fmla="*/ 190 w 382"/>
                <a:gd name="T1" fmla="*/ 50 h 255"/>
                <a:gd name="T2" fmla="*/ 0 w 382"/>
                <a:gd name="T3" fmla="*/ 50 h 255"/>
                <a:gd name="T4" fmla="*/ 0 w 382"/>
                <a:gd name="T5" fmla="*/ 203 h 255"/>
                <a:gd name="T6" fmla="*/ 95 w 382"/>
                <a:gd name="T7" fmla="*/ 254 h 255"/>
                <a:gd name="T8" fmla="*/ 190 w 382"/>
                <a:gd name="T9" fmla="*/ 203 h 255"/>
                <a:gd name="T10" fmla="*/ 190 w 382"/>
                <a:gd name="T11" fmla="*/ 50 h 255"/>
                <a:gd name="T12" fmla="*/ 286 w 382"/>
                <a:gd name="T13" fmla="*/ 0 h 255"/>
                <a:gd name="T14" fmla="*/ 381 w 382"/>
                <a:gd name="T15" fmla="*/ 50 h 255"/>
                <a:gd name="T16" fmla="*/ 381 w 382"/>
                <a:gd name="T17" fmla="*/ 203 h 255"/>
                <a:gd name="T18" fmla="*/ 286 w 382"/>
                <a:gd name="T19" fmla="*/ 254 h 255"/>
                <a:gd name="T20" fmla="*/ 190 w 382"/>
                <a:gd name="T21" fmla="*/ 20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255">
                  <a:moveTo>
                    <a:pt x="190" y="50"/>
                  </a:moveTo>
                  <a:lnTo>
                    <a:pt x="0" y="50"/>
                  </a:lnTo>
                  <a:lnTo>
                    <a:pt x="0" y="203"/>
                  </a:lnTo>
                  <a:lnTo>
                    <a:pt x="95" y="254"/>
                  </a:lnTo>
                  <a:lnTo>
                    <a:pt x="190" y="203"/>
                  </a:lnTo>
                  <a:lnTo>
                    <a:pt x="190" y="50"/>
                  </a:lnTo>
                  <a:lnTo>
                    <a:pt x="286" y="0"/>
                  </a:lnTo>
                  <a:lnTo>
                    <a:pt x="381" y="50"/>
                  </a:lnTo>
                  <a:lnTo>
                    <a:pt x="381" y="203"/>
                  </a:lnTo>
                  <a:lnTo>
                    <a:pt x="286" y="254"/>
                  </a:lnTo>
                  <a:lnTo>
                    <a:pt x="190" y="203"/>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61" name="Freeform 104"/>
            <p:cNvSpPr>
              <a:spLocks/>
            </p:cNvSpPr>
            <p:nvPr/>
          </p:nvSpPr>
          <p:spPr bwMode="auto">
            <a:xfrm>
              <a:off x="3313" y="3540"/>
              <a:ext cx="287" cy="52"/>
            </a:xfrm>
            <a:custGeom>
              <a:avLst/>
              <a:gdLst>
                <a:gd name="T0" fmla="*/ 0 w 287"/>
                <a:gd name="T1" fmla="*/ 51 h 52"/>
                <a:gd name="T2" fmla="*/ 96 w 287"/>
                <a:gd name="T3" fmla="*/ 0 h 52"/>
                <a:gd name="T4" fmla="*/ 191 w 287"/>
                <a:gd name="T5" fmla="*/ 51 h 52"/>
                <a:gd name="T6" fmla="*/ 286 w 287"/>
                <a:gd name="T7" fmla="*/ 0 h 52"/>
              </a:gdLst>
              <a:ahLst/>
              <a:cxnLst>
                <a:cxn ang="0">
                  <a:pos x="T0" y="T1"/>
                </a:cxn>
                <a:cxn ang="0">
                  <a:pos x="T2" y="T3"/>
                </a:cxn>
                <a:cxn ang="0">
                  <a:pos x="T4" y="T5"/>
                </a:cxn>
                <a:cxn ang="0">
                  <a:pos x="T6" y="T7"/>
                </a:cxn>
              </a:cxnLst>
              <a:rect l="0" t="0" r="r" b="b"/>
              <a:pathLst>
                <a:path w="287" h="52">
                  <a:moveTo>
                    <a:pt x="0" y="51"/>
                  </a:moveTo>
                  <a:lnTo>
                    <a:pt x="96" y="0"/>
                  </a:lnTo>
                  <a:lnTo>
                    <a:pt x="191" y="51"/>
                  </a:lnTo>
                  <a:lnTo>
                    <a:pt x="286" y="0"/>
                  </a:lnTo>
                </a:path>
              </a:pathLst>
            </a:custGeom>
            <a:noFill/>
            <a:ln w="254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62" name="Rectangle 105"/>
            <p:cNvSpPr>
              <a:spLocks noChangeArrowheads="1"/>
            </p:cNvSpPr>
            <p:nvPr/>
          </p:nvSpPr>
          <p:spPr bwMode="auto">
            <a:xfrm>
              <a:off x="2973" y="3750"/>
              <a:ext cx="94" cy="69"/>
            </a:xfrm>
            <a:prstGeom prst="rect">
              <a:avLst/>
            </a:prstGeom>
            <a:solidFill>
              <a:srgbClr val="C1C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endParaRPr lang="en-US" sz="2000" kern="0">
                <a:solidFill>
                  <a:srgbClr val="000099"/>
                </a:solidFill>
                <a:latin typeface="Times New Roman" pitchFamily="18" charset="0"/>
                <a:cs typeface="Arial"/>
              </a:endParaRPr>
            </a:p>
          </p:txBody>
        </p:sp>
        <p:sp>
          <p:nvSpPr>
            <p:cNvPr id="63" name="Rectangle 106"/>
            <p:cNvSpPr>
              <a:spLocks noChangeArrowheads="1"/>
            </p:cNvSpPr>
            <p:nvPr/>
          </p:nvSpPr>
          <p:spPr bwMode="auto">
            <a:xfrm>
              <a:off x="2953" y="3697"/>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defTabSz="762000" eaLnBrk="0" fontAlgn="base" hangingPunct="0">
                <a:lnSpc>
                  <a:spcPct val="85000"/>
                </a:lnSpc>
                <a:spcBef>
                  <a:spcPct val="30000"/>
                </a:spcBef>
                <a:spcAft>
                  <a:spcPct val="0"/>
                </a:spcAft>
                <a:defRPr/>
              </a:pPr>
              <a:r>
                <a:rPr lang="en-US" sz="900" b="1" kern="0">
                  <a:solidFill>
                    <a:srgbClr val="000000"/>
                  </a:solidFill>
                  <a:latin typeface="Arial"/>
                  <a:cs typeface="Arial"/>
                </a:rPr>
                <a:t>S</a:t>
              </a:r>
            </a:p>
          </p:txBody>
        </p:sp>
      </p:grpSp>
      <p:sp>
        <p:nvSpPr>
          <p:cNvPr id="104" name="TextBox 103"/>
          <p:cNvSpPr txBox="1"/>
          <p:nvPr/>
        </p:nvSpPr>
        <p:spPr>
          <a:xfrm>
            <a:off x="1708727" y="764658"/>
            <a:ext cx="8878353" cy="1692771"/>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b="1" dirty="0">
                <a:solidFill>
                  <a:srgbClr val="0057A8"/>
                </a:solidFill>
              </a:rPr>
              <a:t>Crude Oil: “complex” matrix of </a:t>
            </a:r>
            <a:r>
              <a:rPr lang="en-US" dirty="0">
                <a:solidFill>
                  <a:srgbClr val="0057A8"/>
                </a:solidFill>
              </a:rPr>
              <a:t>naturally occurring </a:t>
            </a:r>
            <a:r>
              <a:rPr lang="en-US" b="1" dirty="0">
                <a:solidFill>
                  <a:srgbClr val="0057A8"/>
                </a:solidFill>
              </a:rPr>
              <a:t>hydrocarbons</a:t>
            </a:r>
            <a:r>
              <a:rPr lang="en-US" dirty="0">
                <a:solidFill>
                  <a:srgbClr val="0057A8"/>
                </a:solidFill>
              </a:rPr>
              <a:t> (“UVCBs”-</a:t>
            </a:r>
            <a:r>
              <a:rPr lang="en-US" sz="1200" dirty="0">
                <a:solidFill>
                  <a:srgbClr val="0057A8"/>
                </a:solidFill>
              </a:rPr>
              <a:t>Substances of Unknown or </a:t>
            </a:r>
            <a:r>
              <a:rPr lang="en-US" sz="1200" u="sng" dirty="0">
                <a:solidFill>
                  <a:srgbClr val="0057A8"/>
                </a:solidFill>
              </a:rPr>
              <a:t>Variable composition</a:t>
            </a:r>
            <a:r>
              <a:rPr lang="en-US" sz="1200" dirty="0">
                <a:solidFill>
                  <a:srgbClr val="0057A8"/>
                </a:solidFill>
              </a:rPr>
              <a:t>, Complex reaction products or Biological materials</a:t>
            </a:r>
            <a:r>
              <a:rPr lang="en-US" dirty="0">
                <a:solidFill>
                  <a:srgbClr val="0057A8"/>
                </a:solidFill>
              </a:rPr>
              <a:t>) which can be orderly classified</a:t>
            </a:r>
          </a:p>
          <a:p>
            <a:pPr marL="742950" lvl="1" indent="-285750" fontAlgn="base">
              <a:spcBef>
                <a:spcPct val="0"/>
              </a:spcBef>
              <a:spcAft>
                <a:spcPct val="0"/>
              </a:spcAft>
              <a:buFont typeface="Arial" panose="020B0604020202020204" pitchFamily="34" charset="0"/>
              <a:buChar char="•"/>
            </a:pPr>
            <a:r>
              <a:rPr lang="en-US" sz="1600" dirty="0">
                <a:solidFill>
                  <a:srgbClr val="0057A8"/>
                </a:solidFill>
              </a:rPr>
              <a:t>by molecular weight and by molecular structure</a:t>
            </a:r>
          </a:p>
          <a:p>
            <a:pPr marL="742950" lvl="1" indent="-285750" fontAlgn="base">
              <a:spcBef>
                <a:spcPct val="0"/>
              </a:spcBef>
              <a:spcAft>
                <a:spcPct val="0"/>
              </a:spcAft>
              <a:buFont typeface="Arial" panose="020B0604020202020204" pitchFamily="34" charset="0"/>
              <a:buChar char="•"/>
            </a:pPr>
            <a:r>
              <a:rPr lang="en-US" sz="1600" dirty="0">
                <a:solidFill>
                  <a:srgbClr val="0057A8"/>
                </a:solidFill>
              </a:rPr>
              <a:t>in limited number of chemical families because of natural origin of crude</a:t>
            </a:r>
          </a:p>
          <a:p>
            <a:pPr marL="285750" indent="-285750" fontAlgn="base">
              <a:spcBef>
                <a:spcPct val="0"/>
              </a:spcBef>
              <a:spcAft>
                <a:spcPct val="0"/>
              </a:spcAft>
              <a:buFont typeface="Arial" panose="020B0604020202020204" pitchFamily="34" charset="0"/>
              <a:buChar char="•"/>
            </a:pPr>
            <a:r>
              <a:rPr lang="en-US" b="1" dirty="0">
                <a:solidFill>
                  <a:srgbClr val="0057A8"/>
                </a:solidFill>
              </a:rPr>
              <a:t>Refining will select the desired molecules </a:t>
            </a:r>
            <a:r>
              <a:rPr lang="en-US" dirty="0">
                <a:solidFill>
                  <a:srgbClr val="0057A8"/>
                </a:solidFill>
              </a:rPr>
              <a:t>for the targeted applications </a:t>
            </a:r>
          </a:p>
        </p:txBody>
      </p:sp>
    </p:spTree>
    <p:extLst>
      <p:ext uri="{BB962C8B-B14F-4D97-AF65-F5344CB8AC3E}">
        <p14:creationId xmlns:p14="http://schemas.microsoft.com/office/powerpoint/2010/main" val="3151712636"/>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xfrm>
            <a:off x="3293490" y="155384"/>
            <a:ext cx="7374511" cy="457857"/>
          </a:xfrm>
        </p:spPr>
        <p:txBody>
          <a:bodyPr/>
          <a:lstStyle/>
          <a:p>
            <a:r>
              <a:rPr lang="en-US" altLang="en-US" dirty="0" smtClean="0"/>
              <a:t>Content in various Hydrocarbon types vary with crude type and carbon number/boiling range</a:t>
            </a:r>
          </a:p>
        </p:txBody>
      </p:sp>
      <p:sp>
        <p:nvSpPr>
          <p:cNvPr id="50179" name="Text Box 24"/>
          <p:cNvSpPr txBox="1">
            <a:spLocks noChangeArrowheads="1"/>
          </p:cNvSpPr>
          <p:nvPr/>
        </p:nvSpPr>
        <p:spPr bwMode="auto">
          <a:xfrm>
            <a:off x="1928985" y="4374260"/>
            <a:ext cx="859761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Clr>
                <a:srgbClr val="0057A8"/>
              </a:buClr>
              <a:buFont typeface="Arial" panose="020B0604020202020204" pitchFamily="34" charset="0"/>
              <a:buChar char="•"/>
            </a:pPr>
            <a:r>
              <a:rPr lang="en-US" altLang="en-US" sz="1600" dirty="0">
                <a:solidFill>
                  <a:srgbClr val="0057A8"/>
                </a:solidFill>
                <a:latin typeface="+mn-lt"/>
              </a:rPr>
              <a:t>Above example: typical hydrocarbon distribution of a lube crude (e.g. Arab Light)</a:t>
            </a:r>
          </a:p>
          <a:p>
            <a:pPr lvl="1" eaLnBrk="1" hangingPunct="1">
              <a:buSzPct val="60000"/>
              <a:buFontTx/>
              <a:buChar char="•"/>
            </a:pPr>
            <a:r>
              <a:rPr lang="en-US" altLang="en-US" sz="1400" u="sng" dirty="0">
                <a:solidFill>
                  <a:srgbClr val="0057A8"/>
                </a:solidFill>
                <a:latin typeface="+mn-lt"/>
              </a:rPr>
              <a:t>Broad lumping of molecule types </a:t>
            </a:r>
            <a:r>
              <a:rPr lang="en-US" altLang="en-US" sz="1400" dirty="0">
                <a:solidFill>
                  <a:srgbClr val="0057A8"/>
                </a:solidFill>
                <a:latin typeface="+mn-lt"/>
              </a:rPr>
              <a:t>in the whole crude</a:t>
            </a:r>
          </a:p>
          <a:p>
            <a:pPr lvl="1" eaLnBrk="1" hangingPunct="1">
              <a:buSzPct val="60000"/>
              <a:buFontTx/>
              <a:buChar char="•"/>
            </a:pPr>
            <a:r>
              <a:rPr lang="fr-FR" sz="1400" dirty="0" err="1">
                <a:solidFill>
                  <a:srgbClr val="0057A8"/>
                </a:solidFill>
                <a:latin typeface="+mn-lt"/>
              </a:rPr>
              <a:t>Lubricant</a:t>
            </a:r>
            <a:r>
              <a:rPr lang="fr-FR" sz="1400" dirty="0">
                <a:solidFill>
                  <a:srgbClr val="0057A8"/>
                </a:solidFill>
                <a:latin typeface="+mn-lt"/>
              </a:rPr>
              <a:t> Base </a:t>
            </a:r>
            <a:r>
              <a:rPr lang="fr-FR" sz="1400" dirty="0" err="1">
                <a:solidFill>
                  <a:srgbClr val="0057A8"/>
                </a:solidFill>
                <a:latin typeface="+mn-lt"/>
              </a:rPr>
              <a:t>Oils</a:t>
            </a:r>
            <a:r>
              <a:rPr lang="fr-FR" sz="1400" dirty="0">
                <a:solidFill>
                  <a:srgbClr val="0057A8"/>
                </a:solidFill>
                <a:latin typeface="+mn-lt"/>
              </a:rPr>
              <a:t> </a:t>
            </a:r>
            <a:r>
              <a:rPr lang="en-US" altLang="en-US" sz="1400" dirty="0">
                <a:solidFill>
                  <a:srgbClr val="0057A8"/>
                </a:solidFill>
                <a:latin typeface="+mn-lt"/>
              </a:rPr>
              <a:t>/ Wax / White Oils typically fall in </a:t>
            </a:r>
            <a:r>
              <a:rPr lang="en-US" altLang="en-US" sz="1400" u="sng" dirty="0">
                <a:solidFill>
                  <a:srgbClr val="0057A8"/>
                </a:solidFill>
                <a:latin typeface="+mn-lt"/>
              </a:rPr>
              <a:t>300°C to 700°C distillation range</a:t>
            </a:r>
          </a:p>
          <a:p>
            <a:pPr eaLnBrk="1" hangingPunct="1">
              <a:buClr>
                <a:srgbClr val="0057A8"/>
              </a:buClr>
              <a:buSzPct val="70000"/>
              <a:buFontTx/>
              <a:buChar char="•"/>
            </a:pPr>
            <a:r>
              <a:rPr lang="en-US" altLang="en-US" sz="1600" dirty="0">
                <a:solidFill>
                  <a:srgbClr val="0057A8"/>
                </a:solidFill>
                <a:latin typeface="+mn-lt"/>
              </a:rPr>
              <a:t>    Petroleum </a:t>
            </a:r>
            <a:r>
              <a:rPr lang="en-US" altLang="en-US" sz="1600" b="1" u="sng" dirty="0">
                <a:solidFill>
                  <a:srgbClr val="0057A8"/>
                </a:solidFill>
                <a:latin typeface="+mn-lt"/>
              </a:rPr>
              <a:t>refining</a:t>
            </a:r>
            <a:r>
              <a:rPr lang="en-US" altLang="en-US" sz="1600" b="1" dirty="0">
                <a:solidFill>
                  <a:srgbClr val="0057A8"/>
                </a:solidFill>
                <a:latin typeface="+mn-lt"/>
              </a:rPr>
              <a:t> primarily </a:t>
            </a:r>
            <a:r>
              <a:rPr lang="en-US" altLang="en-US" sz="1600" b="1" u="sng" dirty="0">
                <a:solidFill>
                  <a:srgbClr val="0057A8"/>
                </a:solidFill>
                <a:latin typeface="+mn-lt"/>
              </a:rPr>
              <a:t>controlled by Boiling range/temperature</a:t>
            </a:r>
          </a:p>
          <a:p>
            <a:pPr lvl="1" eaLnBrk="1" hangingPunct="1">
              <a:buClr>
                <a:srgbClr val="0057A8"/>
              </a:buClr>
              <a:buSzPct val="70000"/>
              <a:buFontTx/>
              <a:buChar char="•"/>
            </a:pPr>
            <a:r>
              <a:rPr lang="en-US" altLang="en-US" sz="1400" u="sng" dirty="0">
                <a:solidFill>
                  <a:srgbClr val="0057A8"/>
                </a:solidFill>
                <a:latin typeface="+mn-lt"/>
              </a:rPr>
              <a:t>Carbon number </a:t>
            </a:r>
            <a:r>
              <a:rPr lang="en-US" altLang="en-US" sz="1400" dirty="0">
                <a:solidFill>
                  <a:srgbClr val="0057A8"/>
                </a:solidFill>
                <a:latin typeface="+mn-lt"/>
              </a:rPr>
              <a:t>of distillation cuts </a:t>
            </a:r>
            <a:r>
              <a:rPr lang="en-US" altLang="en-US" sz="1400" u="sng" dirty="0">
                <a:solidFill>
                  <a:srgbClr val="0057A8"/>
                </a:solidFill>
                <a:latin typeface="+mn-lt"/>
              </a:rPr>
              <a:t>estimated</a:t>
            </a:r>
            <a:r>
              <a:rPr lang="en-US" altLang="en-US" sz="1400" dirty="0">
                <a:solidFill>
                  <a:srgbClr val="0057A8"/>
                </a:solidFill>
                <a:latin typeface="+mn-lt"/>
              </a:rPr>
              <a:t> from corresponding n-paraffin molecules </a:t>
            </a:r>
          </a:p>
          <a:p>
            <a:pPr eaLnBrk="1" hangingPunct="1">
              <a:buClr>
                <a:srgbClr val="0057A8"/>
              </a:buClr>
              <a:buSzPct val="70000"/>
              <a:buFontTx/>
              <a:buChar char="•"/>
            </a:pPr>
            <a:r>
              <a:rPr lang="en-US" altLang="en-US" sz="1600" dirty="0">
                <a:solidFill>
                  <a:srgbClr val="0057A8"/>
                </a:solidFill>
                <a:latin typeface="+mn-lt"/>
              </a:rPr>
              <a:t>    Refining is needed to isolate the desired </a:t>
            </a:r>
            <a:r>
              <a:rPr lang="fr-FR" sz="1600" dirty="0" err="1">
                <a:solidFill>
                  <a:srgbClr val="0057A8"/>
                </a:solidFill>
                <a:latin typeface="+mn-lt"/>
              </a:rPr>
              <a:t>Lubricant</a:t>
            </a:r>
            <a:r>
              <a:rPr lang="fr-FR" sz="1600" dirty="0">
                <a:solidFill>
                  <a:srgbClr val="0057A8"/>
                </a:solidFill>
                <a:latin typeface="+mn-lt"/>
              </a:rPr>
              <a:t> Base </a:t>
            </a:r>
            <a:r>
              <a:rPr lang="fr-FR" sz="1600" dirty="0" err="1">
                <a:solidFill>
                  <a:srgbClr val="0057A8"/>
                </a:solidFill>
                <a:latin typeface="+mn-lt"/>
              </a:rPr>
              <a:t>Oils</a:t>
            </a:r>
            <a:r>
              <a:rPr lang="en-US" altLang="en-US" sz="1600" dirty="0">
                <a:solidFill>
                  <a:srgbClr val="0057A8"/>
                </a:solidFill>
                <a:latin typeface="+mn-lt"/>
              </a:rPr>
              <a:t>/Wax/White Oils components</a:t>
            </a:r>
          </a:p>
          <a:p>
            <a:pPr eaLnBrk="1" hangingPunct="1">
              <a:buClr>
                <a:srgbClr val="0057A8"/>
              </a:buClr>
              <a:buSzPct val="70000"/>
              <a:buFontTx/>
              <a:buChar char="•"/>
            </a:pPr>
            <a:r>
              <a:rPr lang="en-US" altLang="en-US" sz="1600" dirty="0">
                <a:solidFill>
                  <a:srgbClr val="0057A8"/>
                </a:solidFill>
                <a:latin typeface="+mn-lt"/>
              </a:rPr>
              <a:t>    </a:t>
            </a:r>
            <a:r>
              <a:rPr lang="en-US" altLang="en-US" sz="1600" b="1" dirty="0">
                <a:solidFill>
                  <a:srgbClr val="0057A8"/>
                </a:solidFill>
                <a:latin typeface="+mn-lt"/>
              </a:rPr>
              <a:t>Hydrocarbon solvents </a:t>
            </a:r>
            <a:r>
              <a:rPr lang="en-US" altLang="en-US" sz="1600" dirty="0">
                <a:solidFill>
                  <a:srgbClr val="0057A8"/>
                </a:solidFill>
                <a:latin typeface="+mn-lt"/>
              </a:rPr>
              <a:t>(Carbon number below C20) </a:t>
            </a:r>
            <a:r>
              <a:rPr lang="en-US" altLang="en-US" sz="1600" b="1" dirty="0">
                <a:solidFill>
                  <a:srgbClr val="0057A8"/>
                </a:solidFill>
                <a:latin typeface="+mn-lt"/>
              </a:rPr>
              <a:t>out of scope of mineral oils</a:t>
            </a:r>
            <a:r>
              <a:rPr lang="en-US" altLang="en-US" sz="1600" dirty="0">
                <a:solidFill>
                  <a:srgbClr val="0057A8"/>
                </a:solidFill>
                <a:latin typeface="+mn-lt"/>
              </a:rPr>
              <a:t> </a:t>
            </a:r>
          </a:p>
        </p:txBody>
      </p:sp>
      <p:graphicFrame>
        <p:nvGraphicFramePr>
          <p:cNvPr id="50180" name="Object 207"/>
          <p:cNvGraphicFramePr>
            <a:graphicFrameLocks noChangeAspect="1"/>
          </p:cNvGraphicFramePr>
          <p:nvPr>
            <p:extLst>
              <p:ext uri="{D42A27DB-BD31-4B8C-83A1-F6EECF244321}">
                <p14:modId xmlns:p14="http://schemas.microsoft.com/office/powerpoint/2010/main" val="2179793923"/>
              </p:ext>
            </p:extLst>
          </p:nvPr>
        </p:nvGraphicFramePr>
        <p:xfrm>
          <a:off x="1909478" y="821185"/>
          <a:ext cx="8191500" cy="3576637"/>
        </p:xfrm>
        <a:graphic>
          <a:graphicData uri="http://schemas.openxmlformats.org/presentationml/2006/ole">
            <mc:AlternateContent xmlns:mc="http://schemas.openxmlformats.org/markup-compatibility/2006">
              <mc:Choice xmlns:v="urn:schemas-microsoft-com:vml" Requires="v">
                <p:oleObj spid="_x0000_s2252" name="Chart" r:id="rId5" imgW="9991649" imgH="4362602" progId="Excel.Chart.8">
                  <p:embed/>
                </p:oleObj>
              </mc:Choice>
              <mc:Fallback>
                <p:oleObj name="Chart" r:id="rId5" imgW="9991649" imgH="4362602"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9478" y="821185"/>
                        <a:ext cx="8191500" cy="3576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1" name="AutoShape 27"/>
          <p:cNvSpPr>
            <a:spLocks noChangeArrowheads="1"/>
          </p:cNvSpPr>
          <p:nvPr/>
        </p:nvSpPr>
        <p:spPr bwMode="auto">
          <a:xfrm>
            <a:off x="8720732" y="3598739"/>
            <a:ext cx="889000" cy="203200"/>
          </a:xfrm>
          <a:prstGeom prst="wedgeRectCallout">
            <a:avLst>
              <a:gd name="adj1" fmla="val -23750"/>
              <a:gd name="adj2" fmla="val -215625"/>
            </a:avLst>
          </a:prstGeom>
          <a:solidFill>
            <a:srgbClr val="FFFF99"/>
          </a:solidFill>
          <a:ln w="12700" algn="ctr">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dirty="0"/>
              <a:t>700 </a:t>
            </a:r>
            <a:r>
              <a:rPr lang="en-US" altLang="en-US" sz="1600" baseline="30000" dirty="0" err="1"/>
              <a:t>o</a:t>
            </a:r>
            <a:r>
              <a:rPr lang="en-US" altLang="en-US" sz="1600" dirty="0" err="1"/>
              <a:t>C</a:t>
            </a:r>
            <a:endParaRPr lang="en-US" altLang="en-US" dirty="0"/>
          </a:p>
        </p:txBody>
      </p:sp>
      <p:sp>
        <p:nvSpPr>
          <p:cNvPr id="50182" name="AutoShape 28"/>
          <p:cNvSpPr>
            <a:spLocks noChangeArrowheads="1"/>
          </p:cNvSpPr>
          <p:nvPr/>
        </p:nvSpPr>
        <p:spPr bwMode="auto">
          <a:xfrm>
            <a:off x="4650382" y="3617789"/>
            <a:ext cx="736600" cy="203200"/>
          </a:xfrm>
          <a:prstGeom prst="wedgeRectCallout">
            <a:avLst>
              <a:gd name="adj1" fmla="val -5389"/>
              <a:gd name="adj2" fmla="val -221875"/>
            </a:avLst>
          </a:prstGeom>
          <a:solidFill>
            <a:srgbClr val="FFFF99"/>
          </a:solidFill>
          <a:ln w="12700" algn="ctr">
            <a:solidFill>
              <a:schemeClr val="tx1"/>
            </a:solidFill>
            <a:miter lim="800000"/>
            <a:headEnd/>
            <a:tailEnd/>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dirty="0"/>
              <a:t>300 </a:t>
            </a:r>
            <a:r>
              <a:rPr lang="en-US" altLang="en-US" sz="1400" baseline="30000" dirty="0" err="1"/>
              <a:t>o</a:t>
            </a:r>
            <a:r>
              <a:rPr lang="en-US" altLang="en-US" sz="1400" dirty="0" err="1"/>
              <a:t>C</a:t>
            </a:r>
            <a:endParaRPr lang="en-US" altLang="en-US" sz="1400" dirty="0"/>
          </a:p>
        </p:txBody>
      </p:sp>
      <p:grpSp>
        <p:nvGrpSpPr>
          <p:cNvPr id="50183" name="Group 247"/>
          <p:cNvGrpSpPr>
            <a:grpSpLocks/>
          </p:cNvGrpSpPr>
          <p:nvPr/>
        </p:nvGrpSpPr>
        <p:grpSpPr bwMode="auto">
          <a:xfrm>
            <a:off x="2769245" y="2847532"/>
            <a:ext cx="808037" cy="187325"/>
            <a:chOff x="1736" y="2112"/>
            <a:chExt cx="2312" cy="165"/>
          </a:xfrm>
        </p:grpSpPr>
        <p:sp>
          <p:nvSpPr>
            <p:cNvPr id="50937" name="Line 248"/>
            <p:cNvSpPr>
              <a:spLocks noChangeShapeType="1"/>
            </p:cNvSpPr>
            <p:nvPr/>
          </p:nvSpPr>
          <p:spPr bwMode="auto">
            <a:xfrm>
              <a:off x="2821" y="2149"/>
              <a:ext cx="152" cy="10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938" name="Group 249"/>
            <p:cNvGrpSpPr>
              <a:grpSpLocks/>
            </p:cNvGrpSpPr>
            <p:nvPr/>
          </p:nvGrpSpPr>
          <p:grpSpPr bwMode="auto">
            <a:xfrm>
              <a:off x="1736" y="2112"/>
              <a:ext cx="1112" cy="165"/>
              <a:chOff x="1736" y="2112"/>
              <a:chExt cx="1112" cy="165"/>
            </a:xfrm>
          </p:grpSpPr>
          <p:sp>
            <p:nvSpPr>
              <p:cNvPr id="50979" name="Line 250"/>
              <p:cNvSpPr>
                <a:spLocks noChangeShapeType="1"/>
              </p:cNvSpPr>
              <p:nvPr/>
            </p:nvSpPr>
            <p:spPr bwMode="auto">
              <a:xfrm flipV="1">
                <a:off x="1765" y="2147"/>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980" name="Line 251"/>
              <p:cNvSpPr>
                <a:spLocks noChangeShapeType="1"/>
              </p:cNvSpPr>
              <p:nvPr/>
            </p:nvSpPr>
            <p:spPr bwMode="auto">
              <a:xfrm>
                <a:off x="1915" y="2148"/>
                <a:ext cx="152" cy="10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981" name="Line 252"/>
              <p:cNvSpPr>
                <a:spLocks noChangeShapeType="1"/>
              </p:cNvSpPr>
              <p:nvPr/>
            </p:nvSpPr>
            <p:spPr bwMode="auto">
              <a:xfrm flipV="1">
                <a:off x="2063" y="2146"/>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982" name="Line 253"/>
              <p:cNvSpPr>
                <a:spLocks noChangeShapeType="1"/>
              </p:cNvSpPr>
              <p:nvPr/>
            </p:nvSpPr>
            <p:spPr bwMode="auto">
              <a:xfrm>
                <a:off x="2212" y="2148"/>
                <a:ext cx="153"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983" name="Line 254"/>
              <p:cNvSpPr>
                <a:spLocks noChangeShapeType="1"/>
              </p:cNvSpPr>
              <p:nvPr/>
            </p:nvSpPr>
            <p:spPr bwMode="auto">
              <a:xfrm flipV="1">
                <a:off x="2366" y="2143"/>
                <a:ext cx="154"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984" name="Line 255"/>
              <p:cNvSpPr>
                <a:spLocks noChangeShapeType="1"/>
              </p:cNvSpPr>
              <p:nvPr/>
            </p:nvSpPr>
            <p:spPr bwMode="auto">
              <a:xfrm>
                <a:off x="2515" y="2145"/>
                <a:ext cx="153"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985" name="Line 256"/>
              <p:cNvSpPr>
                <a:spLocks noChangeShapeType="1"/>
              </p:cNvSpPr>
              <p:nvPr/>
            </p:nvSpPr>
            <p:spPr bwMode="auto">
              <a:xfrm flipV="1">
                <a:off x="2667" y="2142"/>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986" name="Group 257"/>
              <p:cNvGrpSpPr>
                <a:grpSpLocks/>
              </p:cNvGrpSpPr>
              <p:nvPr/>
            </p:nvGrpSpPr>
            <p:grpSpPr bwMode="auto">
              <a:xfrm>
                <a:off x="1736" y="2214"/>
                <a:ext cx="62" cy="63"/>
                <a:chOff x="1736" y="2214"/>
                <a:chExt cx="62" cy="63"/>
              </a:xfrm>
            </p:grpSpPr>
            <p:sp>
              <p:nvSpPr>
                <p:cNvPr id="51015" name="Oval 258"/>
                <p:cNvSpPr>
                  <a:spLocks noChangeArrowheads="1"/>
                </p:cNvSpPr>
                <p:nvPr/>
              </p:nvSpPr>
              <p:spPr bwMode="auto">
                <a:xfrm>
                  <a:off x="1736"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1016" name="Oval 259"/>
                <p:cNvSpPr>
                  <a:spLocks noChangeArrowheads="1"/>
                </p:cNvSpPr>
                <p:nvPr/>
              </p:nvSpPr>
              <p:spPr bwMode="auto">
                <a:xfrm>
                  <a:off x="1746"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1017" name="Oval 260"/>
                <p:cNvSpPr>
                  <a:spLocks noChangeArrowheads="1"/>
                </p:cNvSpPr>
                <p:nvPr/>
              </p:nvSpPr>
              <p:spPr bwMode="auto">
                <a:xfrm>
                  <a:off x="1749"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87" name="Group 261"/>
              <p:cNvGrpSpPr>
                <a:grpSpLocks/>
              </p:cNvGrpSpPr>
              <p:nvPr/>
            </p:nvGrpSpPr>
            <p:grpSpPr bwMode="auto">
              <a:xfrm>
                <a:off x="1880" y="2112"/>
                <a:ext cx="62" cy="63"/>
                <a:chOff x="1880" y="2112"/>
                <a:chExt cx="62" cy="63"/>
              </a:xfrm>
            </p:grpSpPr>
            <p:sp>
              <p:nvSpPr>
                <p:cNvPr id="51012" name="Oval 262"/>
                <p:cNvSpPr>
                  <a:spLocks noChangeArrowheads="1"/>
                </p:cNvSpPr>
                <p:nvPr/>
              </p:nvSpPr>
              <p:spPr bwMode="auto">
                <a:xfrm>
                  <a:off x="1880"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1013" name="Oval 263"/>
                <p:cNvSpPr>
                  <a:spLocks noChangeArrowheads="1"/>
                </p:cNvSpPr>
                <p:nvPr/>
              </p:nvSpPr>
              <p:spPr bwMode="auto">
                <a:xfrm>
                  <a:off x="1890"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1014" name="Oval 264"/>
                <p:cNvSpPr>
                  <a:spLocks noChangeArrowheads="1"/>
                </p:cNvSpPr>
                <p:nvPr/>
              </p:nvSpPr>
              <p:spPr bwMode="auto">
                <a:xfrm>
                  <a:off x="1893"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88" name="Group 265"/>
              <p:cNvGrpSpPr>
                <a:grpSpLocks/>
              </p:cNvGrpSpPr>
              <p:nvPr/>
            </p:nvGrpSpPr>
            <p:grpSpPr bwMode="auto">
              <a:xfrm>
                <a:off x="2036" y="2214"/>
                <a:ext cx="62" cy="63"/>
                <a:chOff x="2036" y="2214"/>
                <a:chExt cx="62" cy="63"/>
              </a:xfrm>
            </p:grpSpPr>
            <p:sp>
              <p:nvSpPr>
                <p:cNvPr id="51009" name="Oval 266"/>
                <p:cNvSpPr>
                  <a:spLocks noChangeArrowheads="1"/>
                </p:cNvSpPr>
                <p:nvPr/>
              </p:nvSpPr>
              <p:spPr bwMode="auto">
                <a:xfrm>
                  <a:off x="2036"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1010" name="Oval 267"/>
                <p:cNvSpPr>
                  <a:spLocks noChangeArrowheads="1"/>
                </p:cNvSpPr>
                <p:nvPr/>
              </p:nvSpPr>
              <p:spPr bwMode="auto">
                <a:xfrm>
                  <a:off x="2046"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1011" name="Oval 268"/>
                <p:cNvSpPr>
                  <a:spLocks noChangeArrowheads="1"/>
                </p:cNvSpPr>
                <p:nvPr/>
              </p:nvSpPr>
              <p:spPr bwMode="auto">
                <a:xfrm>
                  <a:off x="2049"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89" name="Group 269"/>
              <p:cNvGrpSpPr>
                <a:grpSpLocks/>
              </p:cNvGrpSpPr>
              <p:nvPr/>
            </p:nvGrpSpPr>
            <p:grpSpPr bwMode="auto">
              <a:xfrm>
                <a:off x="2186" y="2112"/>
                <a:ext cx="62" cy="63"/>
                <a:chOff x="2186" y="2112"/>
                <a:chExt cx="62" cy="63"/>
              </a:xfrm>
            </p:grpSpPr>
            <p:sp>
              <p:nvSpPr>
                <p:cNvPr id="51006" name="Oval 270"/>
                <p:cNvSpPr>
                  <a:spLocks noChangeArrowheads="1"/>
                </p:cNvSpPr>
                <p:nvPr/>
              </p:nvSpPr>
              <p:spPr bwMode="auto">
                <a:xfrm>
                  <a:off x="2186"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1007" name="Oval 271"/>
                <p:cNvSpPr>
                  <a:spLocks noChangeArrowheads="1"/>
                </p:cNvSpPr>
                <p:nvPr/>
              </p:nvSpPr>
              <p:spPr bwMode="auto">
                <a:xfrm>
                  <a:off x="2196"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1008" name="Oval 272"/>
                <p:cNvSpPr>
                  <a:spLocks noChangeArrowheads="1"/>
                </p:cNvSpPr>
                <p:nvPr/>
              </p:nvSpPr>
              <p:spPr bwMode="auto">
                <a:xfrm>
                  <a:off x="2199"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90" name="Group 273"/>
              <p:cNvGrpSpPr>
                <a:grpSpLocks/>
              </p:cNvGrpSpPr>
              <p:nvPr/>
            </p:nvGrpSpPr>
            <p:grpSpPr bwMode="auto">
              <a:xfrm>
                <a:off x="2330" y="2214"/>
                <a:ext cx="62" cy="63"/>
                <a:chOff x="2330" y="2214"/>
                <a:chExt cx="62" cy="63"/>
              </a:xfrm>
            </p:grpSpPr>
            <p:sp>
              <p:nvSpPr>
                <p:cNvPr id="51003" name="Oval 274"/>
                <p:cNvSpPr>
                  <a:spLocks noChangeArrowheads="1"/>
                </p:cNvSpPr>
                <p:nvPr/>
              </p:nvSpPr>
              <p:spPr bwMode="auto">
                <a:xfrm>
                  <a:off x="2330"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1004" name="Oval 275"/>
                <p:cNvSpPr>
                  <a:spLocks noChangeArrowheads="1"/>
                </p:cNvSpPr>
                <p:nvPr/>
              </p:nvSpPr>
              <p:spPr bwMode="auto">
                <a:xfrm>
                  <a:off x="2340"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1005" name="Oval 276"/>
                <p:cNvSpPr>
                  <a:spLocks noChangeArrowheads="1"/>
                </p:cNvSpPr>
                <p:nvPr/>
              </p:nvSpPr>
              <p:spPr bwMode="auto">
                <a:xfrm>
                  <a:off x="2343"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91" name="Group 277"/>
              <p:cNvGrpSpPr>
                <a:grpSpLocks/>
              </p:cNvGrpSpPr>
              <p:nvPr/>
            </p:nvGrpSpPr>
            <p:grpSpPr bwMode="auto">
              <a:xfrm>
                <a:off x="2630" y="2214"/>
                <a:ext cx="62" cy="63"/>
                <a:chOff x="2630" y="2214"/>
                <a:chExt cx="62" cy="63"/>
              </a:xfrm>
            </p:grpSpPr>
            <p:sp>
              <p:nvSpPr>
                <p:cNvPr id="51000" name="Oval 278"/>
                <p:cNvSpPr>
                  <a:spLocks noChangeArrowheads="1"/>
                </p:cNvSpPr>
                <p:nvPr/>
              </p:nvSpPr>
              <p:spPr bwMode="auto">
                <a:xfrm>
                  <a:off x="2630"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1001" name="Oval 279"/>
                <p:cNvSpPr>
                  <a:spLocks noChangeArrowheads="1"/>
                </p:cNvSpPr>
                <p:nvPr/>
              </p:nvSpPr>
              <p:spPr bwMode="auto">
                <a:xfrm>
                  <a:off x="2640"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1002" name="Oval 280"/>
                <p:cNvSpPr>
                  <a:spLocks noChangeArrowheads="1"/>
                </p:cNvSpPr>
                <p:nvPr/>
              </p:nvSpPr>
              <p:spPr bwMode="auto">
                <a:xfrm>
                  <a:off x="2643"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92" name="Group 281"/>
              <p:cNvGrpSpPr>
                <a:grpSpLocks/>
              </p:cNvGrpSpPr>
              <p:nvPr/>
            </p:nvGrpSpPr>
            <p:grpSpPr bwMode="auto">
              <a:xfrm>
                <a:off x="2480" y="2112"/>
                <a:ext cx="62" cy="63"/>
                <a:chOff x="2480" y="2112"/>
                <a:chExt cx="62" cy="63"/>
              </a:xfrm>
            </p:grpSpPr>
            <p:sp>
              <p:nvSpPr>
                <p:cNvPr id="50997" name="Oval 282"/>
                <p:cNvSpPr>
                  <a:spLocks noChangeArrowheads="1"/>
                </p:cNvSpPr>
                <p:nvPr/>
              </p:nvSpPr>
              <p:spPr bwMode="auto">
                <a:xfrm>
                  <a:off x="2480"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98" name="Oval 283"/>
                <p:cNvSpPr>
                  <a:spLocks noChangeArrowheads="1"/>
                </p:cNvSpPr>
                <p:nvPr/>
              </p:nvSpPr>
              <p:spPr bwMode="auto">
                <a:xfrm>
                  <a:off x="2490"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99" name="Oval 284"/>
                <p:cNvSpPr>
                  <a:spLocks noChangeArrowheads="1"/>
                </p:cNvSpPr>
                <p:nvPr/>
              </p:nvSpPr>
              <p:spPr bwMode="auto">
                <a:xfrm>
                  <a:off x="2493"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93" name="Group 285"/>
              <p:cNvGrpSpPr>
                <a:grpSpLocks/>
              </p:cNvGrpSpPr>
              <p:nvPr/>
            </p:nvGrpSpPr>
            <p:grpSpPr bwMode="auto">
              <a:xfrm>
                <a:off x="2786" y="2112"/>
                <a:ext cx="62" cy="63"/>
                <a:chOff x="2786" y="2112"/>
                <a:chExt cx="62" cy="63"/>
              </a:xfrm>
            </p:grpSpPr>
            <p:sp>
              <p:nvSpPr>
                <p:cNvPr id="50994" name="Oval 286"/>
                <p:cNvSpPr>
                  <a:spLocks noChangeArrowheads="1"/>
                </p:cNvSpPr>
                <p:nvPr/>
              </p:nvSpPr>
              <p:spPr bwMode="auto">
                <a:xfrm>
                  <a:off x="2786"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95" name="Oval 287"/>
                <p:cNvSpPr>
                  <a:spLocks noChangeArrowheads="1"/>
                </p:cNvSpPr>
                <p:nvPr/>
              </p:nvSpPr>
              <p:spPr bwMode="auto">
                <a:xfrm>
                  <a:off x="2796"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96" name="Oval 288"/>
                <p:cNvSpPr>
                  <a:spLocks noChangeArrowheads="1"/>
                </p:cNvSpPr>
                <p:nvPr/>
              </p:nvSpPr>
              <p:spPr bwMode="auto">
                <a:xfrm>
                  <a:off x="2799"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50939" name="Group 289"/>
            <p:cNvGrpSpPr>
              <a:grpSpLocks/>
            </p:cNvGrpSpPr>
            <p:nvPr/>
          </p:nvGrpSpPr>
          <p:grpSpPr bwMode="auto">
            <a:xfrm>
              <a:off x="2936" y="2112"/>
              <a:ext cx="1112" cy="165"/>
              <a:chOff x="2936" y="2112"/>
              <a:chExt cx="1112" cy="165"/>
            </a:xfrm>
          </p:grpSpPr>
          <p:sp>
            <p:nvSpPr>
              <p:cNvPr id="50940" name="Line 290"/>
              <p:cNvSpPr>
                <a:spLocks noChangeShapeType="1"/>
              </p:cNvSpPr>
              <p:nvPr/>
            </p:nvSpPr>
            <p:spPr bwMode="auto">
              <a:xfrm flipV="1">
                <a:off x="2965" y="2147"/>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941" name="Line 291"/>
              <p:cNvSpPr>
                <a:spLocks noChangeShapeType="1"/>
              </p:cNvSpPr>
              <p:nvPr/>
            </p:nvSpPr>
            <p:spPr bwMode="auto">
              <a:xfrm>
                <a:off x="3115" y="2148"/>
                <a:ext cx="152" cy="10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942" name="Line 292"/>
              <p:cNvSpPr>
                <a:spLocks noChangeShapeType="1"/>
              </p:cNvSpPr>
              <p:nvPr/>
            </p:nvSpPr>
            <p:spPr bwMode="auto">
              <a:xfrm flipV="1">
                <a:off x="3263" y="2146"/>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943" name="Line 293"/>
              <p:cNvSpPr>
                <a:spLocks noChangeShapeType="1"/>
              </p:cNvSpPr>
              <p:nvPr/>
            </p:nvSpPr>
            <p:spPr bwMode="auto">
              <a:xfrm>
                <a:off x="3412" y="2148"/>
                <a:ext cx="153"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944" name="Line 294"/>
              <p:cNvSpPr>
                <a:spLocks noChangeShapeType="1"/>
              </p:cNvSpPr>
              <p:nvPr/>
            </p:nvSpPr>
            <p:spPr bwMode="auto">
              <a:xfrm flipV="1">
                <a:off x="3566" y="2143"/>
                <a:ext cx="154"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945" name="Line 295"/>
              <p:cNvSpPr>
                <a:spLocks noChangeShapeType="1"/>
              </p:cNvSpPr>
              <p:nvPr/>
            </p:nvSpPr>
            <p:spPr bwMode="auto">
              <a:xfrm>
                <a:off x="3715" y="2145"/>
                <a:ext cx="153"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946" name="Line 296"/>
              <p:cNvSpPr>
                <a:spLocks noChangeShapeType="1"/>
              </p:cNvSpPr>
              <p:nvPr/>
            </p:nvSpPr>
            <p:spPr bwMode="auto">
              <a:xfrm flipV="1">
                <a:off x="3867" y="2142"/>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947" name="Group 297"/>
              <p:cNvGrpSpPr>
                <a:grpSpLocks/>
              </p:cNvGrpSpPr>
              <p:nvPr/>
            </p:nvGrpSpPr>
            <p:grpSpPr bwMode="auto">
              <a:xfrm>
                <a:off x="2936" y="2214"/>
                <a:ext cx="62" cy="63"/>
                <a:chOff x="2936" y="2214"/>
                <a:chExt cx="62" cy="63"/>
              </a:xfrm>
            </p:grpSpPr>
            <p:sp>
              <p:nvSpPr>
                <p:cNvPr id="50976" name="Oval 298"/>
                <p:cNvSpPr>
                  <a:spLocks noChangeArrowheads="1"/>
                </p:cNvSpPr>
                <p:nvPr/>
              </p:nvSpPr>
              <p:spPr bwMode="auto">
                <a:xfrm>
                  <a:off x="2936"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77" name="Oval 299"/>
                <p:cNvSpPr>
                  <a:spLocks noChangeArrowheads="1"/>
                </p:cNvSpPr>
                <p:nvPr/>
              </p:nvSpPr>
              <p:spPr bwMode="auto">
                <a:xfrm>
                  <a:off x="2946"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78" name="Oval 300"/>
                <p:cNvSpPr>
                  <a:spLocks noChangeArrowheads="1"/>
                </p:cNvSpPr>
                <p:nvPr/>
              </p:nvSpPr>
              <p:spPr bwMode="auto">
                <a:xfrm>
                  <a:off x="2949"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48" name="Group 301"/>
              <p:cNvGrpSpPr>
                <a:grpSpLocks/>
              </p:cNvGrpSpPr>
              <p:nvPr/>
            </p:nvGrpSpPr>
            <p:grpSpPr bwMode="auto">
              <a:xfrm>
                <a:off x="3080" y="2112"/>
                <a:ext cx="62" cy="63"/>
                <a:chOff x="3080" y="2112"/>
                <a:chExt cx="62" cy="63"/>
              </a:xfrm>
            </p:grpSpPr>
            <p:sp>
              <p:nvSpPr>
                <p:cNvPr id="50973" name="Oval 302"/>
                <p:cNvSpPr>
                  <a:spLocks noChangeArrowheads="1"/>
                </p:cNvSpPr>
                <p:nvPr/>
              </p:nvSpPr>
              <p:spPr bwMode="auto">
                <a:xfrm>
                  <a:off x="3080"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74" name="Oval 303"/>
                <p:cNvSpPr>
                  <a:spLocks noChangeArrowheads="1"/>
                </p:cNvSpPr>
                <p:nvPr/>
              </p:nvSpPr>
              <p:spPr bwMode="auto">
                <a:xfrm>
                  <a:off x="3090"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75" name="Oval 304"/>
                <p:cNvSpPr>
                  <a:spLocks noChangeArrowheads="1"/>
                </p:cNvSpPr>
                <p:nvPr/>
              </p:nvSpPr>
              <p:spPr bwMode="auto">
                <a:xfrm>
                  <a:off x="3093"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49" name="Group 305"/>
              <p:cNvGrpSpPr>
                <a:grpSpLocks/>
              </p:cNvGrpSpPr>
              <p:nvPr/>
            </p:nvGrpSpPr>
            <p:grpSpPr bwMode="auto">
              <a:xfrm>
                <a:off x="3236" y="2214"/>
                <a:ext cx="62" cy="63"/>
                <a:chOff x="3236" y="2214"/>
                <a:chExt cx="62" cy="63"/>
              </a:xfrm>
            </p:grpSpPr>
            <p:sp>
              <p:nvSpPr>
                <p:cNvPr id="50970" name="Oval 306"/>
                <p:cNvSpPr>
                  <a:spLocks noChangeArrowheads="1"/>
                </p:cNvSpPr>
                <p:nvPr/>
              </p:nvSpPr>
              <p:spPr bwMode="auto">
                <a:xfrm>
                  <a:off x="3236"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71" name="Oval 307"/>
                <p:cNvSpPr>
                  <a:spLocks noChangeArrowheads="1"/>
                </p:cNvSpPr>
                <p:nvPr/>
              </p:nvSpPr>
              <p:spPr bwMode="auto">
                <a:xfrm>
                  <a:off x="3246"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72" name="Oval 308"/>
                <p:cNvSpPr>
                  <a:spLocks noChangeArrowheads="1"/>
                </p:cNvSpPr>
                <p:nvPr/>
              </p:nvSpPr>
              <p:spPr bwMode="auto">
                <a:xfrm>
                  <a:off x="3249"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50" name="Group 309"/>
              <p:cNvGrpSpPr>
                <a:grpSpLocks/>
              </p:cNvGrpSpPr>
              <p:nvPr/>
            </p:nvGrpSpPr>
            <p:grpSpPr bwMode="auto">
              <a:xfrm>
                <a:off x="3386" y="2112"/>
                <a:ext cx="62" cy="63"/>
                <a:chOff x="3386" y="2112"/>
                <a:chExt cx="62" cy="63"/>
              </a:xfrm>
            </p:grpSpPr>
            <p:sp>
              <p:nvSpPr>
                <p:cNvPr id="50967" name="Oval 310"/>
                <p:cNvSpPr>
                  <a:spLocks noChangeArrowheads="1"/>
                </p:cNvSpPr>
                <p:nvPr/>
              </p:nvSpPr>
              <p:spPr bwMode="auto">
                <a:xfrm>
                  <a:off x="3386"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68" name="Oval 311"/>
                <p:cNvSpPr>
                  <a:spLocks noChangeArrowheads="1"/>
                </p:cNvSpPr>
                <p:nvPr/>
              </p:nvSpPr>
              <p:spPr bwMode="auto">
                <a:xfrm>
                  <a:off x="3396"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69" name="Oval 312"/>
                <p:cNvSpPr>
                  <a:spLocks noChangeArrowheads="1"/>
                </p:cNvSpPr>
                <p:nvPr/>
              </p:nvSpPr>
              <p:spPr bwMode="auto">
                <a:xfrm>
                  <a:off x="3399"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51" name="Group 313"/>
              <p:cNvGrpSpPr>
                <a:grpSpLocks/>
              </p:cNvGrpSpPr>
              <p:nvPr/>
            </p:nvGrpSpPr>
            <p:grpSpPr bwMode="auto">
              <a:xfrm>
                <a:off x="3530" y="2214"/>
                <a:ext cx="62" cy="63"/>
                <a:chOff x="3530" y="2214"/>
                <a:chExt cx="62" cy="63"/>
              </a:xfrm>
            </p:grpSpPr>
            <p:sp>
              <p:nvSpPr>
                <p:cNvPr id="50964" name="Oval 314"/>
                <p:cNvSpPr>
                  <a:spLocks noChangeArrowheads="1"/>
                </p:cNvSpPr>
                <p:nvPr/>
              </p:nvSpPr>
              <p:spPr bwMode="auto">
                <a:xfrm>
                  <a:off x="3530"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65" name="Oval 315"/>
                <p:cNvSpPr>
                  <a:spLocks noChangeArrowheads="1"/>
                </p:cNvSpPr>
                <p:nvPr/>
              </p:nvSpPr>
              <p:spPr bwMode="auto">
                <a:xfrm>
                  <a:off x="3540"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66" name="Oval 316"/>
                <p:cNvSpPr>
                  <a:spLocks noChangeArrowheads="1"/>
                </p:cNvSpPr>
                <p:nvPr/>
              </p:nvSpPr>
              <p:spPr bwMode="auto">
                <a:xfrm>
                  <a:off x="3543"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52" name="Group 317"/>
              <p:cNvGrpSpPr>
                <a:grpSpLocks/>
              </p:cNvGrpSpPr>
              <p:nvPr/>
            </p:nvGrpSpPr>
            <p:grpSpPr bwMode="auto">
              <a:xfrm>
                <a:off x="3830" y="2214"/>
                <a:ext cx="62" cy="63"/>
                <a:chOff x="3830" y="2214"/>
                <a:chExt cx="62" cy="63"/>
              </a:xfrm>
            </p:grpSpPr>
            <p:sp>
              <p:nvSpPr>
                <p:cNvPr id="50961" name="Oval 318"/>
                <p:cNvSpPr>
                  <a:spLocks noChangeArrowheads="1"/>
                </p:cNvSpPr>
                <p:nvPr/>
              </p:nvSpPr>
              <p:spPr bwMode="auto">
                <a:xfrm>
                  <a:off x="3830"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62" name="Oval 319"/>
                <p:cNvSpPr>
                  <a:spLocks noChangeArrowheads="1"/>
                </p:cNvSpPr>
                <p:nvPr/>
              </p:nvSpPr>
              <p:spPr bwMode="auto">
                <a:xfrm>
                  <a:off x="3840"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63" name="Oval 320"/>
                <p:cNvSpPr>
                  <a:spLocks noChangeArrowheads="1"/>
                </p:cNvSpPr>
                <p:nvPr/>
              </p:nvSpPr>
              <p:spPr bwMode="auto">
                <a:xfrm>
                  <a:off x="3843"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53" name="Group 321"/>
              <p:cNvGrpSpPr>
                <a:grpSpLocks/>
              </p:cNvGrpSpPr>
              <p:nvPr/>
            </p:nvGrpSpPr>
            <p:grpSpPr bwMode="auto">
              <a:xfrm>
                <a:off x="3680" y="2112"/>
                <a:ext cx="62" cy="63"/>
                <a:chOff x="3680" y="2112"/>
                <a:chExt cx="62" cy="63"/>
              </a:xfrm>
            </p:grpSpPr>
            <p:sp>
              <p:nvSpPr>
                <p:cNvPr id="50958" name="Oval 322"/>
                <p:cNvSpPr>
                  <a:spLocks noChangeArrowheads="1"/>
                </p:cNvSpPr>
                <p:nvPr/>
              </p:nvSpPr>
              <p:spPr bwMode="auto">
                <a:xfrm>
                  <a:off x="3680"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59" name="Oval 323"/>
                <p:cNvSpPr>
                  <a:spLocks noChangeArrowheads="1"/>
                </p:cNvSpPr>
                <p:nvPr/>
              </p:nvSpPr>
              <p:spPr bwMode="auto">
                <a:xfrm>
                  <a:off x="3690"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60" name="Oval 324"/>
                <p:cNvSpPr>
                  <a:spLocks noChangeArrowheads="1"/>
                </p:cNvSpPr>
                <p:nvPr/>
              </p:nvSpPr>
              <p:spPr bwMode="auto">
                <a:xfrm>
                  <a:off x="3693"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954" name="Group 325"/>
              <p:cNvGrpSpPr>
                <a:grpSpLocks/>
              </p:cNvGrpSpPr>
              <p:nvPr/>
            </p:nvGrpSpPr>
            <p:grpSpPr bwMode="auto">
              <a:xfrm>
                <a:off x="3986" y="2112"/>
                <a:ext cx="62" cy="63"/>
                <a:chOff x="3986" y="2112"/>
                <a:chExt cx="62" cy="63"/>
              </a:xfrm>
            </p:grpSpPr>
            <p:sp>
              <p:nvSpPr>
                <p:cNvPr id="50955" name="Oval 326"/>
                <p:cNvSpPr>
                  <a:spLocks noChangeArrowheads="1"/>
                </p:cNvSpPr>
                <p:nvPr/>
              </p:nvSpPr>
              <p:spPr bwMode="auto">
                <a:xfrm>
                  <a:off x="3986"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56" name="Oval 327"/>
                <p:cNvSpPr>
                  <a:spLocks noChangeArrowheads="1"/>
                </p:cNvSpPr>
                <p:nvPr/>
              </p:nvSpPr>
              <p:spPr bwMode="auto">
                <a:xfrm>
                  <a:off x="3996"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957" name="Oval 328"/>
                <p:cNvSpPr>
                  <a:spLocks noChangeArrowheads="1"/>
                </p:cNvSpPr>
                <p:nvPr/>
              </p:nvSpPr>
              <p:spPr bwMode="auto">
                <a:xfrm>
                  <a:off x="3999"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grpSp>
        <p:nvGrpSpPr>
          <p:cNvPr id="50184" name="Group 333"/>
          <p:cNvGrpSpPr>
            <a:grpSpLocks/>
          </p:cNvGrpSpPr>
          <p:nvPr/>
        </p:nvGrpSpPr>
        <p:grpSpPr bwMode="auto">
          <a:xfrm>
            <a:off x="3628082" y="1931544"/>
            <a:ext cx="874713" cy="184150"/>
            <a:chOff x="2620" y="2676"/>
            <a:chExt cx="1857" cy="333"/>
          </a:xfrm>
        </p:grpSpPr>
        <p:sp>
          <p:nvSpPr>
            <p:cNvPr id="50839" name="Line 334"/>
            <p:cNvSpPr>
              <a:spLocks noChangeShapeType="1"/>
            </p:cNvSpPr>
            <p:nvPr/>
          </p:nvSpPr>
          <p:spPr bwMode="auto">
            <a:xfrm flipV="1">
              <a:off x="2642" y="2905"/>
              <a:ext cx="123" cy="80"/>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40" name="Line 335"/>
            <p:cNvSpPr>
              <a:spLocks noChangeShapeType="1"/>
            </p:cNvSpPr>
            <p:nvPr/>
          </p:nvSpPr>
          <p:spPr bwMode="auto">
            <a:xfrm>
              <a:off x="2763" y="2906"/>
              <a:ext cx="122" cy="81"/>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41" name="Line 336"/>
            <p:cNvSpPr>
              <a:spLocks noChangeShapeType="1"/>
            </p:cNvSpPr>
            <p:nvPr/>
          </p:nvSpPr>
          <p:spPr bwMode="auto">
            <a:xfrm flipV="1">
              <a:off x="2881" y="2904"/>
              <a:ext cx="123" cy="80"/>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42" name="Line 337"/>
            <p:cNvSpPr>
              <a:spLocks noChangeShapeType="1"/>
            </p:cNvSpPr>
            <p:nvPr/>
          </p:nvSpPr>
          <p:spPr bwMode="auto">
            <a:xfrm>
              <a:off x="3001" y="2906"/>
              <a:ext cx="122" cy="81"/>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43" name="Line 338"/>
            <p:cNvSpPr>
              <a:spLocks noChangeShapeType="1"/>
            </p:cNvSpPr>
            <p:nvPr/>
          </p:nvSpPr>
          <p:spPr bwMode="auto">
            <a:xfrm flipV="1">
              <a:off x="3123" y="2902"/>
              <a:ext cx="123" cy="81"/>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44" name="Line 339"/>
            <p:cNvSpPr>
              <a:spLocks noChangeShapeType="1"/>
            </p:cNvSpPr>
            <p:nvPr/>
          </p:nvSpPr>
          <p:spPr bwMode="auto">
            <a:xfrm>
              <a:off x="3243" y="2903"/>
              <a:ext cx="123" cy="80"/>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45" name="Line 340"/>
            <p:cNvSpPr>
              <a:spLocks noChangeShapeType="1"/>
            </p:cNvSpPr>
            <p:nvPr/>
          </p:nvSpPr>
          <p:spPr bwMode="auto">
            <a:xfrm flipV="1">
              <a:off x="3364" y="2901"/>
              <a:ext cx="123" cy="80"/>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846" name="Group 341"/>
            <p:cNvGrpSpPr>
              <a:grpSpLocks/>
            </p:cNvGrpSpPr>
            <p:nvPr/>
          </p:nvGrpSpPr>
          <p:grpSpPr bwMode="auto">
            <a:xfrm>
              <a:off x="2620" y="2959"/>
              <a:ext cx="50" cy="50"/>
              <a:chOff x="791" y="2418"/>
              <a:chExt cx="50" cy="50"/>
            </a:xfrm>
          </p:grpSpPr>
          <p:sp>
            <p:nvSpPr>
              <p:cNvPr id="50934" name="Oval 342"/>
              <p:cNvSpPr>
                <a:spLocks noChangeArrowheads="1"/>
              </p:cNvSpPr>
              <p:nvPr/>
            </p:nvSpPr>
            <p:spPr bwMode="auto">
              <a:xfrm>
                <a:off x="791"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35" name="Oval 343"/>
              <p:cNvSpPr>
                <a:spLocks noChangeArrowheads="1"/>
              </p:cNvSpPr>
              <p:nvPr/>
            </p:nvSpPr>
            <p:spPr bwMode="auto">
              <a:xfrm>
                <a:off x="799"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36" name="Oval 344"/>
              <p:cNvSpPr>
                <a:spLocks noChangeArrowheads="1"/>
              </p:cNvSpPr>
              <p:nvPr/>
            </p:nvSpPr>
            <p:spPr bwMode="auto">
              <a:xfrm>
                <a:off x="801"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847" name="Group 345"/>
            <p:cNvGrpSpPr>
              <a:grpSpLocks/>
            </p:cNvGrpSpPr>
            <p:nvPr/>
          </p:nvGrpSpPr>
          <p:grpSpPr bwMode="auto">
            <a:xfrm>
              <a:off x="2735" y="2877"/>
              <a:ext cx="50" cy="50"/>
              <a:chOff x="906" y="2336"/>
              <a:chExt cx="50" cy="50"/>
            </a:xfrm>
          </p:grpSpPr>
          <p:sp>
            <p:nvSpPr>
              <p:cNvPr id="50931" name="Oval 34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32" name="Oval 34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33" name="Oval 34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848" name="Group 349"/>
            <p:cNvGrpSpPr>
              <a:grpSpLocks/>
            </p:cNvGrpSpPr>
            <p:nvPr/>
          </p:nvGrpSpPr>
          <p:grpSpPr bwMode="auto">
            <a:xfrm>
              <a:off x="2860" y="2959"/>
              <a:ext cx="50" cy="50"/>
              <a:chOff x="1031" y="2418"/>
              <a:chExt cx="50" cy="50"/>
            </a:xfrm>
          </p:grpSpPr>
          <p:sp>
            <p:nvSpPr>
              <p:cNvPr id="50928" name="Oval 350"/>
              <p:cNvSpPr>
                <a:spLocks noChangeArrowheads="1"/>
              </p:cNvSpPr>
              <p:nvPr/>
            </p:nvSpPr>
            <p:spPr bwMode="auto">
              <a:xfrm>
                <a:off x="1031"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29" name="Oval 351"/>
              <p:cNvSpPr>
                <a:spLocks noChangeArrowheads="1"/>
              </p:cNvSpPr>
              <p:nvPr/>
            </p:nvSpPr>
            <p:spPr bwMode="auto">
              <a:xfrm>
                <a:off x="1039"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30" name="Oval 352"/>
              <p:cNvSpPr>
                <a:spLocks noChangeArrowheads="1"/>
              </p:cNvSpPr>
              <p:nvPr/>
            </p:nvSpPr>
            <p:spPr bwMode="auto">
              <a:xfrm>
                <a:off x="1041"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849" name="Group 353"/>
            <p:cNvGrpSpPr>
              <a:grpSpLocks/>
            </p:cNvGrpSpPr>
            <p:nvPr/>
          </p:nvGrpSpPr>
          <p:grpSpPr bwMode="auto">
            <a:xfrm>
              <a:off x="2980" y="2877"/>
              <a:ext cx="50" cy="50"/>
              <a:chOff x="1151" y="2336"/>
              <a:chExt cx="50" cy="50"/>
            </a:xfrm>
          </p:grpSpPr>
          <p:sp>
            <p:nvSpPr>
              <p:cNvPr id="50925" name="Oval 354"/>
              <p:cNvSpPr>
                <a:spLocks noChangeArrowheads="1"/>
              </p:cNvSpPr>
              <p:nvPr/>
            </p:nvSpPr>
            <p:spPr bwMode="auto">
              <a:xfrm>
                <a:off x="1151"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26" name="Oval 355"/>
              <p:cNvSpPr>
                <a:spLocks noChangeArrowheads="1"/>
              </p:cNvSpPr>
              <p:nvPr/>
            </p:nvSpPr>
            <p:spPr bwMode="auto">
              <a:xfrm>
                <a:off x="1159"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27" name="Oval 356"/>
              <p:cNvSpPr>
                <a:spLocks noChangeArrowheads="1"/>
              </p:cNvSpPr>
              <p:nvPr/>
            </p:nvSpPr>
            <p:spPr bwMode="auto">
              <a:xfrm>
                <a:off x="1161"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850" name="Group 357"/>
            <p:cNvGrpSpPr>
              <a:grpSpLocks/>
            </p:cNvGrpSpPr>
            <p:nvPr/>
          </p:nvGrpSpPr>
          <p:grpSpPr bwMode="auto">
            <a:xfrm>
              <a:off x="3095" y="2959"/>
              <a:ext cx="50" cy="50"/>
              <a:chOff x="1266" y="2418"/>
              <a:chExt cx="50" cy="50"/>
            </a:xfrm>
          </p:grpSpPr>
          <p:sp>
            <p:nvSpPr>
              <p:cNvPr id="50922" name="Oval 358"/>
              <p:cNvSpPr>
                <a:spLocks noChangeArrowheads="1"/>
              </p:cNvSpPr>
              <p:nvPr/>
            </p:nvSpPr>
            <p:spPr bwMode="auto">
              <a:xfrm>
                <a:off x="1266"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23" name="Oval 359"/>
              <p:cNvSpPr>
                <a:spLocks noChangeArrowheads="1"/>
              </p:cNvSpPr>
              <p:nvPr/>
            </p:nvSpPr>
            <p:spPr bwMode="auto">
              <a:xfrm>
                <a:off x="1274"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24" name="Oval 360"/>
              <p:cNvSpPr>
                <a:spLocks noChangeArrowheads="1"/>
              </p:cNvSpPr>
              <p:nvPr/>
            </p:nvSpPr>
            <p:spPr bwMode="auto">
              <a:xfrm>
                <a:off x="1277"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851" name="Group 361"/>
            <p:cNvGrpSpPr>
              <a:grpSpLocks/>
            </p:cNvGrpSpPr>
            <p:nvPr/>
          </p:nvGrpSpPr>
          <p:grpSpPr bwMode="auto">
            <a:xfrm>
              <a:off x="3335" y="2959"/>
              <a:ext cx="50" cy="50"/>
              <a:chOff x="1506" y="2418"/>
              <a:chExt cx="50" cy="50"/>
            </a:xfrm>
          </p:grpSpPr>
          <p:sp>
            <p:nvSpPr>
              <p:cNvPr id="50919" name="Oval 362"/>
              <p:cNvSpPr>
                <a:spLocks noChangeArrowheads="1"/>
              </p:cNvSpPr>
              <p:nvPr/>
            </p:nvSpPr>
            <p:spPr bwMode="auto">
              <a:xfrm>
                <a:off x="1506"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20" name="Oval 363"/>
              <p:cNvSpPr>
                <a:spLocks noChangeArrowheads="1"/>
              </p:cNvSpPr>
              <p:nvPr/>
            </p:nvSpPr>
            <p:spPr bwMode="auto">
              <a:xfrm>
                <a:off x="1514"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21" name="Oval 364"/>
              <p:cNvSpPr>
                <a:spLocks noChangeArrowheads="1"/>
              </p:cNvSpPr>
              <p:nvPr/>
            </p:nvSpPr>
            <p:spPr bwMode="auto">
              <a:xfrm>
                <a:off x="1517"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852" name="Group 365"/>
            <p:cNvGrpSpPr>
              <a:grpSpLocks/>
            </p:cNvGrpSpPr>
            <p:nvPr/>
          </p:nvGrpSpPr>
          <p:grpSpPr bwMode="auto">
            <a:xfrm>
              <a:off x="3215" y="2877"/>
              <a:ext cx="50" cy="50"/>
              <a:chOff x="1386" y="2336"/>
              <a:chExt cx="50" cy="50"/>
            </a:xfrm>
          </p:grpSpPr>
          <p:sp>
            <p:nvSpPr>
              <p:cNvPr id="50916" name="Oval 366"/>
              <p:cNvSpPr>
                <a:spLocks noChangeArrowheads="1"/>
              </p:cNvSpPr>
              <p:nvPr/>
            </p:nvSpPr>
            <p:spPr bwMode="auto">
              <a:xfrm>
                <a:off x="138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17" name="Oval 367"/>
              <p:cNvSpPr>
                <a:spLocks noChangeArrowheads="1"/>
              </p:cNvSpPr>
              <p:nvPr/>
            </p:nvSpPr>
            <p:spPr bwMode="auto">
              <a:xfrm>
                <a:off x="139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18" name="Oval 368"/>
              <p:cNvSpPr>
                <a:spLocks noChangeArrowheads="1"/>
              </p:cNvSpPr>
              <p:nvPr/>
            </p:nvSpPr>
            <p:spPr bwMode="auto">
              <a:xfrm>
                <a:off x="139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50853" name="Line 369"/>
            <p:cNvSpPr>
              <a:spLocks noChangeShapeType="1"/>
            </p:cNvSpPr>
            <p:nvPr/>
          </p:nvSpPr>
          <p:spPr bwMode="auto">
            <a:xfrm>
              <a:off x="3723" y="2906"/>
              <a:ext cx="122" cy="81"/>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54" name="Line 370"/>
            <p:cNvSpPr>
              <a:spLocks noChangeShapeType="1"/>
            </p:cNvSpPr>
            <p:nvPr/>
          </p:nvSpPr>
          <p:spPr bwMode="auto">
            <a:xfrm flipV="1">
              <a:off x="3841" y="2904"/>
              <a:ext cx="123" cy="80"/>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55" name="Line 371"/>
            <p:cNvSpPr>
              <a:spLocks noChangeShapeType="1"/>
            </p:cNvSpPr>
            <p:nvPr/>
          </p:nvSpPr>
          <p:spPr bwMode="auto">
            <a:xfrm>
              <a:off x="3961" y="2906"/>
              <a:ext cx="123" cy="81"/>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56" name="Line 372"/>
            <p:cNvSpPr>
              <a:spLocks noChangeShapeType="1"/>
            </p:cNvSpPr>
            <p:nvPr/>
          </p:nvSpPr>
          <p:spPr bwMode="auto">
            <a:xfrm flipV="1">
              <a:off x="4084" y="2902"/>
              <a:ext cx="124" cy="81"/>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57" name="Line 373"/>
            <p:cNvSpPr>
              <a:spLocks noChangeShapeType="1"/>
            </p:cNvSpPr>
            <p:nvPr/>
          </p:nvSpPr>
          <p:spPr bwMode="auto">
            <a:xfrm>
              <a:off x="4204" y="2903"/>
              <a:ext cx="122" cy="80"/>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858" name="Group 374"/>
            <p:cNvGrpSpPr>
              <a:grpSpLocks/>
            </p:cNvGrpSpPr>
            <p:nvPr/>
          </p:nvGrpSpPr>
          <p:grpSpPr bwMode="auto">
            <a:xfrm>
              <a:off x="3820" y="2959"/>
              <a:ext cx="50" cy="50"/>
              <a:chOff x="1991" y="2418"/>
              <a:chExt cx="50" cy="50"/>
            </a:xfrm>
          </p:grpSpPr>
          <p:sp>
            <p:nvSpPr>
              <p:cNvPr id="50913" name="Oval 375"/>
              <p:cNvSpPr>
                <a:spLocks noChangeArrowheads="1"/>
              </p:cNvSpPr>
              <p:nvPr/>
            </p:nvSpPr>
            <p:spPr bwMode="auto">
              <a:xfrm>
                <a:off x="1991"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14" name="Oval 376"/>
              <p:cNvSpPr>
                <a:spLocks noChangeArrowheads="1"/>
              </p:cNvSpPr>
              <p:nvPr/>
            </p:nvSpPr>
            <p:spPr bwMode="auto">
              <a:xfrm>
                <a:off x="1999"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15" name="Oval 377"/>
              <p:cNvSpPr>
                <a:spLocks noChangeArrowheads="1"/>
              </p:cNvSpPr>
              <p:nvPr/>
            </p:nvSpPr>
            <p:spPr bwMode="auto">
              <a:xfrm>
                <a:off x="2002"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859" name="Group 378"/>
            <p:cNvGrpSpPr>
              <a:grpSpLocks/>
            </p:cNvGrpSpPr>
            <p:nvPr/>
          </p:nvGrpSpPr>
          <p:grpSpPr bwMode="auto">
            <a:xfrm>
              <a:off x="3940" y="2877"/>
              <a:ext cx="50" cy="50"/>
              <a:chOff x="2111" y="2336"/>
              <a:chExt cx="50" cy="50"/>
            </a:xfrm>
          </p:grpSpPr>
          <p:sp>
            <p:nvSpPr>
              <p:cNvPr id="50910" name="Oval 379"/>
              <p:cNvSpPr>
                <a:spLocks noChangeArrowheads="1"/>
              </p:cNvSpPr>
              <p:nvPr/>
            </p:nvSpPr>
            <p:spPr bwMode="auto">
              <a:xfrm>
                <a:off x="2111"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11" name="Oval 380"/>
              <p:cNvSpPr>
                <a:spLocks noChangeArrowheads="1"/>
              </p:cNvSpPr>
              <p:nvPr/>
            </p:nvSpPr>
            <p:spPr bwMode="auto">
              <a:xfrm>
                <a:off x="2119"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12" name="Oval 381"/>
              <p:cNvSpPr>
                <a:spLocks noChangeArrowheads="1"/>
              </p:cNvSpPr>
              <p:nvPr/>
            </p:nvSpPr>
            <p:spPr bwMode="auto">
              <a:xfrm>
                <a:off x="2122"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860" name="Group 382"/>
            <p:cNvGrpSpPr>
              <a:grpSpLocks/>
            </p:cNvGrpSpPr>
            <p:nvPr/>
          </p:nvGrpSpPr>
          <p:grpSpPr bwMode="auto">
            <a:xfrm>
              <a:off x="4176" y="2877"/>
              <a:ext cx="49" cy="50"/>
              <a:chOff x="2347" y="2336"/>
              <a:chExt cx="49" cy="50"/>
            </a:xfrm>
          </p:grpSpPr>
          <p:sp>
            <p:nvSpPr>
              <p:cNvPr id="50907" name="Oval 383"/>
              <p:cNvSpPr>
                <a:spLocks noChangeArrowheads="1"/>
              </p:cNvSpPr>
              <p:nvPr/>
            </p:nvSpPr>
            <p:spPr bwMode="auto">
              <a:xfrm>
                <a:off x="2347" y="2336"/>
                <a:ext cx="49"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08" name="Oval 384"/>
              <p:cNvSpPr>
                <a:spLocks noChangeArrowheads="1"/>
              </p:cNvSpPr>
              <p:nvPr/>
            </p:nvSpPr>
            <p:spPr bwMode="auto">
              <a:xfrm>
                <a:off x="2355" y="2342"/>
                <a:ext cx="17"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09" name="Oval 385"/>
              <p:cNvSpPr>
                <a:spLocks noChangeArrowheads="1"/>
              </p:cNvSpPr>
              <p:nvPr/>
            </p:nvSpPr>
            <p:spPr bwMode="auto">
              <a:xfrm>
                <a:off x="235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861" name="Group 386"/>
            <p:cNvGrpSpPr>
              <a:grpSpLocks/>
            </p:cNvGrpSpPr>
            <p:nvPr/>
          </p:nvGrpSpPr>
          <p:grpSpPr bwMode="auto">
            <a:xfrm>
              <a:off x="3458" y="2676"/>
              <a:ext cx="288" cy="333"/>
              <a:chOff x="1629" y="2135"/>
              <a:chExt cx="288" cy="333"/>
            </a:xfrm>
          </p:grpSpPr>
          <p:sp>
            <p:nvSpPr>
              <p:cNvPr id="50875" name="Line 387"/>
              <p:cNvSpPr>
                <a:spLocks noChangeShapeType="1"/>
              </p:cNvSpPr>
              <p:nvPr/>
            </p:nvSpPr>
            <p:spPr bwMode="auto">
              <a:xfrm>
                <a:off x="1659" y="2366"/>
                <a:ext cx="122" cy="81"/>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76" name="Line 388"/>
              <p:cNvSpPr>
                <a:spLocks noChangeShapeType="1"/>
              </p:cNvSpPr>
              <p:nvPr/>
            </p:nvSpPr>
            <p:spPr bwMode="auto">
              <a:xfrm flipV="1">
                <a:off x="1774" y="2364"/>
                <a:ext cx="124" cy="80"/>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877" name="Group 389"/>
              <p:cNvGrpSpPr>
                <a:grpSpLocks/>
              </p:cNvGrpSpPr>
              <p:nvPr/>
            </p:nvGrpSpPr>
            <p:grpSpPr bwMode="auto">
              <a:xfrm>
                <a:off x="1753" y="2418"/>
                <a:ext cx="50" cy="50"/>
                <a:chOff x="1753" y="2418"/>
                <a:chExt cx="50" cy="50"/>
              </a:xfrm>
            </p:grpSpPr>
            <p:sp>
              <p:nvSpPr>
                <p:cNvPr id="50904" name="Oval 390"/>
                <p:cNvSpPr>
                  <a:spLocks noChangeArrowheads="1"/>
                </p:cNvSpPr>
                <p:nvPr/>
              </p:nvSpPr>
              <p:spPr bwMode="auto">
                <a:xfrm>
                  <a:off x="1753"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05" name="Oval 391"/>
                <p:cNvSpPr>
                  <a:spLocks noChangeArrowheads="1"/>
                </p:cNvSpPr>
                <p:nvPr/>
              </p:nvSpPr>
              <p:spPr bwMode="auto">
                <a:xfrm>
                  <a:off x="1761"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06" name="Oval 392"/>
                <p:cNvSpPr>
                  <a:spLocks noChangeArrowheads="1"/>
                </p:cNvSpPr>
                <p:nvPr/>
              </p:nvSpPr>
              <p:spPr bwMode="auto">
                <a:xfrm>
                  <a:off x="1764"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50878" name="Line 393"/>
              <p:cNvSpPr>
                <a:spLocks noChangeShapeType="1"/>
              </p:cNvSpPr>
              <p:nvPr/>
            </p:nvSpPr>
            <p:spPr bwMode="auto">
              <a:xfrm flipV="1">
                <a:off x="1654" y="2153"/>
                <a:ext cx="123" cy="80"/>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879" name="Line 394"/>
              <p:cNvSpPr>
                <a:spLocks noChangeShapeType="1"/>
              </p:cNvSpPr>
              <p:nvPr/>
            </p:nvSpPr>
            <p:spPr bwMode="auto">
              <a:xfrm>
                <a:off x="1784" y="2160"/>
                <a:ext cx="122" cy="82"/>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880" name="Group 395"/>
              <p:cNvGrpSpPr>
                <a:grpSpLocks/>
              </p:cNvGrpSpPr>
              <p:nvPr/>
            </p:nvGrpSpPr>
            <p:grpSpPr bwMode="auto">
              <a:xfrm>
                <a:off x="1753" y="2135"/>
                <a:ext cx="50" cy="51"/>
                <a:chOff x="1753" y="2135"/>
                <a:chExt cx="50" cy="51"/>
              </a:xfrm>
            </p:grpSpPr>
            <p:sp>
              <p:nvSpPr>
                <p:cNvPr id="50901" name="Oval 396"/>
                <p:cNvSpPr>
                  <a:spLocks noChangeArrowheads="1"/>
                </p:cNvSpPr>
                <p:nvPr/>
              </p:nvSpPr>
              <p:spPr bwMode="auto">
                <a:xfrm>
                  <a:off x="1753" y="2135"/>
                  <a:ext cx="50" cy="51"/>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02" name="Oval 397"/>
                <p:cNvSpPr>
                  <a:spLocks noChangeArrowheads="1"/>
                </p:cNvSpPr>
                <p:nvPr/>
              </p:nvSpPr>
              <p:spPr bwMode="auto">
                <a:xfrm>
                  <a:off x="1761" y="2141"/>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03" name="Oval 398"/>
                <p:cNvSpPr>
                  <a:spLocks noChangeArrowheads="1"/>
                </p:cNvSpPr>
                <p:nvPr/>
              </p:nvSpPr>
              <p:spPr bwMode="auto">
                <a:xfrm>
                  <a:off x="1763" y="2142"/>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881" name="Group 399"/>
              <p:cNvGrpSpPr>
                <a:grpSpLocks/>
              </p:cNvGrpSpPr>
              <p:nvPr/>
            </p:nvGrpSpPr>
            <p:grpSpPr bwMode="auto">
              <a:xfrm>
                <a:off x="1867" y="2205"/>
                <a:ext cx="50" cy="145"/>
                <a:chOff x="1867" y="2205"/>
                <a:chExt cx="50" cy="145"/>
              </a:xfrm>
            </p:grpSpPr>
            <p:sp>
              <p:nvSpPr>
                <p:cNvPr id="50896" name="Line 400"/>
                <p:cNvSpPr>
                  <a:spLocks noChangeShapeType="1"/>
                </p:cNvSpPr>
                <p:nvPr/>
              </p:nvSpPr>
              <p:spPr bwMode="auto">
                <a:xfrm>
                  <a:off x="1892" y="2235"/>
                  <a:ext cx="0" cy="115"/>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897" name="Group 401"/>
                <p:cNvGrpSpPr>
                  <a:grpSpLocks/>
                </p:cNvGrpSpPr>
                <p:nvPr/>
              </p:nvGrpSpPr>
              <p:grpSpPr bwMode="auto">
                <a:xfrm>
                  <a:off x="1867" y="2205"/>
                  <a:ext cx="50" cy="50"/>
                  <a:chOff x="1867" y="2205"/>
                  <a:chExt cx="50" cy="50"/>
                </a:xfrm>
              </p:grpSpPr>
              <p:sp>
                <p:nvSpPr>
                  <p:cNvPr id="50898" name="Oval 402"/>
                  <p:cNvSpPr>
                    <a:spLocks noChangeArrowheads="1"/>
                  </p:cNvSpPr>
                  <p:nvPr/>
                </p:nvSpPr>
                <p:spPr bwMode="auto">
                  <a:xfrm>
                    <a:off x="1867" y="2205"/>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99" name="Oval 403"/>
                  <p:cNvSpPr>
                    <a:spLocks noChangeArrowheads="1"/>
                  </p:cNvSpPr>
                  <p:nvPr/>
                </p:nvSpPr>
                <p:spPr bwMode="auto">
                  <a:xfrm>
                    <a:off x="1875" y="2211"/>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900" name="Oval 404"/>
                  <p:cNvSpPr>
                    <a:spLocks noChangeArrowheads="1"/>
                  </p:cNvSpPr>
                  <p:nvPr/>
                </p:nvSpPr>
                <p:spPr bwMode="auto">
                  <a:xfrm>
                    <a:off x="1877" y="2212"/>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grpSp>
            <p:nvGrpSpPr>
              <p:cNvPr id="50882" name="Group 405"/>
              <p:cNvGrpSpPr>
                <a:grpSpLocks/>
              </p:cNvGrpSpPr>
              <p:nvPr/>
            </p:nvGrpSpPr>
            <p:grpSpPr bwMode="auto">
              <a:xfrm>
                <a:off x="1629" y="2205"/>
                <a:ext cx="50" cy="145"/>
                <a:chOff x="1629" y="2205"/>
                <a:chExt cx="50" cy="145"/>
              </a:xfrm>
            </p:grpSpPr>
            <p:sp>
              <p:nvSpPr>
                <p:cNvPr id="50891" name="Line 406"/>
                <p:cNvSpPr>
                  <a:spLocks noChangeShapeType="1"/>
                </p:cNvSpPr>
                <p:nvPr/>
              </p:nvSpPr>
              <p:spPr bwMode="auto">
                <a:xfrm>
                  <a:off x="1654" y="2235"/>
                  <a:ext cx="0" cy="115"/>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892" name="Group 407"/>
                <p:cNvGrpSpPr>
                  <a:grpSpLocks/>
                </p:cNvGrpSpPr>
                <p:nvPr/>
              </p:nvGrpSpPr>
              <p:grpSpPr bwMode="auto">
                <a:xfrm>
                  <a:off x="1629" y="2205"/>
                  <a:ext cx="50" cy="50"/>
                  <a:chOff x="1629" y="2205"/>
                  <a:chExt cx="50" cy="50"/>
                </a:xfrm>
              </p:grpSpPr>
              <p:sp>
                <p:nvSpPr>
                  <p:cNvPr id="50893" name="Oval 408"/>
                  <p:cNvSpPr>
                    <a:spLocks noChangeArrowheads="1"/>
                  </p:cNvSpPr>
                  <p:nvPr/>
                </p:nvSpPr>
                <p:spPr bwMode="auto">
                  <a:xfrm>
                    <a:off x="1629" y="2205"/>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94" name="Oval 409"/>
                  <p:cNvSpPr>
                    <a:spLocks noChangeArrowheads="1"/>
                  </p:cNvSpPr>
                  <p:nvPr/>
                </p:nvSpPr>
                <p:spPr bwMode="auto">
                  <a:xfrm>
                    <a:off x="1637" y="2211"/>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95" name="Oval 410"/>
                  <p:cNvSpPr>
                    <a:spLocks noChangeArrowheads="1"/>
                  </p:cNvSpPr>
                  <p:nvPr/>
                </p:nvSpPr>
                <p:spPr bwMode="auto">
                  <a:xfrm>
                    <a:off x="1639" y="2212"/>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grpSp>
            <p:nvGrpSpPr>
              <p:cNvPr id="50883" name="Group 411"/>
              <p:cNvGrpSpPr>
                <a:grpSpLocks/>
              </p:cNvGrpSpPr>
              <p:nvPr/>
            </p:nvGrpSpPr>
            <p:grpSpPr bwMode="auto">
              <a:xfrm>
                <a:off x="1629" y="2336"/>
                <a:ext cx="50" cy="50"/>
                <a:chOff x="1629" y="2336"/>
                <a:chExt cx="50" cy="50"/>
              </a:xfrm>
            </p:grpSpPr>
            <p:sp>
              <p:nvSpPr>
                <p:cNvPr id="50888" name="Oval 412"/>
                <p:cNvSpPr>
                  <a:spLocks noChangeArrowheads="1"/>
                </p:cNvSpPr>
                <p:nvPr/>
              </p:nvSpPr>
              <p:spPr bwMode="auto">
                <a:xfrm>
                  <a:off x="1629"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89" name="Oval 413"/>
                <p:cNvSpPr>
                  <a:spLocks noChangeArrowheads="1"/>
                </p:cNvSpPr>
                <p:nvPr/>
              </p:nvSpPr>
              <p:spPr bwMode="auto">
                <a:xfrm>
                  <a:off x="1637"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90" name="Oval 414"/>
                <p:cNvSpPr>
                  <a:spLocks noChangeArrowheads="1"/>
                </p:cNvSpPr>
                <p:nvPr/>
              </p:nvSpPr>
              <p:spPr bwMode="auto">
                <a:xfrm>
                  <a:off x="1640"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884" name="Group 415"/>
              <p:cNvGrpSpPr>
                <a:grpSpLocks/>
              </p:cNvGrpSpPr>
              <p:nvPr/>
            </p:nvGrpSpPr>
            <p:grpSpPr bwMode="auto">
              <a:xfrm>
                <a:off x="1867" y="2336"/>
                <a:ext cx="50" cy="50"/>
                <a:chOff x="1867" y="2336"/>
                <a:chExt cx="50" cy="50"/>
              </a:xfrm>
            </p:grpSpPr>
            <p:sp>
              <p:nvSpPr>
                <p:cNvPr id="50885" name="Oval 416"/>
                <p:cNvSpPr>
                  <a:spLocks noChangeArrowheads="1"/>
                </p:cNvSpPr>
                <p:nvPr/>
              </p:nvSpPr>
              <p:spPr bwMode="auto">
                <a:xfrm>
                  <a:off x="1867"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86" name="Oval 417"/>
                <p:cNvSpPr>
                  <a:spLocks noChangeArrowheads="1"/>
                </p:cNvSpPr>
                <p:nvPr/>
              </p:nvSpPr>
              <p:spPr bwMode="auto">
                <a:xfrm>
                  <a:off x="1875"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87" name="Oval 418"/>
                <p:cNvSpPr>
                  <a:spLocks noChangeArrowheads="1"/>
                </p:cNvSpPr>
                <p:nvPr/>
              </p:nvSpPr>
              <p:spPr bwMode="auto">
                <a:xfrm>
                  <a:off x="1878"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grpSp>
          <p:nvGrpSpPr>
            <p:cNvPr id="50862" name="Group 419"/>
            <p:cNvGrpSpPr>
              <a:grpSpLocks/>
            </p:cNvGrpSpPr>
            <p:nvPr/>
          </p:nvGrpSpPr>
          <p:grpSpPr bwMode="auto">
            <a:xfrm>
              <a:off x="4057" y="2959"/>
              <a:ext cx="49" cy="50"/>
              <a:chOff x="2228" y="2418"/>
              <a:chExt cx="49" cy="50"/>
            </a:xfrm>
          </p:grpSpPr>
          <p:sp>
            <p:nvSpPr>
              <p:cNvPr id="50872" name="Oval 420"/>
              <p:cNvSpPr>
                <a:spLocks noChangeArrowheads="1"/>
              </p:cNvSpPr>
              <p:nvPr/>
            </p:nvSpPr>
            <p:spPr bwMode="auto">
              <a:xfrm>
                <a:off x="2228" y="2418"/>
                <a:ext cx="49"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73" name="Oval 421"/>
              <p:cNvSpPr>
                <a:spLocks noChangeArrowheads="1"/>
              </p:cNvSpPr>
              <p:nvPr/>
            </p:nvSpPr>
            <p:spPr bwMode="auto">
              <a:xfrm>
                <a:off x="2236" y="2423"/>
                <a:ext cx="17"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74" name="Oval 422"/>
              <p:cNvSpPr>
                <a:spLocks noChangeArrowheads="1"/>
              </p:cNvSpPr>
              <p:nvPr/>
            </p:nvSpPr>
            <p:spPr bwMode="auto">
              <a:xfrm>
                <a:off x="2238"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50863" name="Line 423"/>
            <p:cNvSpPr>
              <a:spLocks noChangeShapeType="1"/>
            </p:cNvSpPr>
            <p:nvPr/>
          </p:nvSpPr>
          <p:spPr bwMode="auto">
            <a:xfrm flipV="1">
              <a:off x="4322" y="2881"/>
              <a:ext cx="135" cy="92"/>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864" name="Group 424"/>
            <p:cNvGrpSpPr>
              <a:grpSpLocks/>
            </p:cNvGrpSpPr>
            <p:nvPr/>
          </p:nvGrpSpPr>
          <p:grpSpPr bwMode="auto">
            <a:xfrm>
              <a:off x="4427" y="2853"/>
              <a:ext cx="50" cy="50"/>
              <a:chOff x="906" y="2336"/>
              <a:chExt cx="50" cy="50"/>
            </a:xfrm>
          </p:grpSpPr>
          <p:sp>
            <p:nvSpPr>
              <p:cNvPr id="50869" name="Oval 425"/>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70" name="Oval 426"/>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71" name="Oval 427"/>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865" name="Group 428"/>
            <p:cNvGrpSpPr>
              <a:grpSpLocks/>
            </p:cNvGrpSpPr>
            <p:nvPr/>
          </p:nvGrpSpPr>
          <p:grpSpPr bwMode="auto">
            <a:xfrm>
              <a:off x="4296" y="2959"/>
              <a:ext cx="49" cy="50"/>
              <a:chOff x="2467" y="2418"/>
              <a:chExt cx="49" cy="50"/>
            </a:xfrm>
          </p:grpSpPr>
          <p:sp>
            <p:nvSpPr>
              <p:cNvPr id="50866" name="Oval 429"/>
              <p:cNvSpPr>
                <a:spLocks noChangeArrowheads="1"/>
              </p:cNvSpPr>
              <p:nvPr/>
            </p:nvSpPr>
            <p:spPr bwMode="auto">
              <a:xfrm>
                <a:off x="2467" y="2418"/>
                <a:ext cx="49"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67" name="Oval 430"/>
              <p:cNvSpPr>
                <a:spLocks noChangeArrowheads="1"/>
              </p:cNvSpPr>
              <p:nvPr/>
            </p:nvSpPr>
            <p:spPr bwMode="auto">
              <a:xfrm>
                <a:off x="2475" y="2423"/>
                <a:ext cx="17"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868" name="Oval 431"/>
              <p:cNvSpPr>
                <a:spLocks noChangeArrowheads="1"/>
              </p:cNvSpPr>
              <p:nvPr/>
            </p:nvSpPr>
            <p:spPr bwMode="auto">
              <a:xfrm>
                <a:off x="2477"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grpSp>
        <p:nvGrpSpPr>
          <p:cNvPr id="50185" name="Group 1011"/>
          <p:cNvGrpSpPr>
            <a:grpSpLocks/>
          </p:cNvGrpSpPr>
          <p:nvPr/>
        </p:nvGrpSpPr>
        <p:grpSpPr bwMode="auto">
          <a:xfrm>
            <a:off x="3885257" y="2522095"/>
            <a:ext cx="866775" cy="415925"/>
            <a:chOff x="1734" y="3008"/>
            <a:chExt cx="2317" cy="709"/>
          </a:xfrm>
        </p:grpSpPr>
        <p:sp>
          <p:nvSpPr>
            <p:cNvPr id="50713" name="Line 1012"/>
            <p:cNvSpPr>
              <a:spLocks noChangeShapeType="1"/>
            </p:cNvSpPr>
            <p:nvPr/>
          </p:nvSpPr>
          <p:spPr bwMode="auto">
            <a:xfrm>
              <a:off x="2817" y="3045"/>
              <a:ext cx="0" cy="144"/>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14" name="Line 1013"/>
            <p:cNvSpPr>
              <a:spLocks noChangeShapeType="1"/>
            </p:cNvSpPr>
            <p:nvPr/>
          </p:nvSpPr>
          <p:spPr bwMode="auto">
            <a:xfrm>
              <a:off x="2358" y="3318"/>
              <a:ext cx="0" cy="144"/>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15" name="Line 1014"/>
            <p:cNvSpPr>
              <a:spLocks noChangeShapeType="1"/>
            </p:cNvSpPr>
            <p:nvPr/>
          </p:nvSpPr>
          <p:spPr bwMode="auto">
            <a:xfrm>
              <a:off x="2813" y="3190"/>
              <a:ext cx="153"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16" name="Line 1015"/>
            <p:cNvSpPr>
              <a:spLocks noChangeShapeType="1"/>
            </p:cNvSpPr>
            <p:nvPr/>
          </p:nvSpPr>
          <p:spPr bwMode="auto">
            <a:xfrm>
              <a:off x="3565" y="3312"/>
              <a:ext cx="0" cy="144"/>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717" name="Group 1016"/>
            <p:cNvGrpSpPr>
              <a:grpSpLocks/>
            </p:cNvGrpSpPr>
            <p:nvPr/>
          </p:nvGrpSpPr>
          <p:grpSpPr bwMode="auto">
            <a:xfrm>
              <a:off x="3565" y="3447"/>
              <a:ext cx="308" cy="243"/>
              <a:chOff x="3565" y="3447"/>
              <a:chExt cx="308" cy="243"/>
            </a:xfrm>
          </p:grpSpPr>
          <p:sp>
            <p:nvSpPr>
              <p:cNvPr id="50836" name="Line 1017"/>
              <p:cNvSpPr>
                <a:spLocks noChangeShapeType="1"/>
              </p:cNvSpPr>
              <p:nvPr/>
            </p:nvSpPr>
            <p:spPr bwMode="auto">
              <a:xfrm>
                <a:off x="3565" y="3452"/>
                <a:ext cx="153"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837" name="Line 1018"/>
              <p:cNvSpPr>
                <a:spLocks noChangeShapeType="1"/>
              </p:cNvSpPr>
              <p:nvPr/>
            </p:nvSpPr>
            <p:spPr bwMode="auto">
              <a:xfrm flipV="1">
                <a:off x="3719" y="3447"/>
                <a:ext cx="154"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838" name="Line 1019"/>
              <p:cNvSpPr>
                <a:spLocks noChangeShapeType="1"/>
              </p:cNvSpPr>
              <p:nvPr/>
            </p:nvSpPr>
            <p:spPr bwMode="auto">
              <a:xfrm>
                <a:off x="3718" y="3546"/>
                <a:ext cx="0" cy="144"/>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0718" name="Line 1020"/>
            <p:cNvSpPr>
              <a:spLocks noChangeShapeType="1"/>
            </p:cNvSpPr>
            <p:nvPr/>
          </p:nvSpPr>
          <p:spPr bwMode="auto">
            <a:xfrm>
              <a:off x="3270" y="3318"/>
              <a:ext cx="0" cy="144"/>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19" name="Line 1021"/>
            <p:cNvSpPr>
              <a:spLocks noChangeShapeType="1"/>
            </p:cNvSpPr>
            <p:nvPr/>
          </p:nvSpPr>
          <p:spPr bwMode="auto">
            <a:xfrm flipV="1">
              <a:off x="2968" y="3194"/>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20" name="Line 1022"/>
            <p:cNvSpPr>
              <a:spLocks noChangeShapeType="1"/>
            </p:cNvSpPr>
            <p:nvPr/>
          </p:nvSpPr>
          <p:spPr bwMode="auto">
            <a:xfrm>
              <a:off x="3118" y="3195"/>
              <a:ext cx="152" cy="10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21" name="Line 1023"/>
            <p:cNvSpPr>
              <a:spLocks noChangeShapeType="1"/>
            </p:cNvSpPr>
            <p:nvPr/>
          </p:nvSpPr>
          <p:spPr bwMode="auto">
            <a:xfrm flipV="1">
              <a:off x="3266" y="3193"/>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22" name="Line 1024"/>
            <p:cNvSpPr>
              <a:spLocks noChangeShapeType="1"/>
            </p:cNvSpPr>
            <p:nvPr/>
          </p:nvSpPr>
          <p:spPr bwMode="auto">
            <a:xfrm>
              <a:off x="3415" y="3195"/>
              <a:ext cx="153"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23" name="Line 1025"/>
            <p:cNvSpPr>
              <a:spLocks noChangeShapeType="1"/>
            </p:cNvSpPr>
            <p:nvPr/>
          </p:nvSpPr>
          <p:spPr bwMode="auto">
            <a:xfrm flipV="1">
              <a:off x="3569" y="3190"/>
              <a:ext cx="154"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24" name="Line 1026"/>
            <p:cNvSpPr>
              <a:spLocks noChangeShapeType="1"/>
            </p:cNvSpPr>
            <p:nvPr/>
          </p:nvSpPr>
          <p:spPr bwMode="auto">
            <a:xfrm>
              <a:off x="3718" y="3192"/>
              <a:ext cx="153"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25" name="Line 1027"/>
            <p:cNvSpPr>
              <a:spLocks noChangeShapeType="1"/>
            </p:cNvSpPr>
            <p:nvPr/>
          </p:nvSpPr>
          <p:spPr bwMode="auto">
            <a:xfrm flipV="1">
              <a:off x="3870" y="3189"/>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726" name="Group 1028"/>
            <p:cNvGrpSpPr>
              <a:grpSpLocks/>
            </p:cNvGrpSpPr>
            <p:nvPr/>
          </p:nvGrpSpPr>
          <p:grpSpPr bwMode="auto">
            <a:xfrm>
              <a:off x="2939" y="3261"/>
              <a:ext cx="62" cy="63"/>
              <a:chOff x="2939" y="3261"/>
              <a:chExt cx="62" cy="63"/>
            </a:xfrm>
          </p:grpSpPr>
          <p:sp>
            <p:nvSpPr>
              <p:cNvPr id="50833" name="Oval 1029"/>
              <p:cNvSpPr>
                <a:spLocks noChangeArrowheads="1"/>
              </p:cNvSpPr>
              <p:nvPr/>
            </p:nvSpPr>
            <p:spPr bwMode="auto">
              <a:xfrm>
                <a:off x="2939" y="3261"/>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34" name="Oval 1030"/>
              <p:cNvSpPr>
                <a:spLocks noChangeArrowheads="1"/>
              </p:cNvSpPr>
              <p:nvPr/>
            </p:nvSpPr>
            <p:spPr bwMode="auto">
              <a:xfrm>
                <a:off x="2949" y="3268"/>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35" name="Oval 1031"/>
              <p:cNvSpPr>
                <a:spLocks noChangeArrowheads="1"/>
              </p:cNvSpPr>
              <p:nvPr/>
            </p:nvSpPr>
            <p:spPr bwMode="auto">
              <a:xfrm>
                <a:off x="2952" y="3270"/>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27" name="Group 1032"/>
            <p:cNvGrpSpPr>
              <a:grpSpLocks/>
            </p:cNvGrpSpPr>
            <p:nvPr/>
          </p:nvGrpSpPr>
          <p:grpSpPr bwMode="auto">
            <a:xfrm>
              <a:off x="3083" y="3159"/>
              <a:ext cx="62" cy="63"/>
              <a:chOff x="3083" y="3159"/>
              <a:chExt cx="62" cy="63"/>
            </a:xfrm>
          </p:grpSpPr>
          <p:sp>
            <p:nvSpPr>
              <p:cNvPr id="50830" name="Oval 1033"/>
              <p:cNvSpPr>
                <a:spLocks noChangeArrowheads="1"/>
              </p:cNvSpPr>
              <p:nvPr/>
            </p:nvSpPr>
            <p:spPr bwMode="auto">
              <a:xfrm>
                <a:off x="3083" y="31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31" name="Oval 1034"/>
              <p:cNvSpPr>
                <a:spLocks noChangeArrowheads="1"/>
              </p:cNvSpPr>
              <p:nvPr/>
            </p:nvSpPr>
            <p:spPr bwMode="auto">
              <a:xfrm>
                <a:off x="3093" y="31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32" name="Oval 1035"/>
              <p:cNvSpPr>
                <a:spLocks noChangeArrowheads="1"/>
              </p:cNvSpPr>
              <p:nvPr/>
            </p:nvSpPr>
            <p:spPr bwMode="auto">
              <a:xfrm>
                <a:off x="3096" y="31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28" name="Group 1036"/>
            <p:cNvGrpSpPr>
              <a:grpSpLocks/>
            </p:cNvGrpSpPr>
            <p:nvPr/>
          </p:nvGrpSpPr>
          <p:grpSpPr bwMode="auto">
            <a:xfrm>
              <a:off x="3239" y="3261"/>
              <a:ext cx="62" cy="63"/>
              <a:chOff x="3239" y="3261"/>
              <a:chExt cx="62" cy="63"/>
            </a:xfrm>
          </p:grpSpPr>
          <p:sp>
            <p:nvSpPr>
              <p:cNvPr id="50827" name="Oval 1037"/>
              <p:cNvSpPr>
                <a:spLocks noChangeArrowheads="1"/>
              </p:cNvSpPr>
              <p:nvPr/>
            </p:nvSpPr>
            <p:spPr bwMode="auto">
              <a:xfrm>
                <a:off x="3239" y="3261"/>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28" name="Oval 1038"/>
              <p:cNvSpPr>
                <a:spLocks noChangeArrowheads="1"/>
              </p:cNvSpPr>
              <p:nvPr/>
            </p:nvSpPr>
            <p:spPr bwMode="auto">
              <a:xfrm>
                <a:off x="3249" y="3268"/>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29" name="Oval 1039"/>
              <p:cNvSpPr>
                <a:spLocks noChangeArrowheads="1"/>
              </p:cNvSpPr>
              <p:nvPr/>
            </p:nvSpPr>
            <p:spPr bwMode="auto">
              <a:xfrm>
                <a:off x="3252" y="3270"/>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29" name="Group 1040"/>
            <p:cNvGrpSpPr>
              <a:grpSpLocks/>
            </p:cNvGrpSpPr>
            <p:nvPr/>
          </p:nvGrpSpPr>
          <p:grpSpPr bwMode="auto">
            <a:xfrm>
              <a:off x="3389" y="3159"/>
              <a:ext cx="62" cy="63"/>
              <a:chOff x="3389" y="3159"/>
              <a:chExt cx="62" cy="63"/>
            </a:xfrm>
          </p:grpSpPr>
          <p:sp>
            <p:nvSpPr>
              <p:cNvPr id="50824" name="Oval 1041"/>
              <p:cNvSpPr>
                <a:spLocks noChangeArrowheads="1"/>
              </p:cNvSpPr>
              <p:nvPr/>
            </p:nvSpPr>
            <p:spPr bwMode="auto">
              <a:xfrm>
                <a:off x="3389" y="31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25" name="Oval 1042"/>
              <p:cNvSpPr>
                <a:spLocks noChangeArrowheads="1"/>
              </p:cNvSpPr>
              <p:nvPr/>
            </p:nvSpPr>
            <p:spPr bwMode="auto">
              <a:xfrm>
                <a:off x="3399" y="31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26" name="Oval 1043"/>
              <p:cNvSpPr>
                <a:spLocks noChangeArrowheads="1"/>
              </p:cNvSpPr>
              <p:nvPr/>
            </p:nvSpPr>
            <p:spPr bwMode="auto">
              <a:xfrm>
                <a:off x="3402" y="31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30" name="Group 1044"/>
            <p:cNvGrpSpPr>
              <a:grpSpLocks/>
            </p:cNvGrpSpPr>
            <p:nvPr/>
          </p:nvGrpSpPr>
          <p:grpSpPr bwMode="auto">
            <a:xfrm>
              <a:off x="3533" y="3261"/>
              <a:ext cx="62" cy="63"/>
              <a:chOff x="3533" y="3261"/>
              <a:chExt cx="62" cy="63"/>
            </a:xfrm>
          </p:grpSpPr>
          <p:sp>
            <p:nvSpPr>
              <p:cNvPr id="50821" name="Oval 1045"/>
              <p:cNvSpPr>
                <a:spLocks noChangeArrowheads="1"/>
              </p:cNvSpPr>
              <p:nvPr/>
            </p:nvSpPr>
            <p:spPr bwMode="auto">
              <a:xfrm>
                <a:off x="3533" y="3261"/>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22" name="Oval 1046"/>
              <p:cNvSpPr>
                <a:spLocks noChangeArrowheads="1"/>
              </p:cNvSpPr>
              <p:nvPr/>
            </p:nvSpPr>
            <p:spPr bwMode="auto">
              <a:xfrm>
                <a:off x="3543" y="3268"/>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23" name="Oval 1047"/>
              <p:cNvSpPr>
                <a:spLocks noChangeArrowheads="1"/>
              </p:cNvSpPr>
              <p:nvPr/>
            </p:nvSpPr>
            <p:spPr bwMode="auto">
              <a:xfrm>
                <a:off x="3546" y="3270"/>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31" name="Group 1048"/>
            <p:cNvGrpSpPr>
              <a:grpSpLocks/>
            </p:cNvGrpSpPr>
            <p:nvPr/>
          </p:nvGrpSpPr>
          <p:grpSpPr bwMode="auto">
            <a:xfrm>
              <a:off x="3836" y="3261"/>
              <a:ext cx="62" cy="63"/>
              <a:chOff x="3836" y="3261"/>
              <a:chExt cx="62" cy="63"/>
            </a:xfrm>
          </p:grpSpPr>
          <p:sp>
            <p:nvSpPr>
              <p:cNvPr id="50818" name="Oval 1049"/>
              <p:cNvSpPr>
                <a:spLocks noChangeArrowheads="1"/>
              </p:cNvSpPr>
              <p:nvPr/>
            </p:nvSpPr>
            <p:spPr bwMode="auto">
              <a:xfrm>
                <a:off x="3836" y="3261"/>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19" name="Oval 1050"/>
              <p:cNvSpPr>
                <a:spLocks noChangeArrowheads="1"/>
              </p:cNvSpPr>
              <p:nvPr/>
            </p:nvSpPr>
            <p:spPr bwMode="auto">
              <a:xfrm>
                <a:off x="3846" y="3268"/>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20" name="Oval 1051"/>
              <p:cNvSpPr>
                <a:spLocks noChangeArrowheads="1"/>
              </p:cNvSpPr>
              <p:nvPr/>
            </p:nvSpPr>
            <p:spPr bwMode="auto">
              <a:xfrm>
                <a:off x="3849" y="3270"/>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32" name="Group 1052"/>
            <p:cNvGrpSpPr>
              <a:grpSpLocks/>
            </p:cNvGrpSpPr>
            <p:nvPr/>
          </p:nvGrpSpPr>
          <p:grpSpPr bwMode="auto">
            <a:xfrm>
              <a:off x="3684" y="3159"/>
              <a:ext cx="62" cy="63"/>
              <a:chOff x="3684" y="3159"/>
              <a:chExt cx="62" cy="63"/>
            </a:xfrm>
          </p:grpSpPr>
          <p:sp>
            <p:nvSpPr>
              <p:cNvPr id="50815" name="Oval 1053"/>
              <p:cNvSpPr>
                <a:spLocks noChangeArrowheads="1"/>
              </p:cNvSpPr>
              <p:nvPr/>
            </p:nvSpPr>
            <p:spPr bwMode="auto">
              <a:xfrm>
                <a:off x="3684" y="31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16" name="Oval 1054"/>
              <p:cNvSpPr>
                <a:spLocks noChangeArrowheads="1"/>
              </p:cNvSpPr>
              <p:nvPr/>
            </p:nvSpPr>
            <p:spPr bwMode="auto">
              <a:xfrm>
                <a:off x="3694" y="31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17" name="Oval 1055"/>
              <p:cNvSpPr>
                <a:spLocks noChangeArrowheads="1"/>
              </p:cNvSpPr>
              <p:nvPr/>
            </p:nvSpPr>
            <p:spPr bwMode="auto">
              <a:xfrm>
                <a:off x="3697" y="31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33" name="Group 1056"/>
            <p:cNvGrpSpPr>
              <a:grpSpLocks/>
            </p:cNvGrpSpPr>
            <p:nvPr/>
          </p:nvGrpSpPr>
          <p:grpSpPr bwMode="auto">
            <a:xfrm>
              <a:off x="3989" y="3159"/>
              <a:ext cx="62" cy="63"/>
              <a:chOff x="3989" y="3159"/>
              <a:chExt cx="62" cy="63"/>
            </a:xfrm>
          </p:grpSpPr>
          <p:sp>
            <p:nvSpPr>
              <p:cNvPr id="50812" name="Oval 1057"/>
              <p:cNvSpPr>
                <a:spLocks noChangeArrowheads="1"/>
              </p:cNvSpPr>
              <p:nvPr/>
            </p:nvSpPr>
            <p:spPr bwMode="auto">
              <a:xfrm>
                <a:off x="3989" y="31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13" name="Oval 1058"/>
              <p:cNvSpPr>
                <a:spLocks noChangeArrowheads="1"/>
              </p:cNvSpPr>
              <p:nvPr/>
            </p:nvSpPr>
            <p:spPr bwMode="auto">
              <a:xfrm>
                <a:off x="3999" y="31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14" name="Oval 1059"/>
              <p:cNvSpPr>
                <a:spLocks noChangeArrowheads="1"/>
              </p:cNvSpPr>
              <p:nvPr/>
            </p:nvSpPr>
            <p:spPr bwMode="auto">
              <a:xfrm>
                <a:off x="4002" y="31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34" name="Group 1060"/>
            <p:cNvGrpSpPr>
              <a:grpSpLocks/>
            </p:cNvGrpSpPr>
            <p:nvPr/>
          </p:nvGrpSpPr>
          <p:grpSpPr bwMode="auto">
            <a:xfrm>
              <a:off x="3239" y="3428"/>
              <a:ext cx="62" cy="63"/>
              <a:chOff x="3239" y="3428"/>
              <a:chExt cx="62" cy="63"/>
            </a:xfrm>
          </p:grpSpPr>
          <p:sp>
            <p:nvSpPr>
              <p:cNvPr id="50809" name="Oval 1061"/>
              <p:cNvSpPr>
                <a:spLocks noChangeArrowheads="1"/>
              </p:cNvSpPr>
              <p:nvPr/>
            </p:nvSpPr>
            <p:spPr bwMode="auto">
              <a:xfrm>
                <a:off x="3239" y="3428"/>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10" name="Oval 1062"/>
              <p:cNvSpPr>
                <a:spLocks noChangeArrowheads="1"/>
              </p:cNvSpPr>
              <p:nvPr/>
            </p:nvSpPr>
            <p:spPr bwMode="auto">
              <a:xfrm>
                <a:off x="3249" y="3435"/>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11" name="Oval 1063"/>
              <p:cNvSpPr>
                <a:spLocks noChangeArrowheads="1"/>
              </p:cNvSpPr>
              <p:nvPr/>
            </p:nvSpPr>
            <p:spPr bwMode="auto">
              <a:xfrm>
                <a:off x="3252" y="3437"/>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35" name="Group 1064"/>
            <p:cNvGrpSpPr>
              <a:grpSpLocks/>
            </p:cNvGrpSpPr>
            <p:nvPr/>
          </p:nvGrpSpPr>
          <p:grpSpPr bwMode="auto">
            <a:xfrm>
              <a:off x="3539" y="3428"/>
              <a:ext cx="62" cy="63"/>
              <a:chOff x="3539" y="3428"/>
              <a:chExt cx="62" cy="63"/>
            </a:xfrm>
          </p:grpSpPr>
          <p:sp>
            <p:nvSpPr>
              <p:cNvPr id="50806" name="Oval 1065"/>
              <p:cNvSpPr>
                <a:spLocks noChangeArrowheads="1"/>
              </p:cNvSpPr>
              <p:nvPr/>
            </p:nvSpPr>
            <p:spPr bwMode="auto">
              <a:xfrm>
                <a:off x="3539" y="3428"/>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07" name="Oval 1066"/>
              <p:cNvSpPr>
                <a:spLocks noChangeArrowheads="1"/>
              </p:cNvSpPr>
              <p:nvPr/>
            </p:nvSpPr>
            <p:spPr bwMode="auto">
              <a:xfrm>
                <a:off x="3549" y="3435"/>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08" name="Oval 1067"/>
              <p:cNvSpPr>
                <a:spLocks noChangeArrowheads="1"/>
              </p:cNvSpPr>
              <p:nvPr/>
            </p:nvSpPr>
            <p:spPr bwMode="auto">
              <a:xfrm>
                <a:off x="3552" y="3437"/>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36" name="Group 1068"/>
            <p:cNvGrpSpPr>
              <a:grpSpLocks/>
            </p:cNvGrpSpPr>
            <p:nvPr/>
          </p:nvGrpSpPr>
          <p:grpSpPr bwMode="auto">
            <a:xfrm>
              <a:off x="3684" y="3513"/>
              <a:ext cx="62" cy="63"/>
              <a:chOff x="3684" y="3513"/>
              <a:chExt cx="62" cy="63"/>
            </a:xfrm>
          </p:grpSpPr>
          <p:sp>
            <p:nvSpPr>
              <p:cNvPr id="50803" name="Oval 1069"/>
              <p:cNvSpPr>
                <a:spLocks noChangeArrowheads="1"/>
              </p:cNvSpPr>
              <p:nvPr/>
            </p:nvSpPr>
            <p:spPr bwMode="auto">
              <a:xfrm>
                <a:off x="3684" y="3513"/>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04" name="Oval 1070"/>
              <p:cNvSpPr>
                <a:spLocks noChangeArrowheads="1"/>
              </p:cNvSpPr>
              <p:nvPr/>
            </p:nvSpPr>
            <p:spPr bwMode="auto">
              <a:xfrm>
                <a:off x="3694" y="3520"/>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05" name="Oval 1071"/>
              <p:cNvSpPr>
                <a:spLocks noChangeArrowheads="1"/>
              </p:cNvSpPr>
              <p:nvPr/>
            </p:nvSpPr>
            <p:spPr bwMode="auto">
              <a:xfrm>
                <a:off x="3697" y="3522"/>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37" name="Group 1072"/>
            <p:cNvGrpSpPr>
              <a:grpSpLocks/>
            </p:cNvGrpSpPr>
            <p:nvPr/>
          </p:nvGrpSpPr>
          <p:grpSpPr bwMode="auto">
            <a:xfrm>
              <a:off x="3836" y="3426"/>
              <a:ext cx="62" cy="63"/>
              <a:chOff x="3836" y="3426"/>
              <a:chExt cx="62" cy="63"/>
            </a:xfrm>
          </p:grpSpPr>
          <p:sp>
            <p:nvSpPr>
              <p:cNvPr id="50800" name="Oval 1073"/>
              <p:cNvSpPr>
                <a:spLocks noChangeArrowheads="1"/>
              </p:cNvSpPr>
              <p:nvPr/>
            </p:nvSpPr>
            <p:spPr bwMode="auto">
              <a:xfrm>
                <a:off x="3836" y="3426"/>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01" name="Oval 1074"/>
              <p:cNvSpPr>
                <a:spLocks noChangeArrowheads="1"/>
              </p:cNvSpPr>
              <p:nvPr/>
            </p:nvSpPr>
            <p:spPr bwMode="auto">
              <a:xfrm>
                <a:off x="3846" y="3433"/>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802" name="Oval 1075"/>
              <p:cNvSpPr>
                <a:spLocks noChangeArrowheads="1"/>
              </p:cNvSpPr>
              <p:nvPr/>
            </p:nvSpPr>
            <p:spPr bwMode="auto">
              <a:xfrm>
                <a:off x="3849" y="343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38" name="Group 1076"/>
            <p:cNvGrpSpPr>
              <a:grpSpLocks/>
            </p:cNvGrpSpPr>
            <p:nvPr/>
          </p:nvGrpSpPr>
          <p:grpSpPr bwMode="auto">
            <a:xfrm>
              <a:off x="3684" y="3654"/>
              <a:ext cx="62" cy="63"/>
              <a:chOff x="3684" y="3654"/>
              <a:chExt cx="62" cy="63"/>
            </a:xfrm>
          </p:grpSpPr>
          <p:sp>
            <p:nvSpPr>
              <p:cNvPr id="50797" name="Oval 1077"/>
              <p:cNvSpPr>
                <a:spLocks noChangeArrowheads="1"/>
              </p:cNvSpPr>
              <p:nvPr/>
            </p:nvSpPr>
            <p:spPr bwMode="auto">
              <a:xfrm>
                <a:off x="3684" y="3654"/>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98" name="Oval 1078"/>
              <p:cNvSpPr>
                <a:spLocks noChangeArrowheads="1"/>
              </p:cNvSpPr>
              <p:nvPr/>
            </p:nvSpPr>
            <p:spPr bwMode="auto">
              <a:xfrm>
                <a:off x="3694" y="3661"/>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99" name="Oval 1079"/>
              <p:cNvSpPr>
                <a:spLocks noChangeArrowheads="1"/>
              </p:cNvSpPr>
              <p:nvPr/>
            </p:nvSpPr>
            <p:spPr bwMode="auto">
              <a:xfrm>
                <a:off x="3697" y="366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39" name="Group 1080"/>
            <p:cNvGrpSpPr>
              <a:grpSpLocks/>
            </p:cNvGrpSpPr>
            <p:nvPr/>
          </p:nvGrpSpPr>
          <p:grpSpPr bwMode="auto">
            <a:xfrm>
              <a:off x="1734" y="3157"/>
              <a:ext cx="1112" cy="165"/>
              <a:chOff x="1734" y="3157"/>
              <a:chExt cx="1112" cy="165"/>
            </a:xfrm>
          </p:grpSpPr>
          <p:sp>
            <p:nvSpPr>
              <p:cNvPr id="50758" name="Line 1081"/>
              <p:cNvSpPr>
                <a:spLocks noChangeShapeType="1"/>
              </p:cNvSpPr>
              <p:nvPr/>
            </p:nvSpPr>
            <p:spPr bwMode="auto">
              <a:xfrm flipV="1">
                <a:off x="1763" y="3192"/>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59" name="Line 1082"/>
              <p:cNvSpPr>
                <a:spLocks noChangeShapeType="1"/>
              </p:cNvSpPr>
              <p:nvPr/>
            </p:nvSpPr>
            <p:spPr bwMode="auto">
              <a:xfrm>
                <a:off x="1913" y="3193"/>
                <a:ext cx="152" cy="10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60" name="Line 1083"/>
              <p:cNvSpPr>
                <a:spLocks noChangeShapeType="1"/>
              </p:cNvSpPr>
              <p:nvPr/>
            </p:nvSpPr>
            <p:spPr bwMode="auto">
              <a:xfrm flipV="1">
                <a:off x="2061" y="3191"/>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61" name="Line 1084"/>
              <p:cNvSpPr>
                <a:spLocks noChangeShapeType="1"/>
              </p:cNvSpPr>
              <p:nvPr/>
            </p:nvSpPr>
            <p:spPr bwMode="auto">
              <a:xfrm>
                <a:off x="2210" y="3193"/>
                <a:ext cx="153"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62" name="Line 1085"/>
              <p:cNvSpPr>
                <a:spLocks noChangeShapeType="1"/>
              </p:cNvSpPr>
              <p:nvPr/>
            </p:nvSpPr>
            <p:spPr bwMode="auto">
              <a:xfrm flipV="1">
                <a:off x="2364" y="3188"/>
                <a:ext cx="154"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63" name="Line 1086"/>
              <p:cNvSpPr>
                <a:spLocks noChangeShapeType="1"/>
              </p:cNvSpPr>
              <p:nvPr/>
            </p:nvSpPr>
            <p:spPr bwMode="auto">
              <a:xfrm>
                <a:off x="2513" y="3190"/>
                <a:ext cx="153"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64" name="Line 1087"/>
              <p:cNvSpPr>
                <a:spLocks noChangeShapeType="1"/>
              </p:cNvSpPr>
              <p:nvPr/>
            </p:nvSpPr>
            <p:spPr bwMode="auto">
              <a:xfrm flipV="1">
                <a:off x="2665" y="3187"/>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765" name="Group 1088"/>
              <p:cNvGrpSpPr>
                <a:grpSpLocks/>
              </p:cNvGrpSpPr>
              <p:nvPr/>
            </p:nvGrpSpPr>
            <p:grpSpPr bwMode="auto">
              <a:xfrm>
                <a:off x="1734" y="3259"/>
                <a:ext cx="62" cy="63"/>
                <a:chOff x="1734" y="3259"/>
                <a:chExt cx="62" cy="63"/>
              </a:xfrm>
            </p:grpSpPr>
            <p:sp>
              <p:nvSpPr>
                <p:cNvPr id="50794" name="Oval 1089"/>
                <p:cNvSpPr>
                  <a:spLocks noChangeArrowheads="1"/>
                </p:cNvSpPr>
                <p:nvPr/>
              </p:nvSpPr>
              <p:spPr bwMode="auto">
                <a:xfrm>
                  <a:off x="1734" y="32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95" name="Oval 1090"/>
                <p:cNvSpPr>
                  <a:spLocks noChangeArrowheads="1"/>
                </p:cNvSpPr>
                <p:nvPr/>
              </p:nvSpPr>
              <p:spPr bwMode="auto">
                <a:xfrm>
                  <a:off x="1744" y="32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96" name="Oval 1091"/>
                <p:cNvSpPr>
                  <a:spLocks noChangeArrowheads="1"/>
                </p:cNvSpPr>
                <p:nvPr/>
              </p:nvSpPr>
              <p:spPr bwMode="auto">
                <a:xfrm>
                  <a:off x="1747" y="32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66" name="Group 1092"/>
              <p:cNvGrpSpPr>
                <a:grpSpLocks/>
              </p:cNvGrpSpPr>
              <p:nvPr/>
            </p:nvGrpSpPr>
            <p:grpSpPr bwMode="auto">
              <a:xfrm>
                <a:off x="1878" y="3157"/>
                <a:ext cx="62" cy="63"/>
                <a:chOff x="1878" y="3157"/>
                <a:chExt cx="62" cy="63"/>
              </a:xfrm>
            </p:grpSpPr>
            <p:sp>
              <p:nvSpPr>
                <p:cNvPr id="50791" name="Oval 1093"/>
                <p:cNvSpPr>
                  <a:spLocks noChangeArrowheads="1"/>
                </p:cNvSpPr>
                <p:nvPr/>
              </p:nvSpPr>
              <p:spPr bwMode="auto">
                <a:xfrm>
                  <a:off x="1878" y="3157"/>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92" name="Oval 1094"/>
                <p:cNvSpPr>
                  <a:spLocks noChangeArrowheads="1"/>
                </p:cNvSpPr>
                <p:nvPr/>
              </p:nvSpPr>
              <p:spPr bwMode="auto">
                <a:xfrm>
                  <a:off x="1888" y="3164"/>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93" name="Oval 1095"/>
                <p:cNvSpPr>
                  <a:spLocks noChangeArrowheads="1"/>
                </p:cNvSpPr>
                <p:nvPr/>
              </p:nvSpPr>
              <p:spPr bwMode="auto">
                <a:xfrm>
                  <a:off x="1891" y="3166"/>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67" name="Group 1096"/>
              <p:cNvGrpSpPr>
                <a:grpSpLocks/>
              </p:cNvGrpSpPr>
              <p:nvPr/>
            </p:nvGrpSpPr>
            <p:grpSpPr bwMode="auto">
              <a:xfrm>
                <a:off x="2034" y="3259"/>
                <a:ext cx="62" cy="63"/>
                <a:chOff x="2034" y="3259"/>
                <a:chExt cx="62" cy="63"/>
              </a:xfrm>
            </p:grpSpPr>
            <p:sp>
              <p:nvSpPr>
                <p:cNvPr id="50788" name="Oval 1097"/>
                <p:cNvSpPr>
                  <a:spLocks noChangeArrowheads="1"/>
                </p:cNvSpPr>
                <p:nvPr/>
              </p:nvSpPr>
              <p:spPr bwMode="auto">
                <a:xfrm>
                  <a:off x="2034" y="32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89" name="Oval 1098"/>
                <p:cNvSpPr>
                  <a:spLocks noChangeArrowheads="1"/>
                </p:cNvSpPr>
                <p:nvPr/>
              </p:nvSpPr>
              <p:spPr bwMode="auto">
                <a:xfrm>
                  <a:off x="2044" y="32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90" name="Oval 1099"/>
                <p:cNvSpPr>
                  <a:spLocks noChangeArrowheads="1"/>
                </p:cNvSpPr>
                <p:nvPr/>
              </p:nvSpPr>
              <p:spPr bwMode="auto">
                <a:xfrm>
                  <a:off x="2047" y="32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68" name="Group 1100"/>
              <p:cNvGrpSpPr>
                <a:grpSpLocks/>
              </p:cNvGrpSpPr>
              <p:nvPr/>
            </p:nvGrpSpPr>
            <p:grpSpPr bwMode="auto">
              <a:xfrm>
                <a:off x="2184" y="3157"/>
                <a:ext cx="62" cy="63"/>
                <a:chOff x="2184" y="3157"/>
                <a:chExt cx="62" cy="63"/>
              </a:xfrm>
            </p:grpSpPr>
            <p:sp>
              <p:nvSpPr>
                <p:cNvPr id="50785" name="Oval 1101"/>
                <p:cNvSpPr>
                  <a:spLocks noChangeArrowheads="1"/>
                </p:cNvSpPr>
                <p:nvPr/>
              </p:nvSpPr>
              <p:spPr bwMode="auto">
                <a:xfrm>
                  <a:off x="2184" y="3157"/>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86" name="Oval 1102"/>
                <p:cNvSpPr>
                  <a:spLocks noChangeArrowheads="1"/>
                </p:cNvSpPr>
                <p:nvPr/>
              </p:nvSpPr>
              <p:spPr bwMode="auto">
                <a:xfrm>
                  <a:off x="2194" y="3164"/>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87" name="Oval 1103"/>
                <p:cNvSpPr>
                  <a:spLocks noChangeArrowheads="1"/>
                </p:cNvSpPr>
                <p:nvPr/>
              </p:nvSpPr>
              <p:spPr bwMode="auto">
                <a:xfrm>
                  <a:off x="2197" y="3166"/>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69" name="Group 1104"/>
              <p:cNvGrpSpPr>
                <a:grpSpLocks/>
              </p:cNvGrpSpPr>
              <p:nvPr/>
            </p:nvGrpSpPr>
            <p:grpSpPr bwMode="auto">
              <a:xfrm>
                <a:off x="2328" y="3259"/>
                <a:ext cx="62" cy="63"/>
                <a:chOff x="2328" y="3259"/>
                <a:chExt cx="62" cy="63"/>
              </a:xfrm>
            </p:grpSpPr>
            <p:sp>
              <p:nvSpPr>
                <p:cNvPr id="50782" name="Oval 1105"/>
                <p:cNvSpPr>
                  <a:spLocks noChangeArrowheads="1"/>
                </p:cNvSpPr>
                <p:nvPr/>
              </p:nvSpPr>
              <p:spPr bwMode="auto">
                <a:xfrm>
                  <a:off x="2328" y="32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83" name="Oval 1106"/>
                <p:cNvSpPr>
                  <a:spLocks noChangeArrowheads="1"/>
                </p:cNvSpPr>
                <p:nvPr/>
              </p:nvSpPr>
              <p:spPr bwMode="auto">
                <a:xfrm>
                  <a:off x="2338" y="32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84" name="Oval 1107"/>
                <p:cNvSpPr>
                  <a:spLocks noChangeArrowheads="1"/>
                </p:cNvSpPr>
                <p:nvPr/>
              </p:nvSpPr>
              <p:spPr bwMode="auto">
                <a:xfrm>
                  <a:off x="2341" y="32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70" name="Group 1108"/>
              <p:cNvGrpSpPr>
                <a:grpSpLocks/>
              </p:cNvGrpSpPr>
              <p:nvPr/>
            </p:nvGrpSpPr>
            <p:grpSpPr bwMode="auto">
              <a:xfrm>
                <a:off x="2628" y="3259"/>
                <a:ext cx="62" cy="63"/>
                <a:chOff x="2628" y="3259"/>
                <a:chExt cx="62" cy="63"/>
              </a:xfrm>
            </p:grpSpPr>
            <p:sp>
              <p:nvSpPr>
                <p:cNvPr id="50779" name="Oval 1109"/>
                <p:cNvSpPr>
                  <a:spLocks noChangeArrowheads="1"/>
                </p:cNvSpPr>
                <p:nvPr/>
              </p:nvSpPr>
              <p:spPr bwMode="auto">
                <a:xfrm>
                  <a:off x="2628" y="32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80" name="Oval 1110"/>
                <p:cNvSpPr>
                  <a:spLocks noChangeArrowheads="1"/>
                </p:cNvSpPr>
                <p:nvPr/>
              </p:nvSpPr>
              <p:spPr bwMode="auto">
                <a:xfrm>
                  <a:off x="2638" y="32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81" name="Oval 1111"/>
                <p:cNvSpPr>
                  <a:spLocks noChangeArrowheads="1"/>
                </p:cNvSpPr>
                <p:nvPr/>
              </p:nvSpPr>
              <p:spPr bwMode="auto">
                <a:xfrm>
                  <a:off x="2641" y="32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71" name="Group 1112"/>
              <p:cNvGrpSpPr>
                <a:grpSpLocks/>
              </p:cNvGrpSpPr>
              <p:nvPr/>
            </p:nvGrpSpPr>
            <p:grpSpPr bwMode="auto">
              <a:xfrm>
                <a:off x="2478" y="3157"/>
                <a:ext cx="62" cy="63"/>
                <a:chOff x="2478" y="3157"/>
                <a:chExt cx="62" cy="63"/>
              </a:xfrm>
            </p:grpSpPr>
            <p:sp>
              <p:nvSpPr>
                <p:cNvPr id="50776" name="Oval 1113"/>
                <p:cNvSpPr>
                  <a:spLocks noChangeArrowheads="1"/>
                </p:cNvSpPr>
                <p:nvPr/>
              </p:nvSpPr>
              <p:spPr bwMode="auto">
                <a:xfrm>
                  <a:off x="2478" y="3157"/>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77" name="Oval 1114"/>
                <p:cNvSpPr>
                  <a:spLocks noChangeArrowheads="1"/>
                </p:cNvSpPr>
                <p:nvPr/>
              </p:nvSpPr>
              <p:spPr bwMode="auto">
                <a:xfrm>
                  <a:off x="2488" y="3164"/>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78" name="Oval 1115"/>
                <p:cNvSpPr>
                  <a:spLocks noChangeArrowheads="1"/>
                </p:cNvSpPr>
                <p:nvPr/>
              </p:nvSpPr>
              <p:spPr bwMode="auto">
                <a:xfrm>
                  <a:off x="2491" y="3166"/>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72" name="Group 1116"/>
              <p:cNvGrpSpPr>
                <a:grpSpLocks/>
              </p:cNvGrpSpPr>
              <p:nvPr/>
            </p:nvGrpSpPr>
            <p:grpSpPr bwMode="auto">
              <a:xfrm>
                <a:off x="2784" y="3157"/>
                <a:ext cx="62" cy="63"/>
                <a:chOff x="2784" y="3157"/>
                <a:chExt cx="62" cy="63"/>
              </a:xfrm>
            </p:grpSpPr>
            <p:sp>
              <p:nvSpPr>
                <p:cNvPr id="50773" name="Oval 1117"/>
                <p:cNvSpPr>
                  <a:spLocks noChangeArrowheads="1"/>
                </p:cNvSpPr>
                <p:nvPr/>
              </p:nvSpPr>
              <p:spPr bwMode="auto">
                <a:xfrm>
                  <a:off x="2784" y="3157"/>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74" name="Oval 1118"/>
                <p:cNvSpPr>
                  <a:spLocks noChangeArrowheads="1"/>
                </p:cNvSpPr>
                <p:nvPr/>
              </p:nvSpPr>
              <p:spPr bwMode="auto">
                <a:xfrm>
                  <a:off x="2794" y="3164"/>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75" name="Oval 1119"/>
                <p:cNvSpPr>
                  <a:spLocks noChangeArrowheads="1"/>
                </p:cNvSpPr>
                <p:nvPr/>
              </p:nvSpPr>
              <p:spPr bwMode="auto">
                <a:xfrm>
                  <a:off x="2797" y="3166"/>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sp>
          <p:nvSpPr>
            <p:cNvPr id="50740" name="Line 1120"/>
            <p:cNvSpPr>
              <a:spLocks noChangeShapeType="1"/>
            </p:cNvSpPr>
            <p:nvPr/>
          </p:nvSpPr>
          <p:spPr bwMode="auto">
            <a:xfrm flipV="1">
              <a:off x="2212" y="3467"/>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741" name="Line 1121"/>
            <p:cNvSpPr>
              <a:spLocks noChangeShapeType="1"/>
            </p:cNvSpPr>
            <p:nvPr/>
          </p:nvSpPr>
          <p:spPr bwMode="auto">
            <a:xfrm>
              <a:off x="2362" y="3468"/>
              <a:ext cx="152" cy="10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742" name="Group 1122"/>
            <p:cNvGrpSpPr>
              <a:grpSpLocks/>
            </p:cNvGrpSpPr>
            <p:nvPr/>
          </p:nvGrpSpPr>
          <p:grpSpPr bwMode="auto">
            <a:xfrm>
              <a:off x="2183" y="3534"/>
              <a:ext cx="62" cy="63"/>
              <a:chOff x="2183" y="3534"/>
              <a:chExt cx="62" cy="63"/>
            </a:xfrm>
          </p:grpSpPr>
          <p:sp>
            <p:nvSpPr>
              <p:cNvPr id="50755" name="Oval 1123"/>
              <p:cNvSpPr>
                <a:spLocks noChangeArrowheads="1"/>
              </p:cNvSpPr>
              <p:nvPr/>
            </p:nvSpPr>
            <p:spPr bwMode="auto">
              <a:xfrm>
                <a:off x="2183" y="3534"/>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56" name="Oval 1124"/>
              <p:cNvSpPr>
                <a:spLocks noChangeArrowheads="1"/>
              </p:cNvSpPr>
              <p:nvPr/>
            </p:nvSpPr>
            <p:spPr bwMode="auto">
              <a:xfrm>
                <a:off x="2193" y="3541"/>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57" name="Oval 1125"/>
              <p:cNvSpPr>
                <a:spLocks noChangeArrowheads="1"/>
              </p:cNvSpPr>
              <p:nvPr/>
            </p:nvSpPr>
            <p:spPr bwMode="auto">
              <a:xfrm>
                <a:off x="2196" y="35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43" name="Group 1126"/>
            <p:cNvGrpSpPr>
              <a:grpSpLocks/>
            </p:cNvGrpSpPr>
            <p:nvPr/>
          </p:nvGrpSpPr>
          <p:grpSpPr bwMode="auto">
            <a:xfrm>
              <a:off x="2483" y="3534"/>
              <a:ext cx="62" cy="63"/>
              <a:chOff x="2483" y="3534"/>
              <a:chExt cx="62" cy="63"/>
            </a:xfrm>
          </p:grpSpPr>
          <p:sp>
            <p:nvSpPr>
              <p:cNvPr id="50752" name="Oval 1127"/>
              <p:cNvSpPr>
                <a:spLocks noChangeArrowheads="1"/>
              </p:cNvSpPr>
              <p:nvPr/>
            </p:nvSpPr>
            <p:spPr bwMode="auto">
              <a:xfrm>
                <a:off x="2483" y="3534"/>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53" name="Oval 1128"/>
              <p:cNvSpPr>
                <a:spLocks noChangeArrowheads="1"/>
              </p:cNvSpPr>
              <p:nvPr/>
            </p:nvSpPr>
            <p:spPr bwMode="auto">
              <a:xfrm>
                <a:off x="2493" y="3541"/>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54" name="Oval 1129"/>
              <p:cNvSpPr>
                <a:spLocks noChangeArrowheads="1"/>
              </p:cNvSpPr>
              <p:nvPr/>
            </p:nvSpPr>
            <p:spPr bwMode="auto">
              <a:xfrm>
                <a:off x="2496" y="35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44" name="Group 1130"/>
            <p:cNvGrpSpPr>
              <a:grpSpLocks/>
            </p:cNvGrpSpPr>
            <p:nvPr/>
          </p:nvGrpSpPr>
          <p:grpSpPr bwMode="auto">
            <a:xfrm>
              <a:off x="2327" y="3428"/>
              <a:ext cx="62" cy="63"/>
              <a:chOff x="2327" y="3428"/>
              <a:chExt cx="62" cy="63"/>
            </a:xfrm>
          </p:grpSpPr>
          <p:sp>
            <p:nvSpPr>
              <p:cNvPr id="50749" name="Oval 1131"/>
              <p:cNvSpPr>
                <a:spLocks noChangeArrowheads="1"/>
              </p:cNvSpPr>
              <p:nvPr/>
            </p:nvSpPr>
            <p:spPr bwMode="auto">
              <a:xfrm>
                <a:off x="2327" y="3428"/>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50" name="Oval 1132"/>
              <p:cNvSpPr>
                <a:spLocks noChangeArrowheads="1"/>
              </p:cNvSpPr>
              <p:nvPr/>
            </p:nvSpPr>
            <p:spPr bwMode="auto">
              <a:xfrm>
                <a:off x="2337" y="3435"/>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51" name="Oval 1133"/>
              <p:cNvSpPr>
                <a:spLocks noChangeArrowheads="1"/>
              </p:cNvSpPr>
              <p:nvPr/>
            </p:nvSpPr>
            <p:spPr bwMode="auto">
              <a:xfrm>
                <a:off x="2340" y="3437"/>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745" name="Group 1134"/>
            <p:cNvGrpSpPr>
              <a:grpSpLocks/>
            </p:cNvGrpSpPr>
            <p:nvPr/>
          </p:nvGrpSpPr>
          <p:grpSpPr bwMode="auto">
            <a:xfrm>
              <a:off x="2786" y="3008"/>
              <a:ext cx="62" cy="63"/>
              <a:chOff x="2786" y="3008"/>
              <a:chExt cx="62" cy="63"/>
            </a:xfrm>
          </p:grpSpPr>
          <p:sp>
            <p:nvSpPr>
              <p:cNvPr id="50746" name="Oval 1135"/>
              <p:cNvSpPr>
                <a:spLocks noChangeArrowheads="1"/>
              </p:cNvSpPr>
              <p:nvPr/>
            </p:nvSpPr>
            <p:spPr bwMode="auto">
              <a:xfrm>
                <a:off x="2786" y="3008"/>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47" name="Oval 1136"/>
              <p:cNvSpPr>
                <a:spLocks noChangeArrowheads="1"/>
              </p:cNvSpPr>
              <p:nvPr/>
            </p:nvSpPr>
            <p:spPr bwMode="auto">
              <a:xfrm>
                <a:off x="2796" y="3015"/>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48" name="Oval 1137"/>
              <p:cNvSpPr>
                <a:spLocks noChangeArrowheads="1"/>
              </p:cNvSpPr>
              <p:nvPr/>
            </p:nvSpPr>
            <p:spPr bwMode="auto">
              <a:xfrm>
                <a:off x="2799" y="3017"/>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50186" name="Group 1373"/>
          <p:cNvGrpSpPr>
            <a:grpSpLocks/>
          </p:cNvGrpSpPr>
          <p:nvPr/>
        </p:nvGrpSpPr>
        <p:grpSpPr bwMode="auto">
          <a:xfrm rot="10800000">
            <a:off x="4539306" y="1815657"/>
            <a:ext cx="723900" cy="250825"/>
            <a:chOff x="856" y="1690"/>
            <a:chExt cx="2781" cy="1146"/>
          </a:xfrm>
        </p:grpSpPr>
        <p:sp>
          <p:nvSpPr>
            <p:cNvPr id="50592" name="Line 1374"/>
            <p:cNvSpPr>
              <a:spLocks noChangeShapeType="1"/>
            </p:cNvSpPr>
            <p:nvPr/>
          </p:nvSpPr>
          <p:spPr bwMode="auto">
            <a:xfrm flipV="1">
              <a:off x="911" y="2149"/>
              <a:ext cx="180" cy="16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593" name="Line 1375"/>
            <p:cNvSpPr>
              <a:spLocks noChangeShapeType="1"/>
            </p:cNvSpPr>
            <p:nvPr/>
          </p:nvSpPr>
          <p:spPr bwMode="auto">
            <a:xfrm>
              <a:off x="1088" y="2150"/>
              <a:ext cx="179" cy="16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594" name="Line 1376"/>
            <p:cNvSpPr>
              <a:spLocks noChangeShapeType="1"/>
            </p:cNvSpPr>
            <p:nvPr/>
          </p:nvSpPr>
          <p:spPr bwMode="auto">
            <a:xfrm flipV="1">
              <a:off x="1261" y="2147"/>
              <a:ext cx="180" cy="16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595" name="Line 1377"/>
            <p:cNvSpPr>
              <a:spLocks noChangeShapeType="1"/>
            </p:cNvSpPr>
            <p:nvPr/>
          </p:nvSpPr>
          <p:spPr bwMode="auto">
            <a:xfrm>
              <a:off x="1437" y="2150"/>
              <a:ext cx="179" cy="16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596" name="Line 1378"/>
            <p:cNvSpPr>
              <a:spLocks noChangeShapeType="1"/>
            </p:cNvSpPr>
            <p:nvPr/>
          </p:nvSpPr>
          <p:spPr bwMode="auto">
            <a:xfrm flipV="1">
              <a:off x="1616" y="2143"/>
              <a:ext cx="180" cy="16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597" name="Line 1379"/>
            <p:cNvSpPr>
              <a:spLocks noChangeShapeType="1"/>
            </p:cNvSpPr>
            <p:nvPr/>
          </p:nvSpPr>
          <p:spPr bwMode="auto">
            <a:xfrm>
              <a:off x="1791" y="2145"/>
              <a:ext cx="181" cy="16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598" name="Line 1380"/>
            <p:cNvSpPr>
              <a:spLocks noChangeShapeType="1"/>
            </p:cNvSpPr>
            <p:nvPr/>
          </p:nvSpPr>
          <p:spPr bwMode="auto">
            <a:xfrm flipV="1">
              <a:off x="1969" y="2140"/>
              <a:ext cx="180" cy="16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599" name="Group 1381"/>
            <p:cNvGrpSpPr>
              <a:grpSpLocks/>
            </p:cNvGrpSpPr>
            <p:nvPr/>
          </p:nvGrpSpPr>
          <p:grpSpPr bwMode="auto">
            <a:xfrm>
              <a:off x="856" y="2281"/>
              <a:ext cx="73" cy="100"/>
              <a:chOff x="791" y="2418"/>
              <a:chExt cx="50" cy="50"/>
            </a:xfrm>
          </p:grpSpPr>
          <p:sp>
            <p:nvSpPr>
              <p:cNvPr id="50710" name="Oval 1382"/>
              <p:cNvSpPr>
                <a:spLocks noChangeArrowheads="1"/>
              </p:cNvSpPr>
              <p:nvPr/>
            </p:nvSpPr>
            <p:spPr bwMode="auto">
              <a:xfrm>
                <a:off x="791" y="2418"/>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11" name="Oval 1383"/>
              <p:cNvSpPr>
                <a:spLocks noChangeArrowheads="1"/>
              </p:cNvSpPr>
              <p:nvPr/>
            </p:nvSpPr>
            <p:spPr bwMode="auto">
              <a:xfrm>
                <a:off x="799" y="2423"/>
                <a:ext cx="18" cy="19"/>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12" name="Oval 1384"/>
              <p:cNvSpPr>
                <a:spLocks noChangeArrowheads="1"/>
              </p:cNvSpPr>
              <p:nvPr/>
            </p:nvSpPr>
            <p:spPr bwMode="auto">
              <a:xfrm>
                <a:off x="801" y="2425"/>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00" name="Group 1385"/>
            <p:cNvGrpSpPr>
              <a:grpSpLocks/>
            </p:cNvGrpSpPr>
            <p:nvPr/>
          </p:nvGrpSpPr>
          <p:grpSpPr bwMode="auto">
            <a:xfrm>
              <a:off x="1047" y="2092"/>
              <a:ext cx="73" cy="100"/>
              <a:chOff x="906" y="2336"/>
              <a:chExt cx="50" cy="50"/>
            </a:xfrm>
          </p:grpSpPr>
          <p:sp>
            <p:nvSpPr>
              <p:cNvPr id="50707" name="Oval 138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08" name="Oval 138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09" name="Oval 138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01" name="Group 1389"/>
            <p:cNvGrpSpPr>
              <a:grpSpLocks/>
            </p:cNvGrpSpPr>
            <p:nvPr/>
          </p:nvGrpSpPr>
          <p:grpSpPr bwMode="auto">
            <a:xfrm>
              <a:off x="1231" y="2256"/>
              <a:ext cx="73" cy="100"/>
              <a:chOff x="1031" y="2418"/>
              <a:chExt cx="50" cy="50"/>
            </a:xfrm>
          </p:grpSpPr>
          <p:sp>
            <p:nvSpPr>
              <p:cNvPr id="50704" name="Oval 1390"/>
              <p:cNvSpPr>
                <a:spLocks noChangeArrowheads="1"/>
              </p:cNvSpPr>
              <p:nvPr/>
            </p:nvSpPr>
            <p:spPr bwMode="auto">
              <a:xfrm>
                <a:off x="1031" y="2418"/>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05" name="Oval 1391"/>
              <p:cNvSpPr>
                <a:spLocks noChangeArrowheads="1"/>
              </p:cNvSpPr>
              <p:nvPr/>
            </p:nvSpPr>
            <p:spPr bwMode="auto">
              <a:xfrm>
                <a:off x="1039" y="2423"/>
                <a:ext cx="18" cy="19"/>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06" name="Oval 1392"/>
              <p:cNvSpPr>
                <a:spLocks noChangeArrowheads="1"/>
              </p:cNvSpPr>
              <p:nvPr/>
            </p:nvSpPr>
            <p:spPr bwMode="auto">
              <a:xfrm>
                <a:off x="1041" y="2425"/>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02" name="Group 1393"/>
            <p:cNvGrpSpPr>
              <a:grpSpLocks/>
            </p:cNvGrpSpPr>
            <p:nvPr/>
          </p:nvGrpSpPr>
          <p:grpSpPr bwMode="auto">
            <a:xfrm>
              <a:off x="1406" y="2092"/>
              <a:ext cx="73" cy="100"/>
              <a:chOff x="1151" y="2336"/>
              <a:chExt cx="50" cy="50"/>
            </a:xfrm>
          </p:grpSpPr>
          <p:sp>
            <p:nvSpPr>
              <p:cNvPr id="50701" name="Oval 1394"/>
              <p:cNvSpPr>
                <a:spLocks noChangeArrowheads="1"/>
              </p:cNvSpPr>
              <p:nvPr/>
            </p:nvSpPr>
            <p:spPr bwMode="auto">
              <a:xfrm>
                <a:off x="1151"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02" name="Oval 1395"/>
              <p:cNvSpPr>
                <a:spLocks noChangeArrowheads="1"/>
              </p:cNvSpPr>
              <p:nvPr/>
            </p:nvSpPr>
            <p:spPr bwMode="auto">
              <a:xfrm>
                <a:off x="1159"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03" name="Oval 1396"/>
              <p:cNvSpPr>
                <a:spLocks noChangeArrowheads="1"/>
              </p:cNvSpPr>
              <p:nvPr/>
            </p:nvSpPr>
            <p:spPr bwMode="auto">
              <a:xfrm>
                <a:off x="1161"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03" name="Group 1397"/>
            <p:cNvGrpSpPr>
              <a:grpSpLocks/>
            </p:cNvGrpSpPr>
            <p:nvPr/>
          </p:nvGrpSpPr>
          <p:grpSpPr bwMode="auto">
            <a:xfrm>
              <a:off x="1574" y="2256"/>
              <a:ext cx="74" cy="100"/>
              <a:chOff x="1266" y="2418"/>
              <a:chExt cx="50" cy="50"/>
            </a:xfrm>
          </p:grpSpPr>
          <p:sp>
            <p:nvSpPr>
              <p:cNvPr id="50698" name="Oval 1398"/>
              <p:cNvSpPr>
                <a:spLocks noChangeArrowheads="1"/>
              </p:cNvSpPr>
              <p:nvPr/>
            </p:nvSpPr>
            <p:spPr bwMode="auto">
              <a:xfrm>
                <a:off x="1266" y="2418"/>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99" name="Oval 1399"/>
              <p:cNvSpPr>
                <a:spLocks noChangeArrowheads="1"/>
              </p:cNvSpPr>
              <p:nvPr/>
            </p:nvSpPr>
            <p:spPr bwMode="auto">
              <a:xfrm>
                <a:off x="1274" y="2423"/>
                <a:ext cx="18" cy="19"/>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700" name="Oval 1400"/>
              <p:cNvSpPr>
                <a:spLocks noChangeArrowheads="1"/>
              </p:cNvSpPr>
              <p:nvPr/>
            </p:nvSpPr>
            <p:spPr bwMode="auto">
              <a:xfrm>
                <a:off x="1277" y="2425"/>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04" name="Group 1401"/>
            <p:cNvGrpSpPr>
              <a:grpSpLocks/>
            </p:cNvGrpSpPr>
            <p:nvPr/>
          </p:nvGrpSpPr>
          <p:grpSpPr bwMode="auto">
            <a:xfrm>
              <a:off x="1927" y="2256"/>
              <a:ext cx="73" cy="100"/>
              <a:chOff x="1506" y="2418"/>
              <a:chExt cx="50" cy="50"/>
            </a:xfrm>
          </p:grpSpPr>
          <p:sp>
            <p:nvSpPr>
              <p:cNvPr id="50695" name="Oval 1402"/>
              <p:cNvSpPr>
                <a:spLocks noChangeArrowheads="1"/>
              </p:cNvSpPr>
              <p:nvPr/>
            </p:nvSpPr>
            <p:spPr bwMode="auto">
              <a:xfrm>
                <a:off x="1506" y="2418"/>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96" name="Oval 1403"/>
              <p:cNvSpPr>
                <a:spLocks noChangeArrowheads="1"/>
              </p:cNvSpPr>
              <p:nvPr/>
            </p:nvSpPr>
            <p:spPr bwMode="auto">
              <a:xfrm>
                <a:off x="1514" y="2423"/>
                <a:ext cx="18" cy="19"/>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97" name="Oval 1404"/>
              <p:cNvSpPr>
                <a:spLocks noChangeArrowheads="1"/>
              </p:cNvSpPr>
              <p:nvPr/>
            </p:nvSpPr>
            <p:spPr bwMode="auto">
              <a:xfrm>
                <a:off x="1517" y="2425"/>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05" name="Group 1405"/>
            <p:cNvGrpSpPr>
              <a:grpSpLocks/>
            </p:cNvGrpSpPr>
            <p:nvPr/>
          </p:nvGrpSpPr>
          <p:grpSpPr bwMode="auto">
            <a:xfrm>
              <a:off x="1751" y="2092"/>
              <a:ext cx="73" cy="100"/>
              <a:chOff x="1386" y="2336"/>
              <a:chExt cx="50" cy="50"/>
            </a:xfrm>
          </p:grpSpPr>
          <p:sp>
            <p:nvSpPr>
              <p:cNvPr id="50692" name="Oval 1406"/>
              <p:cNvSpPr>
                <a:spLocks noChangeArrowheads="1"/>
              </p:cNvSpPr>
              <p:nvPr/>
            </p:nvSpPr>
            <p:spPr bwMode="auto">
              <a:xfrm>
                <a:off x="138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93" name="Oval 1407"/>
              <p:cNvSpPr>
                <a:spLocks noChangeArrowheads="1"/>
              </p:cNvSpPr>
              <p:nvPr/>
            </p:nvSpPr>
            <p:spPr bwMode="auto">
              <a:xfrm>
                <a:off x="139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94" name="Oval 1408"/>
              <p:cNvSpPr>
                <a:spLocks noChangeArrowheads="1"/>
              </p:cNvSpPr>
              <p:nvPr/>
            </p:nvSpPr>
            <p:spPr bwMode="auto">
              <a:xfrm>
                <a:off x="139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06" name="Group 1409"/>
            <p:cNvGrpSpPr>
              <a:grpSpLocks/>
            </p:cNvGrpSpPr>
            <p:nvPr/>
          </p:nvGrpSpPr>
          <p:grpSpPr bwMode="auto">
            <a:xfrm>
              <a:off x="2107" y="1690"/>
              <a:ext cx="422" cy="666"/>
              <a:chOff x="1629" y="2135"/>
              <a:chExt cx="288" cy="333"/>
            </a:xfrm>
          </p:grpSpPr>
          <p:sp>
            <p:nvSpPr>
              <p:cNvPr id="50660" name="Line 1410"/>
              <p:cNvSpPr>
                <a:spLocks noChangeShapeType="1"/>
              </p:cNvSpPr>
              <p:nvPr/>
            </p:nvSpPr>
            <p:spPr bwMode="auto">
              <a:xfrm>
                <a:off x="1659" y="2366"/>
                <a:ext cx="122" cy="8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61" name="Line 1411"/>
              <p:cNvSpPr>
                <a:spLocks noChangeShapeType="1"/>
              </p:cNvSpPr>
              <p:nvPr/>
            </p:nvSpPr>
            <p:spPr bwMode="auto">
              <a:xfrm flipV="1">
                <a:off x="1774" y="2364"/>
                <a:ext cx="124" cy="8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662" name="Group 1412"/>
              <p:cNvGrpSpPr>
                <a:grpSpLocks/>
              </p:cNvGrpSpPr>
              <p:nvPr/>
            </p:nvGrpSpPr>
            <p:grpSpPr bwMode="auto">
              <a:xfrm>
                <a:off x="1753" y="2418"/>
                <a:ext cx="50" cy="50"/>
                <a:chOff x="1753" y="2418"/>
                <a:chExt cx="50" cy="50"/>
              </a:xfrm>
            </p:grpSpPr>
            <p:sp>
              <p:nvSpPr>
                <p:cNvPr id="50689" name="Oval 1413"/>
                <p:cNvSpPr>
                  <a:spLocks noChangeArrowheads="1"/>
                </p:cNvSpPr>
                <p:nvPr/>
              </p:nvSpPr>
              <p:spPr bwMode="auto">
                <a:xfrm>
                  <a:off x="1753" y="2418"/>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90" name="Oval 1414"/>
                <p:cNvSpPr>
                  <a:spLocks noChangeArrowheads="1"/>
                </p:cNvSpPr>
                <p:nvPr/>
              </p:nvSpPr>
              <p:spPr bwMode="auto">
                <a:xfrm>
                  <a:off x="1761" y="2423"/>
                  <a:ext cx="18" cy="19"/>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91" name="Oval 1415"/>
                <p:cNvSpPr>
                  <a:spLocks noChangeArrowheads="1"/>
                </p:cNvSpPr>
                <p:nvPr/>
              </p:nvSpPr>
              <p:spPr bwMode="auto">
                <a:xfrm>
                  <a:off x="1764" y="2425"/>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sp>
            <p:nvSpPr>
              <p:cNvPr id="50663" name="Line 1416"/>
              <p:cNvSpPr>
                <a:spLocks noChangeShapeType="1"/>
              </p:cNvSpPr>
              <p:nvPr/>
            </p:nvSpPr>
            <p:spPr bwMode="auto">
              <a:xfrm flipV="1">
                <a:off x="1654" y="2153"/>
                <a:ext cx="123" cy="8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64" name="Line 1417"/>
              <p:cNvSpPr>
                <a:spLocks noChangeShapeType="1"/>
              </p:cNvSpPr>
              <p:nvPr/>
            </p:nvSpPr>
            <p:spPr bwMode="auto">
              <a:xfrm>
                <a:off x="1784" y="2160"/>
                <a:ext cx="122" cy="8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665" name="Group 1418"/>
              <p:cNvGrpSpPr>
                <a:grpSpLocks/>
              </p:cNvGrpSpPr>
              <p:nvPr/>
            </p:nvGrpSpPr>
            <p:grpSpPr bwMode="auto">
              <a:xfrm>
                <a:off x="1753" y="2135"/>
                <a:ext cx="50" cy="51"/>
                <a:chOff x="1753" y="2135"/>
                <a:chExt cx="50" cy="51"/>
              </a:xfrm>
            </p:grpSpPr>
            <p:sp>
              <p:nvSpPr>
                <p:cNvPr id="50686" name="Oval 1419"/>
                <p:cNvSpPr>
                  <a:spLocks noChangeArrowheads="1"/>
                </p:cNvSpPr>
                <p:nvPr/>
              </p:nvSpPr>
              <p:spPr bwMode="auto">
                <a:xfrm>
                  <a:off x="1753" y="2135"/>
                  <a:ext cx="50" cy="51"/>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87" name="Oval 1420"/>
                <p:cNvSpPr>
                  <a:spLocks noChangeArrowheads="1"/>
                </p:cNvSpPr>
                <p:nvPr/>
              </p:nvSpPr>
              <p:spPr bwMode="auto">
                <a:xfrm>
                  <a:off x="1761" y="2141"/>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88" name="Oval 1421"/>
                <p:cNvSpPr>
                  <a:spLocks noChangeArrowheads="1"/>
                </p:cNvSpPr>
                <p:nvPr/>
              </p:nvSpPr>
              <p:spPr bwMode="auto">
                <a:xfrm>
                  <a:off x="1763" y="2142"/>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66" name="Group 1422"/>
              <p:cNvGrpSpPr>
                <a:grpSpLocks/>
              </p:cNvGrpSpPr>
              <p:nvPr/>
            </p:nvGrpSpPr>
            <p:grpSpPr bwMode="auto">
              <a:xfrm>
                <a:off x="1867" y="2205"/>
                <a:ext cx="50" cy="145"/>
                <a:chOff x="1867" y="2205"/>
                <a:chExt cx="50" cy="145"/>
              </a:xfrm>
            </p:grpSpPr>
            <p:sp>
              <p:nvSpPr>
                <p:cNvPr id="50681" name="Line 1423"/>
                <p:cNvSpPr>
                  <a:spLocks noChangeShapeType="1"/>
                </p:cNvSpPr>
                <p:nvPr/>
              </p:nvSpPr>
              <p:spPr bwMode="auto">
                <a:xfrm>
                  <a:off x="1892" y="2235"/>
                  <a:ext cx="0" cy="11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682" name="Group 1424"/>
                <p:cNvGrpSpPr>
                  <a:grpSpLocks/>
                </p:cNvGrpSpPr>
                <p:nvPr/>
              </p:nvGrpSpPr>
              <p:grpSpPr bwMode="auto">
                <a:xfrm>
                  <a:off x="1867" y="2205"/>
                  <a:ext cx="50" cy="50"/>
                  <a:chOff x="1867" y="2205"/>
                  <a:chExt cx="50" cy="50"/>
                </a:xfrm>
              </p:grpSpPr>
              <p:sp>
                <p:nvSpPr>
                  <p:cNvPr id="50683" name="Oval 1425"/>
                  <p:cNvSpPr>
                    <a:spLocks noChangeArrowheads="1"/>
                  </p:cNvSpPr>
                  <p:nvPr/>
                </p:nvSpPr>
                <p:spPr bwMode="auto">
                  <a:xfrm>
                    <a:off x="1867" y="2205"/>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84" name="Oval 1426"/>
                  <p:cNvSpPr>
                    <a:spLocks noChangeArrowheads="1"/>
                  </p:cNvSpPr>
                  <p:nvPr/>
                </p:nvSpPr>
                <p:spPr bwMode="auto">
                  <a:xfrm>
                    <a:off x="1875" y="2211"/>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85" name="Oval 1427"/>
                  <p:cNvSpPr>
                    <a:spLocks noChangeArrowheads="1"/>
                  </p:cNvSpPr>
                  <p:nvPr/>
                </p:nvSpPr>
                <p:spPr bwMode="auto">
                  <a:xfrm>
                    <a:off x="1877" y="2212"/>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50667" name="Group 1428"/>
              <p:cNvGrpSpPr>
                <a:grpSpLocks/>
              </p:cNvGrpSpPr>
              <p:nvPr/>
            </p:nvGrpSpPr>
            <p:grpSpPr bwMode="auto">
              <a:xfrm>
                <a:off x="1629" y="2205"/>
                <a:ext cx="50" cy="145"/>
                <a:chOff x="1629" y="2205"/>
                <a:chExt cx="50" cy="145"/>
              </a:xfrm>
            </p:grpSpPr>
            <p:sp>
              <p:nvSpPr>
                <p:cNvPr id="50676" name="Line 1429"/>
                <p:cNvSpPr>
                  <a:spLocks noChangeShapeType="1"/>
                </p:cNvSpPr>
                <p:nvPr/>
              </p:nvSpPr>
              <p:spPr bwMode="auto">
                <a:xfrm>
                  <a:off x="1654" y="2235"/>
                  <a:ext cx="0" cy="11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677" name="Group 1430"/>
                <p:cNvGrpSpPr>
                  <a:grpSpLocks/>
                </p:cNvGrpSpPr>
                <p:nvPr/>
              </p:nvGrpSpPr>
              <p:grpSpPr bwMode="auto">
                <a:xfrm>
                  <a:off x="1629" y="2205"/>
                  <a:ext cx="50" cy="50"/>
                  <a:chOff x="1629" y="2205"/>
                  <a:chExt cx="50" cy="50"/>
                </a:xfrm>
              </p:grpSpPr>
              <p:sp>
                <p:nvSpPr>
                  <p:cNvPr id="50678" name="Oval 1431"/>
                  <p:cNvSpPr>
                    <a:spLocks noChangeArrowheads="1"/>
                  </p:cNvSpPr>
                  <p:nvPr/>
                </p:nvSpPr>
                <p:spPr bwMode="auto">
                  <a:xfrm>
                    <a:off x="1629" y="2205"/>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79" name="Oval 1432"/>
                  <p:cNvSpPr>
                    <a:spLocks noChangeArrowheads="1"/>
                  </p:cNvSpPr>
                  <p:nvPr/>
                </p:nvSpPr>
                <p:spPr bwMode="auto">
                  <a:xfrm>
                    <a:off x="1637" y="2211"/>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80" name="Oval 1433"/>
                  <p:cNvSpPr>
                    <a:spLocks noChangeArrowheads="1"/>
                  </p:cNvSpPr>
                  <p:nvPr/>
                </p:nvSpPr>
                <p:spPr bwMode="auto">
                  <a:xfrm>
                    <a:off x="1639" y="2212"/>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50668" name="Group 1434"/>
              <p:cNvGrpSpPr>
                <a:grpSpLocks/>
              </p:cNvGrpSpPr>
              <p:nvPr/>
            </p:nvGrpSpPr>
            <p:grpSpPr bwMode="auto">
              <a:xfrm>
                <a:off x="1629" y="2336"/>
                <a:ext cx="50" cy="50"/>
                <a:chOff x="1629" y="2336"/>
                <a:chExt cx="50" cy="50"/>
              </a:xfrm>
            </p:grpSpPr>
            <p:sp>
              <p:nvSpPr>
                <p:cNvPr id="50673" name="Oval 1435"/>
                <p:cNvSpPr>
                  <a:spLocks noChangeArrowheads="1"/>
                </p:cNvSpPr>
                <p:nvPr/>
              </p:nvSpPr>
              <p:spPr bwMode="auto">
                <a:xfrm>
                  <a:off x="1629"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74" name="Oval 1436"/>
                <p:cNvSpPr>
                  <a:spLocks noChangeArrowheads="1"/>
                </p:cNvSpPr>
                <p:nvPr/>
              </p:nvSpPr>
              <p:spPr bwMode="auto">
                <a:xfrm>
                  <a:off x="1637"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75" name="Oval 1437"/>
                <p:cNvSpPr>
                  <a:spLocks noChangeArrowheads="1"/>
                </p:cNvSpPr>
                <p:nvPr/>
              </p:nvSpPr>
              <p:spPr bwMode="auto">
                <a:xfrm>
                  <a:off x="1640"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69" name="Group 1438"/>
              <p:cNvGrpSpPr>
                <a:grpSpLocks/>
              </p:cNvGrpSpPr>
              <p:nvPr/>
            </p:nvGrpSpPr>
            <p:grpSpPr bwMode="auto">
              <a:xfrm>
                <a:off x="1867" y="2336"/>
                <a:ext cx="50" cy="50"/>
                <a:chOff x="1867" y="2336"/>
                <a:chExt cx="50" cy="50"/>
              </a:xfrm>
            </p:grpSpPr>
            <p:sp>
              <p:nvSpPr>
                <p:cNvPr id="50670" name="Oval 1439"/>
                <p:cNvSpPr>
                  <a:spLocks noChangeArrowheads="1"/>
                </p:cNvSpPr>
                <p:nvPr/>
              </p:nvSpPr>
              <p:spPr bwMode="auto">
                <a:xfrm>
                  <a:off x="1867"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71" name="Oval 1440"/>
                <p:cNvSpPr>
                  <a:spLocks noChangeArrowheads="1"/>
                </p:cNvSpPr>
                <p:nvPr/>
              </p:nvSpPr>
              <p:spPr bwMode="auto">
                <a:xfrm>
                  <a:off x="1875"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72" name="Oval 1441"/>
                <p:cNvSpPr>
                  <a:spLocks noChangeArrowheads="1"/>
                </p:cNvSpPr>
                <p:nvPr/>
              </p:nvSpPr>
              <p:spPr bwMode="auto">
                <a:xfrm>
                  <a:off x="1878"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50607" name="Group 1442"/>
            <p:cNvGrpSpPr>
              <a:grpSpLocks/>
            </p:cNvGrpSpPr>
            <p:nvPr/>
          </p:nvGrpSpPr>
          <p:grpSpPr bwMode="auto">
            <a:xfrm>
              <a:off x="2531" y="2061"/>
              <a:ext cx="1106" cy="312"/>
              <a:chOff x="2624" y="2023"/>
              <a:chExt cx="1193" cy="302"/>
            </a:xfrm>
          </p:grpSpPr>
          <p:sp>
            <p:nvSpPr>
              <p:cNvPr id="50630" name="Line 1443"/>
              <p:cNvSpPr>
                <a:spLocks noChangeShapeType="1"/>
              </p:cNvSpPr>
              <p:nvPr/>
            </p:nvSpPr>
            <p:spPr bwMode="auto">
              <a:xfrm>
                <a:off x="2624" y="2125"/>
                <a:ext cx="193"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31" name="Line 1444"/>
              <p:cNvSpPr>
                <a:spLocks noChangeShapeType="1"/>
              </p:cNvSpPr>
              <p:nvPr/>
            </p:nvSpPr>
            <p:spPr bwMode="auto">
              <a:xfrm flipV="1">
                <a:off x="2811" y="2122"/>
                <a:ext cx="195"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32" name="Line 1445"/>
              <p:cNvSpPr>
                <a:spLocks noChangeShapeType="1"/>
              </p:cNvSpPr>
              <p:nvPr/>
            </p:nvSpPr>
            <p:spPr bwMode="auto">
              <a:xfrm>
                <a:off x="3001" y="2125"/>
                <a:ext cx="194"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33" name="Line 1446"/>
              <p:cNvSpPr>
                <a:spLocks noChangeShapeType="1"/>
              </p:cNvSpPr>
              <p:nvPr/>
            </p:nvSpPr>
            <p:spPr bwMode="auto">
              <a:xfrm flipV="1">
                <a:off x="3195" y="2118"/>
                <a:ext cx="197"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34" name="Line 1447"/>
              <p:cNvSpPr>
                <a:spLocks noChangeShapeType="1"/>
              </p:cNvSpPr>
              <p:nvPr/>
            </p:nvSpPr>
            <p:spPr bwMode="auto">
              <a:xfrm>
                <a:off x="3385" y="2120"/>
                <a:ext cx="193"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635" name="Group 1448"/>
              <p:cNvGrpSpPr>
                <a:grpSpLocks/>
              </p:cNvGrpSpPr>
              <p:nvPr/>
            </p:nvGrpSpPr>
            <p:grpSpPr bwMode="auto">
              <a:xfrm>
                <a:off x="2778" y="2228"/>
                <a:ext cx="79" cy="97"/>
                <a:chOff x="1991" y="2418"/>
                <a:chExt cx="50" cy="50"/>
              </a:xfrm>
            </p:grpSpPr>
            <p:sp>
              <p:nvSpPr>
                <p:cNvPr id="50657" name="Oval 1449"/>
                <p:cNvSpPr>
                  <a:spLocks noChangeArrowheads="1"/>
                </p:cNvSpPr>
                <p:nvPr/>
              </p:nvSpPr>
              <p:spPr bwMode="auto">
                <a:xfrm>
                  <a:off x="1991" y="2418"/>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58" name="Oval 1450"/>
                <p:cNvSpPr>
                  <a:spLocks noChangeArrowheads="1"/>
                </p:cNvSpPr>
                <p:nvPr/>
              </p:nvSpPr>
              <p:spPr bwMode="auto">
                <a:xfrm>
                  <a:off x="1999" y="2423"/>
                  <a:ext cx="18" cy="19"/>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59" name="Oval 1451"/>
                <p:cNvSpPr>
                  <a:spLocks noChangeArrowheads="1"/>
                </p:cNvSpPr>
                <p:nvPr/>
              </p:nvSpPr>
              <p:spPr bwMode="auto">
                <a:xfrm>
                  <a:off x="2002" y="2425"/>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36" name="Group 1452"/>
              <p:cNvGrpSpPr>
                <a:grpSpLocks/>
              </p:cNvGrpSpPr>
              <p:nvPr/>
            </p:nvGrpSpPr>
            <p:grpSpPr bwMode="auto">
              <a:xfrm>
                <a:off x="2968" y="2069"/>
                <a:ext cx="79" cy="97"/>
                <a:chOff x="2111" y="2336"/>
                <a:chExt cx="50" cy="50"/>
              </a:xfrm>
            </p:grpSpPr>
            <p:sp>
              <p:nvSpPr>
                <p:cNvPr id="50654" name="Oval 1453"/>
                <p:cNvSpPr>
                  <a:spLocks noChangeArrowheads="1"/>
                </p:cNvSpPr>
                <p:nvPr/>
              </p:nvSpPr>
              <p:spPr bwMode="auto">
                <a:xfrm>
                  <a:off x="2111"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55" name="Oval 1454"/>
                <p:cNvSpPr>
                  <a:spLocks noChangeArrowheads="1"/>
                </p:cNvSpPr>
                <p:nvPr/>
              </p:nvSpPr>
              <p:spPr bwMode="auto">
                <a:xfrm>
                  <a:off x="2119"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56" name="Oval 1455"/>
                <p:cNvSpPr>
                  <a:spLocks noChangeArrowheads="1"/>
                </p:cNvSpPr>
                <p:nvPr/>
              </p:nvSpPr>
              <p:spPr bwMode="auto">
                <a:xfrm>
                  <a:off x="2122"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37" name="Group 1456"/>
              <p:cNvGrpSpPr>
                <a:grpSpLocks/>
              </p:cNvGrpSpPr>
              <p:nvPr/>
            </p:nvGrpSpPr>
            <p:grpSpPr bwMode="auto">
              <a:xfrm>
                <a:off x="3341" y="2069"/>
                <a:ext cx="77" cy="97"/>
                <a:chOff x="2347" y="2336"/>
                <a:chExt cx="49" cy="50"/>
              </a:xfrm>
            </p:grpSpPr>
            <p:sp>
              <p:nvSpPr>
                <p:cNvPr id="50651" name="Oval 1457"/>
                <p:cNvSpPr>
                  <a:spLocks noChangeArrowheads="1"/>
                </p:cNvSpPr>
                <p:nvPr/>
              </p:nvSpPr>
              <p:spPr bwMode="auto">
                <a:xfrm>
                  <a:off x="2347" y="2336"/>
                  <a:ext cx="49"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52" name="Oval 1458"/>
                <p:cNvSpPr>
                  <a:spLocks noChangeArrowheads="1"/>
                </p:cNvSpPr>
                <p:nvPr/>
              </p:nvSpPr>
              <p:spPr bwMode="auto">
                <a:xfrm>
                  <a:off x="2355" y="2342"/>
                  <a:ext cx="17"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53" name="Oval 1459"/>
                <p:cNvSpPr>
                  <a:spLocks noChangeArrowheads="1"/>
                </p:cNvSpPr>
                <p:nvPr/>
              </p:nvSpPr>
              <p:spPr bwMode="auto">
                <a:xfrm>
                  <a:off x="235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38" name="Group 1460"/>
              <p:cNvGrpSpPr>
                <a:grpSpLocks/>
              </p:cNvGrpSpPr>
              <p:nvPr/>
            </p:nvGrpSpPr>
            <p:grpSpPr bwMode="auto">
              <a:xfrm>
                <a:off x="3153" y="2228"/>
                <a:ext cx="77" cy="97"/>
                <a:chOff x="2228" y="2418"/>
                <a:chExt cx="49" cy="50"/>
              </a:xfrm>
            </p:grpSpPr>
            <p:sp>
              <p:nvSpPr>
                <p:cNvPr id="50648" name="Oval 1461"/>
                <p:cNvSpPr>
                  <a:spLocks noChangeArrowheads="1"/>
                </p:cNvSpPr>
                <p:nvPr/>
              </p:nvSpPr>
              <p:spPr bwMode="auto">
                <a:xfrm>
                  <a:off x="2228" y="2418"/>
                  <a:ext cx="49"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49" name="Oval 1462"/>
                <p:cNvSpPr>
                  <a:spLocks noChangeArrowheads="1"/>
                </p:cNvSpPr>
                <p:nvPr/>
              </p:nvSpPr>
              <p:spPr bwMode="auto">
                <a:xfrm>
                  <a:off x="2236" y="2423"/>
                  <a:ext cx="17" cy="19"/>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50" name="Oval 1463"/>
                <p:cNvSpPr>
                  <a:spLocks noChangeArrowheads="1"/>
                </p:cNvSpPr>
                <p:nvPr/>
              </p:nvSpPr>
              <p:spPr bwMode="auto">
                <a:xfrm>
                  <a:off x="2238" y="2425"/>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sp>
            <p:nvSpPr>
              <p:cNvPr id="50639" name="Line 1464"/>
              <p:cNvSpPr>
                <a:spLocks noChangeShapeType="1"/>
              </p:cNvSpPr>
              <p:nvPr/>
            </p:nvSpPr>
            <p:spPr bwMode="auto">
              <a:xfrm flipV="1">
                <a:off x="3572" y="2077"/>
                <a:ext cx="213" cy="178"/>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640" name="Group 1465"/>
              <p:cNvGrpSpPr>
                <a:grpSpLocks/>
              </p:cNvGrpSpPr>
              <p:nvPr/>
            </p:nvGrpSpPr>
            <p:grpSpPr bwMode="auto">
              <a:xfrm>
                <a:off x="3738" y="2023"/>
                <a:ext cx="79" cy="97"/>
                <a:chOff x="906" y="2336"/>
                <a:chExt cx="50" cy="50"/>
              </a:xfrm>
            </p:grpSpPr>
            <p:sp>
              <p:nvSpPr>
                <p:cNvPr id="50645" name="Oval 146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46" name="Oval 146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47" name="Oval 146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641" name="Group 1469"/>
              <p:cNvGrpSpPr>
                <a:grpSpLocks/>
              </p:cNvGrpSpPr>
              <p:nvPr/>
            </p:nvGrpSpPr>
            <p:grpSpPr bwMode="auto">
              <a:xfrm>
                <a:off x="3531" y="2228"/>
                <a:ext cx="77" cy="97"/>
                <a:chOff x="2467" y="2418"/>
                <a:chExt cx="49" cy="50"/>
              </a:xfrm>
            </p:grpSpPr>
            <p:sp>
              <p:nvSpPr>
                <p:cNvPr id="50642" name="Oval 1470"/>
                <p:cNvSpPr>
                  <a:spLocks noChangeArrowheads="1"/>
                </p:cNvSpPr>
                <p:nvPr/>
              </p:nvSpPr>
              <p:spPr bwMode="auto">
                <a:xfrm>
                  <a:off x="2467" y="2418"/>
                  <a:ext cx="49"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43" name="Oval 1471"/>
                <p:cNvSpPr>
                  <a:spLocks noChangeArrowheads="1"/>
                </p:cNvSpPr>
                <p:nvPr/>
              </p:nvSpPr>
              <p:spPr bwMode="auto">
                <a:xfrm>
                  <a:off x="2475" y="2423"/>
                  <a:ext cx="17" cy="19"/>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44" name="Oval 1472"/>
                <p:cNvSpPr>
                  <a:spLocks noChangeArrowheads="1"/>
                </p:cNvSpPr>
                <p:nvPr/>
              </p:nvSpPr>
              <p:spPr bwMode="auto">
                <a:xfrm>
                  <a:off x="2477" y="2425"/>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sp>
          <p:nvSpPr>
            <p:cNvPr id="50608" name="Line 1473"/>
            <p:cNvSpPr>
              <a:spLocks noChangeShapeType="1"/>
            </p:cNvSpPr>
            <p:nvPr/>
          </p:nvSpPr>
          <p:spPr bwMode="auto">
            <a:xfrm>
              <a:off x="1599" y="2632"/>
              <a:ext cx="191" cy="16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09" name="Line 1474"/>
            <p:cNvSpPr>
              <a:spLocks noChangeShapeType="1"/>
            </p:cNvSpPr>
            <p:nvPr/>
          </p:nvSpPr>
          <p:spPr bwMode="auto">
            <a:xfrm flipV="1">
              <a:off x="1779" y="2628"/>
              <a:ext cx="182" cy="16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10" name="Oval 1475"/>
            <p:cNvSpPr>
              <a:spLocks noChangeArrowheads="1"/>
            </p:cNvSpPr>
            <p:nvPr/>
          </p:nvSpPr>
          <p:spPr bwMode="auto">
            <a:xfrm>
              <a:off x="1749" y="2736"/>
              <a:ext cx="73" cy="10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11" name="Oval 1476"/>
            <p:cNvSpPr>
              <a:spLocks noChangeArrowheads="1"/>
            </p:cNvSpPr>
            <p:nvPr/>
          </p:nvSpPr>
          <p:spPr bwMode="auto">
            <a:xfrm>
              <a:off x="1761" y="2746"/>
              <a:ext cx="26" cy="3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12" name="Oval 1477"/>
            <p:cNvSpPr>
              <a:spLocks noChangeArrowheads="1"/>
            </p:cNvSpPr>
            <p:nvPr/>
          </p:nvSpPr>
          <p:spPr bwMode="auto">
            <a:xfrm>
              <a:off x="1765" y="2750"/>
              <a:ext cx="23" cy="32"/>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13" name="Line 1478"/>
            <p:cNvSpPr>
              <a:spLocks noChangeShapeType="1"/>
            </p:cNvSpPr>
            <p:nvPr/>
          </p:nvSpPr>
          <p:spPr bwMode="auto">
            <a:xfrm>
              <a:off x="1604" y="2370"/>
              <a:ext cx="1" cy="23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14" name="Oval 1479"/>
            <p:cNvSpPr>
              <a:spLocks noChangeArrowheads="1"/>
            </p:cNvSpPr>
            <p:nvPr/>
          </p:nvSpPr>
          <p:spPr bwMode="auto">
            <a:xfrm>
              <a:off x="1567" y="2572"/>
              <a:ext cx="73" cy="10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15" name="Oval 1480"/>
            <p:cNvSpPr>
              <a:spLocks noChangeArrowheads="1"/>
            </p:cNvSpPr>
            <p:nvPr/>
          </p:nvSpPr>
          <p:spPr bwMode="auto">
            <a:xfrm>
              <a:off x="1579" y="2584"/>
              <a:ext cx="26" cy="36"/>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16" name="Oval 1481"/>
            <p:cNvSpPr>
              <a:spLocks noChangeArrowheads="1"/>
            </p:cNvSpPr>
            <p:nvPr/>
          </p:nvSpPr>
          <p:spPr bwMode="auto">
            <a:xfrm>
              <a:off x="1583" y="2586"/>
              <a:ext cx="23" cy="32"/>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17" name="Line 1482"/>
            <p:cNvSpPr>
              <a:spLocks noChangeShapeType="1"/>
            </p:cNvSpPr>
            <p:nvPr/>
          </p:nvSpPr>
          <p:spPr bwMode="auto">
            <a:xfrm>
              <a:off x="1983" y="2620"/>
              <a:ext cx="179" cy="16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18" name="Line 1483"/>
            <p:cNvSpPr>
              <a:spLocks noChangeShapeType="1"/>
            </p:cNvSpPr>
            <p:nvPr/>
          </p:nvSpPr>
          <p:spPr bwMode="auto">
            <a:xfrm flipV="1">
              <a:off x="2151" y="2616"/>
              <a:ext cx="182" cy="16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19" name="Oval 1484"/>
            <p:cNvSpPr>
              <a:spLocks noChangeArrowheads="1"/>
            </p:cNvSpPr>
            <p:nvPr/>
          </p:nvSpPr>
          <p:spPr bwMode="auto">
            <a:xfrm>
              <a:off x="2121" y="2724"/>
              <a:ext cx="73" cy="10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20" name="Oval 1485"/>
            <p:cNvSpPr>
              <a:spLocks noChangeArrowheads="1"/>
            </p:cNvSpPr>
            <p:nvPr/>
          </p:nvSpPr>
          <p:spPr bwMode="auto">
            <a:xfrm>
              <a:off x="2133" y="2734"/>
              <a:ext cx="26" cy="3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21" name="Oval 1486"/>
            <p:cNvSpPr>
              <a:spLocks noChangeArrowheads="1"/>
            </p:cNvSpPr>
            <p:nvPr/>
          </p:nvSpPr>
          <p:spPr bwMode="auto">
            <a:xfrm>
              <a:off x="2137" y="2738"/>
              <a:ext cx="23" cy="32"/>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22" name="Line 1487"/>
            <p:cNvSpPr>
              <a:spLocks noChangeShapeType="1"/>
            </p:cNvSpPr>
            <p:nvPr/>
          </p:nvSpPr>
          <p:spPr bwMode="auto">
            <a:xfrm>
              <a:off x="2325" y="2358"/>
              <a:ext cx="0" cy="23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23" name="Line 1488"/>
            <p:cNvSpPr>
              <a:spLocks noChangeShapeType="1"/>
            </p:cNvSpPr>
            <p:nvPr/>
          </p:nvSpPr>
          <p:spPr bwMode="auto">
            <a:xfrm>
              <a:off x="1976" y="2358"/>
              <a:ext cx="0" cy="23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624" name="Oval 1489"/>
            <p:cNvSpPr>
              <a:spLocks noChangeArrowheads="1"/>
            </p:cNvSpPr>
            <p:nvPr/>
          </p:nvSpPr>
          <p:spPr bwMode="auto">
            <a:xfrm>
              <a:off x="1939" y="2560"/>
              <a:ext cx="73" cy="10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25" name="Oval 1490"/>
            <p:cNvSpPr>
              <a:spLocks noChangeArrowheads="1"/>
            </p:cNvSpPr>
            <p:nvPr/>
          </p:nvSpPr>
          <p:spPr bwMode="auto">
            <a:xfrm>
              <a:off x="1951" y="2572"/>
              <a:ext cx="26" cy="36"/>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26" name="Oval 1491"/>
            <p:cNvSpPr>
              <a:spLocks noChangeArrowheads="1"/>
            </p:cNvSpPr>
            <p:nvPr/>
          </p:nvSpPr>
          <p:spPr bwMode="auto">
            <a:xfrm>
              <a:off x="1955" y="2574"/>
              <a:ext cx="23" cy="32"/>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27" name="Oval 1492"/>
            <p:cNvSpPr>
              <a:spLocks noChangeArrowheads="1"/>
            </p:cNvSpPr>
            <p:nvPr/>
          </p:nvSpPr>
          <p:spPr bwMode="auto">
            <a:xfrm>
              <a:off x="2288" y="2560"/>
              <a:ext cx="73" cy="10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28" name="Oval 1493"/>
            <p:cNvSpPr>
              <a:spLocks noChangeArrowheads="1"/>
            </p:cNvSpPr>
            <p:nvPr/>
          </p:nvSpPr>
          <p:spPr bwMode="auto">
            <a:xfrm>
              <a:off x="2300" y="2572"/>
              <a:ext cx="26" cy="36"/>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629" name="Oval 1494"/>
            <p:cNvSpPr>
              <a:spLocks noChangeArrowheads="1"/>
            </p:cNvSpPr>
            <p:nvPr/>
          </p:nvSpPr>
          <p:spPr bwMode="auto">
            <a:xfrm>
              <a:off x="2304" y="2574"/>
              <a:ext cx="23" cy="32"/>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187" name="Group 1089"/>
          <p:cNvGrpSpPr>
            <a:grpSpLocks/>
          </p:cNvGrpSpPr>
          <p:nvPr/>
        </p:nvGrpSpPr>
        <p:grpSpPr bwMode="auto">
          <a:xfrm>
            <a:off x="3389957" y="1612457"/>
            <a:ext cx="855663" cy="231775"/>
            <a:chOff x="1012" y="1371"/>
            <a:chExt cx="1238" cy="383"/>
          </a:xfrm>
        </p:grpSpPr>
        <p:sp>
          <p:nvSpPr>
            <p:cNvPr id="50492" name="Line 1090"/>
            <p:cNvSpPr>
              <a:spLocks noChangeShapeType="1"/>
            </p:cNvSpPr>
            <p:nvPr/>
          </p:nvSpPr>
          <p:spPr bwMode="auto">
            <a:xfrm flipV="1">
              <a:off x="1036" y="1625"/>
              <a:ext cx="81" cy="88"/>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93" name="Line 1091"/>
            <p:cNvSpPr>
              <a:spLocks noChangeShapeType="1"/>
            </p:cNvSpPr>
            <p:nvPr/>
          </p:nvSpPr>
          <p:spPr bwMode="auto">
            <a:xfrm>
              <a:off x="1115" y="1626"/>
              <a:ext cx="81" cy="89"/>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94" name="Line 1092"/>
            <p:cNvSpPr>
              <a:spLocks noChangeShapeType="1"/>
            </p:cNvSpPr>
            <p:nvPr/>
          </p:nvSpPr>
          <p:spPr bwMode="auto">
            <a:xfrm flipV="1">
              <a:off x="1194" y="1624"/>
              <a:ext cx="79" cy="88"/>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95" name="Line 1093"/>
            <p:cNvSpPr>
              <a:spLocks noChangeShapeType="1"/>
            </p:cNvSpPr>
            <p:nvPr/>
          </p:nvSpPr>
          <p:spPr bwMode="auto">
            <a:xfrm>
              <a:off x="1272" y="1626"/>
              <a:ext cx="80" cy="89"/>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96" name="Line 1094"/>
            <p:cNvSpPr>
              <a:spLocks noChangeShapeType="1"/>
            </p:cNvSpPr>
            <p:nvPr/>
          </p:nvSpPr>
          <p:spPr bwMode="auto">
            <a:xfrm flipV="1">
              <a:off x="1352" y="1622"/>
              <a:ext cx="80" cy="89"/>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97" name="Line 1095"/>
            <p:cNvSpPr>
              <a:spLocks noChangeShapeType="1"/>
            </p:cNvSpPr>
            <p:nvPr/>
          </p:nvSpPr>
          <p:spPr bwMode="auto">
            <a:xfrm>
              <a:off x="1431" y="1623"/>
              <a:ext cx="80" cy="88"/>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498" name="Line 1096"/>
            <p:cNvSpPr>
              <a:spLocks noChangeShapeType="1"/>
            </p:cNvSpPr>
            <p:nvPr/>
          </p:nvSpPr>
          <p:spPr bwMode="auto">
            <a:xfrm flipV="1">
              <a:off x="1510" y="1621"/>
              <a:ext cx="80" cy="88"/>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499" name="Group 1097"/>
            <p:cNvGrpSpPr>
              <a:grpSpLocks/>
            </p:cNvGrpSpPr>
            <p:nvPr/>
          </p:nvGrpSpPr>
          <p:grpSpPr bwMode="auto">
            <a:xfrm>
              <a:off x="1012" y="1699"/>
              <a:ext cx="33" cy="55"/>
              <a:chOff x="791" y="2418"/>
              <a:chExt cx="50" cy="50"/>
            </a:xfrm>
          </p:grpSpPr>
          <p:sp>
            <p:nvSpPr>
              <p:cNvPr id="50589" name="Oval 1098"/>
              <p:cNvSpPr>
                <a:spLocks noChangeArrowheads="1"/>
              </p:cNvSpPr>
              <p:nvPr/>
            </p:nvSpPr>
            <p:spPr bwMode="auto">
              <a:xfrm>
                <a:off x="791"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90" name="Oval 1099"/>
              <p:cNvSpPr>
                <a:spLocks noChangeArrowheads="1"/>
              </p:cNvSpPr>
              <p:nvPr/>
            </p:nvSpPr>
            <p:spPr bwMode="auto">
              <a:xfrm>
                <a:off x="799"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91" name="Oval 1100"/>
              <p:cNvSpPr>
                <a:spLocks noChangeArrowheads="1"/>
              </p:cNvSpPr>
              <p:nvPr/>
            </p:nvSpPr>
            <p:spPr bwMode="auto">
              <a:xfrm>
                <a:off x="801"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00" name="Group 1101"/>
            <p:cNvGrpSpPr>
              <a:grpSpLocks/>
            </p:cNvGrpSpPr>
            <p:nvPr/>
          </p:nvGrpSpPr>
          <p:grpSpPr bwMode="auto">
            <a:xfrm>
              <a:off x="1098" y="1593"/>
              <a:ext cx="32" cy="56"/>
              <a:chOff x="906" y="2336"/>
              <a:chExt cx="50" cy="50"/>
            </a:xfrm>
          </p:grpSpPr>
          <p:sp>
            <p:nvSpPr>
              <p:cNvPr id="50586" name="Oval 1102"/>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87" name="Oval 1103"/>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88" name="Oval 1104"/>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01" name="Group 1105"/>
            <p:cNvGrpSpPr>
              <a:grpSpLocks/>
            </p:cNvGrpSpPr>
            <p:nvPr/>
          </p:nvGrpSpPr>
          <p:grpSpPr bwMode="auto">
            <a:xfrm>
              <a:off x="1179" y="1684"/>
              <a:ext cx="33" cy="56"/>
              <a:chOff x="1031" y="2418"/>
              <a:chExt cx="50" cy="50"/>
            </a:xfrm>
          </p:grpSpPr>
          <p:sp>
            <p:nvSpPr>
              <p:cNvPr id="50583" name="Oval 1106"/>
              <p:cNvSpPr>
                <a:spLocks noChangeArrowheads="1"/>
              </p:cNvSpPr>
              <p:nvPr/>
            </p:nvSpPr>
            <p:spPr bwMode="auto">
              <a:xfrm>
                <a:off x="1031"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84" name="Oval 1107"/>
              <p:cNvSpPr>
                <a:spLocks noChangeArrowheads="1"/>
              </p:cNvSpPr>
              <p:nvPr/>
            </p:nvSpPr>
            <p:spPr bwMode="auto">
              <a:xfrm>
                <a:off x="1039"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85" name="Oval 1108"/>
              <p:cNvSpPr>
                <a:spLocks noChangeArrowheads="1"/>
              </p:cNvSpPr>
              <p:nvPr/>
            </p:nvSpPr>
            <p:spPr bwMode="auto">
              <a:xfrm>
                <a:off x="1041"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02" name="Group 1109"/>
            <p:cNvGrpSpPr>
              <a:grpSpLocks/>
            </p:cNvGrpSpPr>
            <p:nvPr/>
          </p:nvGrpSpPr>
          <p:grpSpPr bwMode="auto">
            <a:xfrm>
              <a:off x="1258" y="1593"/>
              <a:ext cx="33" cy="56"/>
              <a:chOff x="1151" y="2336"/>
              <a:chExt cx="50" cy="50"/>
            </a:xfrm>
          </p:grpSpPr>
          <p:sp>
            <p:nvSpPr>
              <p:cNvPr id="50580" name="Oval 1110"/>
              <p:cNvSpPr>
                <a:spLocks noChangeArrowheads="1"/>
              </p:cNvSpPr>
              <p:nvPr/>
            </p:nvSpPr>
            <p:spPr bwMode="auto">
              <a:xfrm>
                <a:off x="1151"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81" name="Oval 1111"/>
              <p:cNvSpPr>
                <a:spLocks noChangeArrowheads="1"/>
              </p:cNvSpPr>
              <p:nvPr/>
            </p:nvSpPr>
            <p:spPr bwMode="auto">
              <a:xfrm>
                <a:off x="1159"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82" name="Oval 1112"/>
              <p:cNvSpPr>
                <a:spLocks noChangeArrowheads="1"/>
              </p:cNvSpPr>
              <p:nvPr/>
            </p:nvSpPr>
            <p:spPr bwMode="auto">
              <a:xfrm>
                <a:off x="1161"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03" name="Group 1113"/>
            <p:cNvGrpSpPr>
              <a:grpSpLocks/>
            </p:cNvGrpSpPr>
            <p:nvPr/>
          </p:nvGrpSpPr>
          <p:grpSpPr bwMode="auto">
            <a:xfrm>
              <a:off x="1333" y="1684"/>
              <a:ext cx="33" cy="56"/>
              <a:chOff x="1266" y="2418"/>
              <a:chExt cx="50" cy="50"/>
            </a:xfrm>
          </p:grpSpPr>
          <p:sp>
            <p:nvSpPr>
              <p:cNvPr id="50577" name="Oval 1114"/>
              <p:cNvSpPr>
                <a:spLocks noChangeArrowheads="1"/>
              </p:cNvSpPr>
              <p:nvPr/>
            </p:nvSpPr>
            <p:spPr bwMode="auto">
              <a:xfrm>
                <a:off x="1266"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78" name="Oval 1115"/>
              <p:cNvSpPr>
                <a:spLocks noChangeArrowheads="1"/>
              </p:cNvSpPr>
              <p:nvPr/>
            </p:nvSpPr>
            <p:spPr bwMode="auto">
              <a:xfrm>
                <a:off x="1274"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79" name="Oval 1116"/>
              <p:cNvSpPr>
                <a:spLocks noChangeArrowheads="1"/>
              </p:cNvSpPr>
              <p:nvPr/>
            </p:nvSpPr>
            <p:spPr bwMode="auto">
              <a:xfrm>
                <a:off x="1277"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04" name="Group 1117"/>
            <p:cNvGrpSpPr>
              <a:grpSpLocks/>
            </p:cNvGrpSpPr>
            <p:nvPr/>
          </p:nvGrpSpPr>
          <p:grpSpPr bwMode="auto">
            <a:xfrm>
              <a:off x="1491" y="1684"/>
              <a:ext cx="33" cy="56"/>
              <a:chOff x="1506" y="2418"/>
              <a:chExt cx="50" cy="50"/>
            </a:xfrm>
          </p:grpSpPr>
          <p:sp>
            <p:nvSpPr>
              <p:cNvPr id="50574" name="Oval 1118"/>
              <p:cNvSpPr>
                <a:spLocks noChangeArrowheads="1"/>
              </p:cNvSpPr>
              <p:nvPr/>
            </p:nvSpPr>
            <p:spPr bwMode="auto">
              <a:xfrm>
                <a:off x="1506"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75" name="Oval 1119"/>
              <p:cNvSpPr>
                <a:spLocks noChangeArrowheads="1"/>
              </p:cNvSpPr>
              <p:nvPr/>
            </p:nvSpPr>
            <p:spPr bwMode="auto">
              <a:xfrm>
                <a:off x="1514"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76" name="Oval 1120"/>
              <p:cNvSpPr>
                <a:spLocks noChangeArrowheads="1"/>
              </p:cNvSpPr>
              <p:nvPr/>
            </p:nvSpPr>
            <p:spPr bwMode="auto">
              <a:xfrm>
                <a:off x="1517"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05" name="Group 1121"/>
            <p:cNvGrpSpPr>
              <a:grpSpLocks/>
            </p:cNvGrpSpPr>
            <p:nvPr/>
          </p:nvGrpSpPr>
          <p:grpSpPr bwMode="auto">
            <a:xfrm>
              <a:off x="1412" y="1593"/>
              <a:ext cx="33" cy="56"/>
              <a:chOff x="1386" y="2336"/>
              <a:chExt cx="50" cy="50"/>
            </a:xfrm>
          </p:grpSpPr>
          <p:sp>
            <p:nvSpPr>
              <p:cNvPr id="50571" name="Oval 1122"/>
              <p:cNvSpPr>
                <a:spLocks noChangeArrowheads="1"/>
              </p:cNvSpPr>
              <p:nvPr/>
            </p:nvSpPr>
            <p:spPr bwMode="auto">
              <a:xfrm>
                <a:off x="138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72" name="Oval 1123"/>
              <p:cNvSpPr>
                <a:spLocks noChangeArrowheads="1"/>
              </p:cNvSpPr>
              <p:nvPr/>
            </p:nvSpPr>
            <p:spPr bwMode="auto">
              <a:xfrm>
                <a:off x="139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73" name="Oval 1124"/>
              <p:cNvSpPr>
                <a:spLocks noChangeArrowheads="1"/>
              </p:cNvSpPr>
              <p:nvPr/>
            </p:nvSpPr>
            <p:spPr bwMode="auto">
              <a:xfrm>
                <a:off x="139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06" name="Group 1125"/>
            <p:cNvGrpSpPr>
              <a:grpSpLocks/>
            </p:cNvGrpSpPr>
            <p:nvPr/>
          </p:nvGrpSpPr>
          <p:grpSpPr bwMode="auto">
            <a:xfrm>
              <a:off x="1572" y="1371"/>
              <a:ext cx="189" cy="369"/>
              <a:chOff x="1629" y="2135"/>
              <a:chExt cx="288" cy="333"/>
            </a:xfrm>
          </p:grpSpPr>
          <p:sp>
            <p:nvSpPr>
              <p:cNvPr id="50539" name="Line 1126"/>
              <p:cNvSpPr>
                <a:spLocks noChangeShapeType="1"/>
              </p:cNvSpPr>
              <p:nvPr/>
            </p:nvSpPr>
            <p:spPr bwMode="auto">
              <a:xfrm>
                <a:off x="1659" y="2366"/>
                <a:ext cx="122" cy="81"/>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40" name="Line 1127"/>
              <p:cNvSpPr>
                <a:spLocks noChangeShapeType="1"/>
              </p:cNvSpPr>
              <p:nvPr/>
            </p:nvSpPr>
            <p:spPr bwMode="auto">
              <a:xfrm flipV="1">
                <a:off x="1774" y="2364"/>
                <a:ext cx="124" cy="80"/>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541" name="Group 1128"/>
              <p:cNvGrpSpPr>
                <a:grpSpLocks/>
              </p:cNvGrpSpPr>
              <p:nvPr/>
            </p:nvGrpSpPr>
            <p:grpSpPr bwMode="auto">
              <a:xfrm>
                <a:off x="1753" y="2418"/>
                <a:ext cx="50" cy="50"/>
                <a:chOff x="1753" y="2418"/>
                <a:chExt cx="50" cy="50"/>
              </a:xfrm>
            </p:grpSpPr>
            <p:sp>
              <p:nvSpPr>
                <p:cNvPr id="50568" name="Oval 1129"/>
                <p:cNvSpPr>
                  <a:spLocks noChangeArrowheads="1"/>
                </p:cNvSpPr>
                <p:nvPr/>
              </p:nvSpPr>
              <p:spPr bwMode="auto">
                <a:xfrm>
                  <a:off x="1753"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69" name="Oval 1130"/>
                <p:cNvSpPr>
                  <a:spLocks noChangeArrowheads="1"/>
                </p:cNvSpPr>
                <p:nvPr/>
              </p:nvSpPr>
              <p:spPr bwMode="auto">
                <a:xfrm>
                  <a:off x="1761"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70" name="Oval 1131"/>
                <p:cNvSpPr>
                  <a:spLocks noChangeArrowheads="1"/>
                </p:cNvSpPr>
                <p:nvPr/>
              </p:nvSpPr>
              <p:spPr bwMode="auto">
                <a:xfrm>
                  <a:off x="1764"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50542" name="Line 1132"/>
              <p:cNvSpPr>
                <a:spLocks noChangeShapeType="1"/>
              </p:cNvSpPr>
              <p:nvPr/>
            </p:nvSpPr>
            <p:spPr bwMode="auto">
              <a:xfrm flipV="1">
                <a:off x="1654" y="2153"/>
                <a:ext cx="123" cy="80"/>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43" name="Line 1133"/>
              <p:cNvSpPr>
                <a:spLocks noChangeShapeType="1"/>
              </p:cNvSpPr>
              <p:nvPr/>
            </p:nvSpPr>
            <p:spPr bwMode="auto">
              <a:xfrm>
                <a:off x="1784" y="2160"/>
                <a:ext cx="122" cy="82"/>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544" name="Group 1134"/>
              <p:cNvGrpSpPr>
                <a:grpSpLocks/>
              </p:cNvGrpSpPr>
              <p:nvPr/>
            </p:nvGrpSpPr>
            <p:grpSpPr bwMode="auto">
              <a:xfrm>
                <a:off x="1753" y="2135"/>
                <a:ext cx="50" cy="51"/>
                <a:chOff x="1753" y="2135"/>
                <a:chExt cx="50" cy="51"/>
              </a:xfrm>
            </p:grpSpPr>
            <p:sp>
              <p:nvSpPr>
                <p:cNvPr id="50565" name="Oval 1135"/>
                <p:cNvSpPr>
                  <a:spLocks noChangeArrowheads="1"/>
                </p:cNvSpPr>
                <p:nvPr/>
              </p:nvSpPr>
              <p:spPr bwMode="auto">
                <a:xfrm>
                  <a:off x="1753" y="2135"/>
                  <a:ext cx="50" cy="51"/>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66" name="Oval 1136"/>
                <p:cNvSpPr>
                  <a:spLocks noChangeArrowheads="1"/>
                </p:cNvSpPr>
                <p:nvPr/>
              </p:nvSpPr>
              <p:spPr bwMode="auto">
                <a:xfrm>
                  <a:off x="1761" y="2141"/>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67" name="Oval 1137"/>
                <p:cNvSpPr>
                  <a:spLocks noChangeArrowheads="1"/>
                </p:cNvSpPr>
                <p:nvPr/>
              </p:nvSpPr>
              <p:spPr bwMode="auto">
                <a:xfrm>
                  <a:off x="1763" y="2142"/>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45" name="Group 1138"/>
              <p:cNvGrpSpPr>
                <a:grpSpLocks/>
              </p:cNvGrpSpPr>
              <p:nvPr/>
            </p:nvGrpSpPr>
            <p:grpSpPr bwMode="auto">
              <a:xfrm>
                <a:off x="1867" y="2205"/>
                <a:ext cx="50" cy="145"/>
                <a:chOff x="1867" y="2205"/>
                <a:chExt cx="50" cy="145"/>
              </a:xfrm>
            </p:grpSpPr>
            <p:sp>
              <p:nvSpPr>
                <p:cNvPr id="50560" name="Line 1139"/>
                <p:cNvSpPr>
                  <a:spLocks noChangeShapeType="1"/>
                </p:cNvSpPr>
                <p:nvPr/>
              </p:nvSpPr>
              <p:spPr bwMode="auto">
                <a:xfrm>
                  <a:off x="1892" y="2235"/>
                  <a:ext cx="0" cy="115"/>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561" name="Group 1140"/>
                <p:cNvGrpSpPr>
                  <a:grpSpLocks/>
                </p:cNvGrpSpPr>
                <p:nvPr/>
              </p:nvGrpSpPr>
              <p:grpSpPr bwMode="auto">
                <a:xfrm>
                  <a:off x="1867" y="2205"/>
                  <a:ext cx="50" cy="50"/>
                  <a:chOff x="1867" y="2205"/>
                  <a:chExt cx="50" cy="50"/>
                </a:xfrm>
              </p:grpSpPr>
              <p:sp>
                <p:nvSpPr>
                  <p:cNvPr id="50562" name="Oval 1141"/>
                  <p:cNvSpPr>
                    <a:spLocks noChangeArrowheads="1"/>
                  </p:cNvSpPr>
                  <p:nvPr/>
                </p:nvSpPr>
                <p:spPr bwMode="auto">
                  <a:xfrm>
                    <a:off x="1867" y="2205"/>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63" name="Oval 1142"/>
                  <p:cNvSpPr>
                    <a:spLocks noChangeArrowheads="1"/>
                  </p:cNvSpPr>
                  <p:nvPr/>
                </p:nvSpPr>
                <p:spPr bwMode="auto">
                  <a:xfrm>
                    <a:off x="1875" y="2211"/>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64" name="Oval 1143"/>
                  <p:cNvSpPr>
                    <a:spLocks noChangeArrowheads="1"/>
                  </p:cNvSpPr>
                  <p:nvPr/>
                </p:nvSpPr>
                <p:spPr bwMode="auto">
                  <a:xfrm>
                    <a:off x="1877" y="2212"/>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grpSp>
            <p:nvGrpSpPr>
              <p:cNvPr id="50546" name="Group 1144"/>
              <p:cNvGrpSpPr>
                <a:grpSpLocks/>
              </p:cNvGrpSpPr>
              <p:nvPr/>
            </p:nvGrpSpPr>
            <p:grpSpPr bwMode="auto">
              <a:xfrm>
                <a:off x="1629" y="2205"/>
                <a:ext cx="50" cy="145"/>
                <a:chOff x="1629" y="2205"/>
                <a:chExt cx="50" cy="145"/>
              </a:xfrm>
            </p:grpSpPr>
            <p:sp>
              <p:nvSpPr>
                <p:cNvPr id="50555" name="Line 1145"/>
                <p:cNvSpPr>
                  <a:spLocks noChangeShapeType="1"/>
                </p:cNvSpPr>
                <p:nvPr/>
              </p:nvSpPr>
              <p:spPr bwMode="auto">
                <a:xfrm>
                  <a:off x="1654" y="2235"/>
                  <a:ext cx="0" cy="115"/>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556" name="Group 1146"/>
                <p:cNvGrpSpPr>
                  <a:grpSpLocks/>
                </p:cNvGrpSpPr>
                <p:nvPr/>
              </p:nvGrpSpPr>
              <p:grpSpPr bwMode="auto">
                <a:xfrm>
                  <a:off x="1629" y="2205"/>
                  <a:ext cx="50" cy="50"/>
                  <a:chOff x="1629" y="2205"/>
                  <a:chExt cx="50" cy="50"/>
                </a:xfrm>
              </p:grpSpPr>
              <p:sp>
                <p:nvSpPr>
                  <p:cNvPr id="50557" name="Oval 1147"/>
                  <p:cNvSpPr>
                    <a:spLocks noChangeArrowheads="1"/>
                  </p:cNvSpPr>
                  <p:nvPr/>
                </p:nvSpPr>
                <p:spPr bwMode="auto">
                  <a:xfrm>
                    <a:off x="1629" y="2205"/>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58" name="Oval 1148"/>
                  <p:cNvSpPr>
                    <a:spLocks noChangeArrowheads="1"/>
                  </p:cNvSpPr>
                  <p:nvPr/>
                </p:nvSpPr>
                <p:spPr bwMode="auto">
                  <a:xfrm>
                    <a:off x="1637" y="2211"/>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59" name="Oval 1149"/>
                  <p:cNvSpPr>
                    <a:spLocks noChangeArrowheads="1"/>
                  </p:cNvSpPr>
                  <p:nvPr/>
                </p:nvSpPr>
                <p:spPr bwMode="auto">
                  <a:xfrm>
                    <a:off x="1639" y="2212"/>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grpSp>
            <p:nvGrpSpPr>
              <p:cNvPr id="50547" name="Group 1150"/>
              <p:cNvGrpSpPr>
                <a:grpSpLocks/>
              </p:cNvGrpSpPr>
              <p:nvPr/>
            </p:nvGrpSpPr>
            <p:grpSpPr bwMode="auto">
              <a:xfrm>
                <a:off x="1629" y="2336"/>
                <a:ext cx="50" cy="50"/>
                <a:chOff x="1629" y="2336"/>
                <a:chExt cx="50" cy="50"/>
              </a:xfrm>
            </p:grpSpPr>
            <p:sp>
              <p:nvSpPr>
                <p:cNvPr id="50552" name="Oval 1151"/>
                <p:cNvSpPr>
                  <a:spLocks noChangeArrowheads="1"/>
                </p:cNvSpPr>
                <p:nvPr/>
              </p:nvSpPr>
              <p:spPr bwMode="auto">
                <a:xfrm>
                  <a:off x="1629"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53" name="Oval 1152"/>
                <p:cNvSpPr>
                  <a:spLocks noChangeArrowheads="1"/>
                </p:cNvSpPr>
                <p:nvPr/>
              </p:nvSpPr>
              <p:spPr bwMode="auto">
                <a:xfrm>
                  <a:off x="1637"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54" name="Oval 1153"/>
                <p:cNvSpPr>
                  <a:spLocks noChangeArrowheads="1"/>
                </p:cNvSpPr>
                <p:nvPr/>
              </p:nvSpPr>
              <p:spPr bwMode="auto">
                <a:xfrm>
                  <a:off x="1640"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48" name="Group 1154"/>
              <p:cNvGrpSpPr>
                <a:grpSpLocks/>
              </p:cNvGrpSpPr>
              <p:nvPr/>
            </p:nvGrpSpPr>
            <p:grpSpPr bwMode="auto">
              <a:xfrm>
                <a:off x="1867" y="2336"/>
                <a:ext cx="50" cy="50"/>
                <a:chOff x="1867" y="2336"/>
                <a:chExt cx="50" cy="50"/>
              </a:xfrm>
            </p:grpSpPr>
            <p:sp>
              <p:nvSpPr>
                <p:cNvPr id="50549" name="Oval 1155"/>
                <p:cNvSpPr>
                  <a:spLocks noChangeArrowheads="1"/>
                </p:cNvSpPr>
                <p:nvPr/>
              </p:nvSpPr>
              <p:spPr bwMode="auto">
                <a:xfrm>
                  <a:off x="1867"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50" name="Oval 1156"/>
                <p:cNvSpPr>
                  <a:spLocks noChangeArrowheads="1"/>
                </p:cNvSpPr>
                <p:nvPr/>
              </p:nvSpPr>
              <p:spPr bwMode="auto">
                <a:xfrm>
                  <a:off x="1875"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51" name="Oval 1157"/>
                <p:cNvSpPr>
                  <a:spLocks noChangeArrowheads="1"/>
                </p:cNvSpPr>
                <p:nvPr/>
              </p:nvSpPr>
              <p:spPr bwMode="auto">
                <a:xfrm>
                  <a:off x="1878"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grpSp>
          <p:nvGrpSpPr>
            <p:cNvPr id="50507" name="Group 1158"/>
            <p:cNvGrpSpPr>
              <a:grpSpLocks/>
            </p:cNvGrpSpPr>
            <p:nvPr/>
          </p:nvGrpSpPr>
          <p:grpSpPr bwMode="auto">
            <a:xfrm>
              <a:off x="1755" y="1406"/>
              <a:ext cx="495" cy="173"/>
              <a:chOff x="2624" y="2023"/>
              <a:chExt cx="1193" cy="302"/>
            </a:xfrm>
          </p:grpSpPr>
          <p:sp>
            <p:nvSpPr>
              <p:cNvPr id="50509" name="Line 1159"/>
              <p:cNvSpPr>
                <a:spLocks noChangeShapeType="1"/>
              </p:cNvSpPr>
              <p:nvPr/>
            </p:nvSpPr>
            <p:spPr bwMode="auto">
              <a:xfrm>
                <a:off x="2624" y="2125"/>
                <a:ext cx="193" cy="157"/>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10" name="Line 1160"/>
              <p:cNvSpPr>
                <a:spLocks noChangeShapeType="1"/>
              </p:cNvSpPr>
              <p:nvPr/>
            </p:nvSpPr>
            <p:spPr bwMode="auto">
              <a:xfrm flipV="1">
                <a:off x="2811" y="2122"/>
                <a:ext cx="195" cy="155"/>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11" name="Line 1161"/>
              <p:cNvSpPr>
                <a:spLocks noChangeShapeType="1"/>
              </p:cNvSpPr>
              <p:nvPr/>
            </p:nvSpPr>
            <p:spPr bwMode="auto">
              <a:xfrm>
                <a:off x="3001" y="2125"/>
                <a:ext cx="194" cy="157"/>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12" name="Line 1162"/>
              <p:cNvSpPr>
                <a:spLocks noChangeShapeType="1"/>
              </p:cNvSpPr>
              <p:nvPr/>
            </p:nvSpPr>
            <p:spPr bwMode="auto">
              <a:xfrm flipV="1">
                <a:off x="3195" y="2118"/>
                <a:ext cx="197" cy="157"/>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513" name="Line 1163"/>
              <p:cNvSpPr>
                <a:spLocks noChangeShapeType="1"/>
              </p:cNvSpPr>
              <p:nvPr/>
            </p:nvSpPr>
            <p:spPr bwMode="auto">
              <a:xfrm>
                <a:off x="3385" y="2120"/>
                <a:ext cx="193" cy="155"/>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514" name="Group 1164"/>
              <p:cNvGrpSpPr>
                <a:grpSpLocks/>
              </p:cNvGrpSpPr>
              <p:nvPr/>
            </p:nvGrpSpPr>
            <p:grpSpPr bwMode="auto">
              <a:xfrm>
                <a:off x="2778" y="2228"/>
                <a:ext cx="79" cy="97"/>
                <a:chOff x="1991" y="2418"/>
                <a:chExt cx="50" cy="50"/>
              </a:xfrm>
            </p:grpSpPr>
            <p:sp>
              <p:nvSpPr>
                <p:cNvPr id="50536" name="Oval 1165"/>
                <p:cNvSpPr>
                  <a:spLocks noChangeArrowheads="1"/>
                </p:cNvSpPr>
                <p:nvPr/>
              </p:nvSpPr>
              <p:spPr bwMode="auto">
                <a:xfrm>
                  <a:off x="1991"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37" name="Oval 1166"/>
                <p:cNvSpPr>
                  <a:spLocks noChangeArrowheads="1"/>
                </p:cNvSpPr>
                <p:nvPr/>
              </p:nvSpPr>
              <p:spPr bwMode="auto">
                <a:xfrm>
                  <a:off x="1999"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38" name="Oval 1167"/>
                <p:cNvSpPr>
                  <a:spLocks noChangeArrowheads="1"/>
                </p:cNvSpPr>
                <p:nvPr/>
              </p:nvSpPr>
              <p:spPr bwMode="auto">
                <a:xfrm>
                  <a:off x="2002"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15" name="Group 1168"/>
              <p:cNvGrpSpPr>
                <a:grpSpLocks/>
              </p:cNvGrpSpPr>
              <p:nvPr/>
            </p:nvGrpSpPr>
            <p:grpSpPr bwMode="auto">
              <a:xfrm>
                <a:off x="2968" y="2069"/>
                <a:ext cx="79" cy="97"/>
                <a:chOff x="2111" y="2336"/>
                <a:chExt cx="50" cy="50"/>
              </a:xfrm>
            </p:grpSpPr>
            <p:sp>
              <p:nvSpPr>
                <p:cNvPr id="50533" name="Oval 1169"/>
                <p:cNvSpPr>
                  <a:spLocks noChangeArrowheads="1"/>
                </p:cNvSpPr>
                <p:nvPr/>
              </p:nvSpPr>
              <p:spPr bwMode="auto">
                <a:xfrm>
                  <a:off x="2111"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34" name="Oval 1170"/>
                <p:cNvSpPr>
                  <a:spLocks noChangeArrowheads="1"/>
                </p:cNvSpPr>
                <p:nvPr/>
              </p:nvSpPr>
              <p:spPr bwMode="auto">
                <a:xfrm>
                  <a:off x="2119"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35" name="Oval 1171"/>
                <p:cNvSpPr>
                  <a:spLocks noChangeArrowheads="1"/>
                </p:cNvSpPr>
                <p:nvPr/>
              </p:nvSpPr>
              <p:spPr bwMode="auto">
                <a:xfrm>
                  <a:off x="2122"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16" name="Group 1172"/>
              <p:cNvGrpSpPr>
                <a:grpSpLocks/>
              </p:cNvGrpSpPr>
              <p:nvPr/>
            </p:nvGrpSpPr>
            <p:grpSpPr bwMode="auto">
              <a:xfrm>
                <a:off x="3341" y="2069"/>
                <a:ext cx="77" cy="97"/>
                <a:chOff x="2347" y="2336"/>
                <a:chExt cx="49" cy="50"/>
              </a:xfrm>
            </p:grpSpPr>
            <p:sp>
              <p:nvSpPr>
                <p:cNvPr id="50530" name="Oval 1173"/>
                <p:cNvSpPr>
                  <a:spLocks noChangeArrowheads="1"/>
                </p:cNvSpPr>
                <p:nvPr/>
              </p:nvSpPr>
              <p:spPr bwMode="auto">
                <a:xfrm>
                  <a:off x="2347" y="2336"/>
                  <a:ext cx="49"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31" name="Oval 1174"/>
                <p:cNvSpPr>
                  <a:spLocks noChangeArrowheads="1"/>
                </p:cNvSpPr>
                <p:nvPr/>
              </p:nvSpPr>
              <p:spPr bwMode="auto">
                <a:xfrm>
                  <a:off x="2355" y="2342"/>
                  <a:ext cx="17"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32" name="Oval 1175"/>
                <p:cNvSpPr>
                  <a:spLocks noChangeArrowheads="1"/>
                </p:cNvSpPr>
                <p:nvPr/>
              </p:nvSpPr>
              <p:spPr bwMode="auto">
                <a:xfrm>
                  <a:off x="235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17" name="Group 1176"/>
              <p:cNvGrpSpPr>
                <a:grpSpLocks/>
              </p:cNvGrpSpPr>
              <p:nvPr/>
            </p:nvGrpSpPr>
            <p:grpSpPr bwMode="auto">
              <a:xfrm>
                <a:off x="3153" y="2228"/>
                <a:ext cx="77" cy="97"/>
                <a:chOff x="2228" y="2418"/>
                <a:chExt cx="49" cy="50"/>
              </a:xfrm>
            </p:grpSpPr>
            <p:sp>
              <p:nvSpPr>
                <p:cNvPr id="50527" name="Oval 1177"/>
                <p:cNvSpPr>
                  <a:spLocks noChangeArrowheads="1"/>
                </p:cNvSpPr>
                <p:nvPr/>
              </p:nvSpPr>
              <p:spPr bwMode="auto">
                <a:xfrm>
                  <a:off x="2228" y="2418"/>
                  <a:ext cx="49"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28" name="Oval 1178"/>
                <p:cNvSpPr>
                  <a:spLocks noChangeArrowheads="1"/>
                </p:cNvSpPr>
                <p:nvPr/>
              </p:nvSpPr>
              <p:spPr bwMode="auto">
                <a:xfrm>
                  <a:off x="2236" y="2423"/>
                  <a:ext cx="17"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29" name="Oval 1179"/>
                <p:cNvSpPr>
                  <a:spLocks noChangeArrowheads="1"/>
                </p:cNvSpPr>
                <p:nvPr/>
              </p:nvSpPr>
              <p:spPr bwMode="auto">
                <a:xfrm>
                  <a:off x="2238"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50518" name="Line 1180"/>
              <p:cNvSpPr>
                <a:spLocks noChangeShapeType="1"/>
              </p:cNvSpPr>
              <p:nvPr/>
            </p:nvSpPr>
            <p:spPr bwMode="auto">
              <a:xfrm flipV="1">
                <a:off x="3572" y="2077"/>
                <a:ext cx="213" cy="178"/>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519" name="Group 1181"/>
              <p:cNvGrpSpPr>
                <a:grpSpLocks/>
              </p:cNvGrpSpPr>
              <p:nvPr/>
            </p:nvGrpSpPr>
            <p:grpSpPr bwMode="auto">
              <a:xfrm>
                <a:off x="3738" y="2023"/>
                <a:ext cx="79" cy="97"/>
                <a:chOff x="906" y="2336"/>
                <a:chExt cx="50" cy="50"/>
              </a:xfrm>
            </p:grpSpPr>
            <p:sp>
              <p:nvSpPr>
                <p:cNvPr id="50524" name="Oval 1182"/>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25" name="Oval 1183"/>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26" name="Oval 1184"/>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520" name="Group 1185"/>
              <p:cNvGrpSpPr>
                <a:grpSpLocks/>
              </p:cNvGrpSpPr>
              <p:nvPr/>
            </p:nvGrpSpPr>
            <p:grpSpPr bwMode="auto">
              <a:xfrm>
                <a:off x="3531" y="2228"/>
                <a:ext cx="77" cy="97"/>
                <a:chOff x="2467" y="2418"/>
                <a:chExt cx="49" cy="50"/>
              </a:xfrm>
            </p:grpSpPr>
            <p:sp>
              <p:nvSpPr>
                <p:cNvPr id="50521" name="Oval 1186"/>
                <p:cNvSpPr>
                  <a:spLocks noChangeArrowheads="1"/>
                </p:cNvSpPr>
                <p:nvPr/>
              </p:nvSpPr>
              <p:spPr bwMode="auto">
                <a:xfrm>
                  <a:off x="2467" y="2418"/>
                  <a:ext cx="49"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22" name="Oval 1187"/>
                <p:cNvSpPr>
                  <a:spLocks noChangeArrowheads="1"/>
                </p:cNvSpPr>
                <p:nvPr/>
              </p:nvSpPr>
              <p:spPr bwMode="auto">
                <a:xfrm>
                  <a:off x="2475" y="2423"/>
                  <a:ext cx="17"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523" name="Oval 1188"/>
                <p:cNvSpPr>
                  <a:spLocks noChangeArrowheads="1"/>
                </p:cNvSpPr>
                <p:nvPr/>
              </p:nvSpPr>
              <p:spPr bwMode="auto">
                <a:xfrm>
                  <a:off x="2477"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sp>
          <p:nvSpPr>
            <p:cNvPr id="50508" name="Oval 1189"/>
            <p:cNvSpPr>
              <a:spLocks noChangeArrowheads="1"/>
            </p:cNvSpPr>
            <p:nvPr/>
          </p:nvSpPr>
          <p:spPr bwMode="auto">
            <a:xfrm>
              <a:off x="1633" y="1492"/>
              <a:ext cx="73" cy="112"/>
            </a:xfrm>
            <a:prstGeom prst="ellipse">
              <a:avLst/>
            </a:prstGeom>
            <a:noFill/>
            <a:ln w="12700">
              <a:solidFill>
                <a:srgbClr val="96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188" name="Group 1190"/>
          <p:cNvGrpSpPr>
            <a:grpSpLocks/>
          </p:cNvGrpSpPr>
          <p:nvPr/>
        </p:nvGrpSpPr>
        <p:grpSpPr bwMode="auto">
          <a:xfrm>
            <a:off x="5004444" y="1426719"/>
            <a:ext cx="704850" cy="228600"/>
            <a:chOff x="3387" y="2796"/>
            <a:chExt cx="659" cy="340"/>
          </a:xfrm>
        </p:grpSpPr>
        <p:sp>
          <p:nvSpPr>
            <p:cNvPr id="50423" name="AutoShape 1525"/>
            <p:cNvSpPr>
              <a:spLocks noChangeArrowheads="1"/>
            </p:cNvSpPr>
            <p:nvPr/>
          </p:nvSpPr>
          <p:spPr bwMode="auto">
            <a:xfrm rot="5400000" flipH="1">
              <a:off x="3500" y="2909"/>
              <a:ext cx="267" cy="154"/>
            </a:xfrm>
            <a:prstGeom prst="hexagon">
              <a:avLst>
                <a:gd name="adj" fmla="val 43336"/>
                <a:gd name="vf" fmla="val 115470"/>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24" name="AutoShape 1526"/>
            <p:cNvSpPr>
              <a:spLocks noChangeArrowheads="1"/>
            </p:cNvSpPr>
            <p:nvPr/>
          </p:nvSpPr>
          <p:spPr bwMode="auto">
            <a:xfrm rot="5400000" flipH="1">
              <a:off x="3346" y="2909"/>
              <a:ext cx="267" cy="154"/>
            </a:xfrm>
            <a:prstGeom prst="hexagon">
              <a:avLst>
                <a:gd name="adj" fmla="val 43336"/>
                <a:gd name="vf" fmla="val 115470"/>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25" name="Oval 1528"/>
            <p:cNvSpPr>
              <a:spLocks noChangeArrowheads="1"/>
            </p:cNvSpPr>
            <p:nvPr/>
          </p:nvSpPr>
          <p:spPr bwMode="auto">
            <a:xfrm rot="10800000">
              <a:off x="3451" y="2936"/>
              <a:ext cx="59" cy="103"/>
            </a:xfrm>
            <a:prstGeom prst="ellipse">
              <a:avLst/>
            </a:prstGeom>
            <a:noFill/>
            <a:ln w="12700">
              <a:solidFill>
                <a:srgbClr val="960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nvGrpSpPr>
            <p:cNvPr id="50426" name="Group 1529"/>
            <p:cNvGrpSpPr>
              <a:grpSpLocks/>
            </p:cNvGrpSpPr>
            <p:nvPr/>
          </p:nvGrpSpPr>
          <p:grpSpPr bwMode="auto">
            <a:xfrm rot="10800000">
              <a:off x="3694" y="3031"/>
              <a:ext cx="29" cy="39"/>
              <a:chOff x="906" y="2336"/>
              <a:chExt cx="50" cy="50"/>
            </a:xfrm>
          </p:grpSpPr>
          <p:sp>
            <p:nvSpPr>
              <p:cNvPr id="50489" name="Oval 1530"/>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90" name="Oval 1531"/>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91" name="Oval 1532"/>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27" name="Group 1533"/>
            <p:cNvGrpSpPr>
              <a:grpSpLocks/>
            </p:cNvGrpSpPr>
            <p:nvPr/>
          </p:nvGrpSpPr>
          <p:grpSpPr bwMode="auto">
            <a:xfrm rot="10800000">
              <a:off x="3542" y="2895"/>
              <a:ext cx="29" cy="38"/>
              <a:chOff x="906" y="2336"/>
              <a:chExt cx="50" cy="50"/>
            </a:xfrm>
          </p:grpSpPr>
          <p:sp>
            <p:nvSpPr>
              <p:cNvPr id="50486" name="Oval 1534"/>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87" name="Oval 1535"/>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88" name="Oval 1536"/>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28" name="Group 1537"/>
            <p:cNvGrpSpPr>
              <a:grpSpLocks/>
            </p:cNvGrpSpPr>
            <p:nvPr/>
          </p:nvGrpSpPr>
          <p:grpSpPr bwMode="auto">
            <a:xfrm rot="10800000">
              <a:off x="3542" y="3031"/>
              <a:ext cx="28" cy="39"/>
              <a:chOff x="906" y="2336"/>
              <a:chExt cx="50" cy="50"/>
            </a:xfrm>
          </p:grpSpPr>
          <p:sp>
            <p:nvSpPr>
              <p:cNvPr id="50483" name="Oval 1538"/>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84" name="Oval 1539"/>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85" name="Oval 1540"/>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29" name="Group 1541"/>
            <p:cNvGrpSpPr>
              <a:grpSpLocks/>
            </p:cNvGrpSpPr>
            <p:nvPr/>
          </p:nvGrpSpPr>
          <p:grpSpPr bwMode="auto">
            <a:xfrm rot="10800000">
              <a:off x="3463" y="2834"/>
              <a:ext cx="29" cy="38"/>
              <a:chOff x="906" y="2336"/>
              <a:chExt cx="50" cy="50"/>
            </a:xfrm>
          </p:grpSpPr>
          <p:sp>
            <p:nvSpPr>
              <p:cNvPr id="50480" name="Oval 1542"/>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81" name="Oval 1543"/>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82" name="Oval 1544"/>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30" name="Group 1545"/>
            <p:cNvGrpSpPr>
              <a:grpSpLocks/>
            </p:cNvGrpSpPr>
            <p:nvPr/>
          </p:nvGrpSpPr>
          <p:grpSpPr bwMode="auto">
            <a:xfrm rot="10800000">
              <a:off x="3390" y="2902"/>
              <a:ext cx="29" cy="38"/>
              <a:chOff x="906" y="2336"/>
              <a:chExt cx="50" cy="50"/>
            </a:xfrm>
          </p:grpSpPr>
          <p:sp>
            <p:nvSpPr>
              <p:cNvPr id="50477" name="Oval 154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78" name="Oval 154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79" name="Oval 154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31" name="Group 1549"/>
            <p:cNvGrpSpPr>
              <a:grpSpLocks/>
            </p:cNvGrpSpPr>
            <p:nvPr/>
          </p:nvGrpSpPr>
          <p:grpSpPr bwMode="auto">
            <a:xfrm rot="10800000">
              <a:off x="3387" y="3031"/>
              <a:ext cx="29" cy="39"/>
              <a:chOff x="906" y="2336"/>
              <a:chExt cx="50" cy="50"/>
            </a:xfrm>
          </p:grpSpPr>
          <p:sp>
            <p:nvSpPr>
              <p:cNvPr id="50474" name="Oval 1550"/>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75" name="Oval 1551"/>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76" name="Oval 1552"/>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32" name="Group 1553"/>
            <p:cNvGrpSpPr>
              <a:grpSpLocks/>
            </p:cNvGrpSpPr>
            <p:nvPr/>
          </p:nvGrpSpPr>
          <p:grpSpPr bwMode="auto">
            <a:xfrm rot="10800000">
              <a:off x="3466" y="3098"/>
              <a:ext cx="29" cy="38"/>
              <a:chOff x="906" y="2336"/>
              <a:chExt cx="50" cy="50"/>
            </a:xfrm>
          </p:grpSpPr>
          <p:sp>
            <p:nvSpPr>
              <p:cNvPr id="50471" name="Oval 1554"/>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72" name="Oval 1555"/>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73" name="Oval 1556"/>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33" name="Group 1557"/>
            <p:cNvGrpSpPr>
              <a:grpSpLocks/>
            </p:cNvGrpSpPr>
            <p:nvPr/>
          </p:nvGrpSpPr>
          <p:grpSpPr bwMode="auto">
            <a:xfrm rot="10800000">
              <a:off x="3694" y="2898"/>
              <a:ext cx="29" cy="39"/>
              <a:chOff x="906" y="2336"/>
              <a:chExt cx="50" cy="50"/>
            </a:xfrm>
          </p:grpSpPr>
          <p:sp>
            <p:nvSpPr>
              <p:cNvPr id="50468" name="Oval 1558"/>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69" name="Oval 1559"/>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70" name="Oval 1560"/>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34" name="Group 1561"/>
            <p:cNvGrpSpPr>
              <a:grpSpLocks/>
            </p:cNvGrpSpPr>
            <p:nvPr/>
          </p:nvGrpSpPr>
          <p:grpSpPr bwMode="auto">
            <a:xfrm rot="10800000">
              <a:off x="3618" y="2834"/>
              <a:ext cx="29" cy="38"/>
              <a:chOff x="906" y="2336"/>
              <a:chExt cx="50" cy="50"/>
            </a:xfrm>
          </p:grpSpPr>
          <p:sp>
            <p:nvSpPr>
              <p:cNvPr id="50465" name="Oval 1562"/>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66" name="Oval 1563"/>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67" name="Oval 1564"/>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35" name="Group 1565"/>
            <p:cNvGrpSpPr>
              <a:grpSpLocks/>
            </p:cNvGrpSpPr>
            <p:nvPr/>
          </p:nvGrpSpPr>
          <p:grpSpPr bwMode="auto">
            <a:xfrm rot="10800000">
              <a:off x="3618" y="3098"/>
              <a:ext cx="28" cy="38"/>
              <a:chOff x="906" y="2336"/>
              <a:chExt cx="50" cy="50"/>
            </a:xfrm>
          </p:grpSpPr>
          <p:sp>
            <p:nvSpPr>
              <p:cNvPr id="50462" name="Oval 156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63" name="Oval 156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64" name="Oval 156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36" name="Group 1600"/>
            <p:cNvGrpSpPr>
              <a:grpSpLocks/>
            </p:cNvGrpSpPr>
            <p:nvPr/>
          </p:nvGrpSpPr>
          <p:grpSpPr bwMode="auto">
            <a:xfrm rot="10800000">
              <a:off x="3711" y="2796"/>
              <a:ext cx="335" cy="143"/>
              <a:chOff x="2229" y="2738"/>
              <a:chExt cx="853" cy="259"/>
            </a:xfrm>
          </p:grpSpPr>
          <p:sp>
            <p:nvSpPr>
              <p:cNvPr id="50437" name="Line 1601"/>
              <p:cNvSpPr>
                <a:spLocks noChangeShapeType="1"/>
              </p:cNvSpPr>
              <p:nvPr/>
            </p:nvSpPr>
            <p:spPr bwMode="auto">
              <a:xfrm rot="10800000" flipV="1">
                <a:off x="2918" y="2780"/>
                <a:ext cx="164" cy="134"/>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438" name="Line 1602"/>
              <p:cNvSpPr>
                <a:spLocks noChangeShapeType="1"/>
              </p:cNvSpPr>
              <p:nvPr/>
            </p:nvSpPr>
            <p:spPr bwMode="auto">
              <a:xfrm rot="10800000">
                <a:off x="2757" y="2775"/>
                <a:ext cx="164" cy="13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439" name="Line 1603"/>
              <p:cNvSpPr>
                <a:spLocks noChangeShapeType="1"/>
              </p:cNvSpPr>
              <p:nvPr/>
            </p:nvSpPr>
            <p:spPr bwMode="auto">
              <a:xfrm rot="10800000" flipV="1">
                <a:off x="2591" y="2781"/>
                <a:ext cx="166" cy="13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440" name="Line 1604"/>
              <p:cNvSpPr>
                <a:spLocks noChangeShapeType="1"/>
              </p:cNvSpPr>
              <p:nvPr/>
            </p:nvSpPr>
            <p:spPr bwMode="auto">
              <a:xfrm rot="10800000">
                <a:off x="2432" y="2781"/>
                <a:ext cx="164" cy="133"/>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441" name="Group 1605"/>
              <p:cNvGrpSpPr>
                <a:grpSpLocks/>
              </p:cNvGrpSpPr>
              <p:nvPr/>
            </p:nvGrpSpPr>
            <p:grpSpPr bwMode="auto">
              <a:xfrm rot="10800000">
                <a:off x="2882" y="2874"/>
                <a:ext cx="68" cy="83"/>
                <a:chOff x="2111" y="2336"/>
                <a:chExt cx="50" cy="50"/>
              </a:xfrm>
            </p:grpSpPr>
            <p:sp>
              <p:nvSpPr>
                <p:cNvPr id="50459" name="Oval 1606"/>
                <p:cNvSpPr>
                  <a:spLocks noChangeArrowheads="1"/>
                </p:cNvSpPr>
                <p:nvPr/>
              </p:nvSpPr>
              <p:spPr bwMode="auto">
                <a:xfrm>
                  <a:off x="2111"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60" name="Oval 1607"/>
                <p:cNvSpPr>
                  <a:spLocks noChangeArrowheads="1"/>
                </p:cNvSpPr>
                <p:nvPr/>
              </p:nvSpPr>
              <p:spPr bwMode="auto">
                <a:xfrm>
                  <a:off x="2119"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61" name="Oval 1608"/>
                <p:cNvSpPr>
                  <a:spLocks noChangeArrowheads="1"/>
                </p:cNvSpPr>
                <p:nvPr/>
              </p:nvSpPr>
              <p:spPr bwMode="auto">
                <a:xfrm>
                  <a:off x="2122"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42" name="Group 1609"/>
              <p:cNvGrpSpPr>
                <a:grpSpLocks/>
              </p:cNvGrpSpPr>
              <p:nvPr/>
            </p:nvGrpSpPr>
            <p:grpSpPr bwMode="auto">
              <a:xfrm rot="10800000">
                <a:off x="2568" y="2874"/>
                <a:ext cx="65" cy="83"/>
                <a:chOff x="2347" y="2336"/>
                <a:chExt cx="49" cy="50"/>
              </a:xfrm>
            </p:grpSpPr>
            <p:sp>
              <p:nvSpPr>
                <p:cNvPr id="50456" name="Oval 1610"/>
                <p:cNvSpPr>
                  <a:spLocks noChangeArrowheads="1"/>
                </p:cNvSpPr>
                <p:nvPr/>
              </p:nvSpPr>
              <p:spPr bwMode="auto">
                <a:xfrm>
                  <a:off x="2347" y="2336"/>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57" name="Oval 1611"/>
                <p:cNvSpPr>
                  <a:spLocks noChangeArrowheads="1"/>
                </p:cNvSpPr>
                <p:nvPr/>
              </p:nvSpPr>
              <p:spPr bwMode="auto">
                <a:xfrm>
                  <a:off x="2355" y="2342"/>
                  <a:ext cx="17"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58" name="Oval 1612"/>
                <p:cNvSpPr>
                  <a:spLocks noChangeArrowheads="1"/>
                </p:cNvSpPr>
                <p:nvPr/>
              </p:nvSpPr>
              <p:spPr bwMode="auto">
                <a:xfrm>
                  <a:off x="235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43" name="Group 1613"/>
              <p:cNvGrpSpPr>
                <a:grpSpLocks/>
              </p:cNvGrpSpPr>
              <p:nvPr/>
            </p:nvGrpSpPr>
            <p:grpSpPr bwMode="auto">
              <a:xfrm rot="10800000">
                <a:off x="2727" y="2738"/>
                <a:ext cx="65" cy="83"/>
                <a:chOff x="2228" y="2418"/>
                <a:chExt cx="49" cy="50"/>
              </a:xfrm>
            </p:grpSpPr>
            <p:sp>
              <p:nvSpPr>
                <p:cNvPr id="50453" name="Oval 1614"/>
                <p:cNvSpPr>
                  <a:spLocks noChangeArrowheads="1"/>
                </p:cNvSpPr>
                <p:nvPr/>
              </p:nvSpPr>
              <p:spPr bwMode="auto">
                <a:xfrm>
                  <a:off x="2228" y="2418"/>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54" name="Oval 1615"/>
                <p:cNvSpPr>
                  <a:spLocks noChangeArrowheads="1"/>
                </p:cNvSpPr>
                <p:nvPr/>
              </p:nvSpPr>
              <p:spPr bwMode="auto">
                <a:xfrm>
                  <a:off x="2236" y="2423"/>
                  <a:ext cx="17"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55" name="Oval 1616"/>
                <p:cNvSpPr>
                  <a:spLocks noChangeArrowheads="1"/>
                </p:cNvSpPr>
                <p:nvPr/>
              </p:nvSpPr>
              <p:spPr bwMode="auto">
                <a:xfrm>
                  <a:off x="2238"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sp>
            <p:nvSpPr>
              <p:cNvPr id="50444" name="Line 1617"/>
              <p:cNvSpPr>
                <a:spLocks noChangeShapeType="1"/>
              </p:cNvSpPr>
              <p:nvPr/>
            </p:nvSpPr>
            <p:spPr bwMode="auto">
              <a:xfrm rot="10800000" flipV="1">
                <a:off x="2257" y="2800"/>
                <a:ext cx="180" cy="15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445" name="Group 1618"/>
              <p:cNvGrpSpPr>
                <a:grpSpLocks/>
              </p:cNvGrpSpPr>
              <p:nvPr/>
            </p:nvGrpSpPr>
            <p:grpSpPr bwMode="auto">
              <a:xfrm rot="10800000">
                <a:off x="2229" y="2914"/>
                <a:ext cx="67" cy="83"/>
                <a:chOff x="906" y="2336"/>
                <a:chExt cx="50" cy="50"/>
              </a:xfrm>
            </p:grpSpPr>
            <p:sp>
              <p:nvSpPr>
                <p:cNvPr id="50450" name="Oval 1619"/>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51" name="Oval 1620"/>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52" name="Oval 1621"/>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446" name="Group 1622"/>
              <p:cNvGrpSpPr>
                <a:grpSpLocks/>
              </p:cNvGrpSpPr>
              <p:nvPr/>
            </p:nvGrpSpPr>
            <p:grpSpPr bwMode="auto">
              <a:xfrm rot="10800000">
                <a:off x="2407" y="2738"/>
                <a:ext cx="65" cy="83"/>
                <a:chOff x="2467" y="2418"/>
                <a:chExt cx="49" cy="50"/>
              </a:xfrm>
            </p:grpSpPr>
            <p:sp>
              <p:nvSpPr>
                <p:cNvPr id="50447" name="Oval 1623"/>
                <p:cNvSpPr>
                  <a:spLocks noChangeArrowheads="1"/>
                </p:cNvSpPr>
                <p:nvPr/>
              </p:nvSpPr>
              <p:spPr bwMode="auto">
                <a:xfrm>
                  <a:off x="2467" y="2418"/>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48" name="Oval 1624"/>
                <p:cNvSpPr>
                  <a:spLocks noChangeArrowheads="1"/>
                </p:cNvSpPr>
                <p:nvPr/>
              </p:nvSpPr>
              <p:spPr bwMode="auto">
                <a:xfrm>
                  <a:off x="2475" y="2423"/>
                  <a:ext cx="17"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449" name="Oval 1625"/>
                <p:cNvSpPr>
                  <a:spLocks noChangeArrowheads="1"/>
                </p:cNvSpPr>
                <p:nvPr/>
              </p:nvSpPr>
              <p:spPr bwMode="auto">
                <a:xfrm>
                  <a:off x="2477"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grpSp>
        <p:nvGrpSpPr>
          <p:cNvPr id="50189" name="Group 1260"/>
          <p:cNvGrpSpPr>
            <a:grpSpLocks/>
          </p:cNvGrpSpPr>
          <p:nvPr/>
        </p:nvGrpSpPr>
        <p:grpSpPr bwMode="auto">
          <a:xfrm>
            <a:off x="5541019" y="2072832"/>
            <a:ext cx="690562" cy="333375"/>
            <a:chOff x="814" y="539"/>
            <a:chExt cx="1001" cy="457"/>
          </a:xfrm>
        </p:grpSpPr>
        <p:sp>
          <p:nvSpPr>
            <p:cNvPr id="50293" name="AutoShape 1261"/>
            <p:cNvSpPr>
              <a:spLocks noChangeArrowheads="1"/>
            </p:cNvSpPr>
            <p:nvPr/>
          </p:nvSpPr>
          <p:spPr bwMode="auto">
            <a:xfrm rot="16228710" flipH="1">
              <a:off x="1043" y="778"/>
              <a:ext cx="240" cy="159"/>
            </a:xfrm>
            <a:prstGeom prst="hexagon">
              <a:avLst>
                <a:gd name="adj" fmla="val 37729"/>
                <a:gd name="vf" fmla="val 115470"/>
              </a:avLst>
            </a:prstGeom>
            <a:noFill/>
            <a:ln w="31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294" name="AutoShape 1262"/>
            <p:cNvSpPr>
              <a:spLocks noChangeArrowheads="1"/>
            </p:cNvSpPr>
            <p:nvPr/>
          </p:nvSpPr>
          <p:spPr bwMode="auto">
            <a:xfrm rot="16228710" flipH="1">
              <a:off x="1202" y="773"/>
              <a:ext cx="240" cy="159"/>
            </a:xfrm>
            <a:prstGeom prst="hexagon">
              <a:avLst>
                <a:gd name="adj" fmla="val 37729"/>
                <a:gd name="vf" fmla="val 115470"/>
              </a:avLst>
            </a:prstGeom>
            <a:noFill/>
            <a:ln w="31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295" name="Oval 1263"/>
            <p:cNvSpPr>
              <a:spLocks noChangeArrowheads="1"/>
            </p:cNvSpPr>
            <p:nvPr/>
          </p:nvSpPr>
          <p:spPr bwMode="auto">
            <a:xfrm rot="28710">
              <a:off x="1132" y="813"/>
              <a:ext cx="61" cy="92"/>
            </a:xfrm>
            <a:prstGeom prst="ellipse">
              <a:avLst/>
            </a:prstGeom>
            <a:noFill/>
            <a:ln w="12700">
              <a:solidFill>
                <a:srgbClr val="96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296" name="Oval 1264"/>
            <p:cNvSpPr>
              <a:spLocks noChangeArrowheads="1"/>
            </p:cNvSpPr>
            <p:nvPr/>
          </p:nvSpPr>
          <p:spPr bwMode="auto">
            <a:xfrm rot="28710">
              <a:off x="1290" y="805"/>
              <a:ext cx="61" cy="92"/>
            </a:xfrm>
            <a:prstGeom prst="ellipse">
              <a:avLst/>
            </a:prstGeom>
            <a:noFill/>
            <a:ln w="12700">
              <a:solidFill>
                <a:srgbClr val="96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50297" name="Group 1265"/>
            <p:cNvGrpSpPr>
              <a:grpSpLocks/>
            </p:cNvGrpSpPr>
            <p:nvPr/>
          </p:nvGrpSpPr>
          <p:grpSpPr bwMode="auto">
            <a:xfrm rot="28710">
              <a:off x="1075" y="784"/>
              <a:ext cx="30" cy="35"/>
              <a:chOff x="906" y="2336"/>
              <a:chExt cx="50" cy="50"/>
            </a:xfrm>
          </p:grpSpPr>
          <p:sp>
            <p:nvSpPr>
              <p:cNvPr id="50420" name="Oval 126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21" name="Oval 126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22" name="Oval 126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298" name="Group 1269"/>
            <p:cNvGrpSpPr>
              <a:grpSpLocks/>
            </p:cNvGrpSpPr>
            <p:nvPr/>
          </p:nvGrpSpPr>
          <p:grpSpPr bwMode="auto">
            <a:xfrm rot="28710">
              <a:off x="1223" y="903"/>
              <a:ext cx="30" cy="34"/>
              <a:chOff x="906" y="2336"/>
              <a:chExt cx="50" cy="50"/>
            </a:xfrm>
          </p:grpSpPr>
          <p:sp>
            <p:nvSpPr>
              <p:cNvPr id="50417" name="Oval 1270"/>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18" name="Oval 1271"/>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19" name="Oval 1272"/>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299" name="Group 1273"/>
            <p:cNvGrpSpPr>
              <a:grpSpLocks/>
            </p:cNvGrpSpPr>
            <p:nvPr/>
          </p:nvGrpSpPr>
          <p:grpSpPr bwMode="auto">
            <a:xfrm rot="28710">
              <a:off x="1301" y="957"/>
              <a:ext cx="29" cy="35"/>
              <a:chOff x="906" y="2336"/>
              <a:chExt cx="50" cy="50"/>
            </a:xfrm>
          </p:grpSpPr>
          <p:sp>
            <p:nvSpPr>
              <p:cNvPr id="50414" name="Oval 1274"/>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15" name="Oval 1275"/>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16" name="Oval 1276"/>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00" name="Group 1277"/>
            <p:cNvGrpSpPr>
              <a:grpSpLocks/>
            </p:cNvGrpSpPr>
            <p:nvPr/>
          </p:nvGrpSpPr>
          <p:grpSpPr bwMode="auto">
            <a:xfrm rot="28710">
              <a:off x="1381" y="893"/>
              <a:ext cx="29" cy="34"/>
              <a:chOff x="906" y="2336"/>
              <a:chExt cx="50" cy="50"/>
            </a:xfrm>
          </p:grpSpPr>
          <p:sp>
            <p:nvSpPr>
              <p:cNvPr id="50411" name="Oval 1278"/>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12" name="Oval 1279"/>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13" name="Oval 1280"/>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01" name="Group 1281"/>
            <p:cNvGrpSpPr>
              <a:grpSpLocks/>
            </p:cNvGrpSpPr>
            <p:nvPr/>
          </p:nvGrpSpPr>
          <p:grpSpPr bwMode="auto">
            <a:xfrm rot="28710">
              <a:off x="1067" y="905"/>
              <a:ext cx="29" cy="35"/>
              <a:chOff x="906" y="2336"/>
              <a:chExt cx="50" cy="50"/>
            </a:xfrm>
          </p:grpSpPr>
          <p:sp>
            <p:nvSpPr>
              <p:cNvPr id="50408" name="Oval 1282"/>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09" name="Oval 1283"/>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10" name="Oval 1284"/>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02" name="Group 1285"/>
            <p:cNvGrpSpPr>
              <a:grpSpLocks/>
            </p:cNvGrpSpPr>
            <p:nvPr/>
          </p:nvGrpSpPr>
          <p:grpSpPr bwMode="auto">
            <a:xfrm rot="28710">
              <a:off x="1142" y="961"/>
              <a:ext cx="30" cy="35"/>
              <a:chOff x="906" y="2336"/>
              <a:chExt cx="50" cy="50"/>
            </a:xfrm>
          </p:grpSpPr>
          <p:sp>
            <p:nvSpPr>
              <p:cNvPr id="50405" name="Oval 128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06" name="Oval 128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07" name="Oval 128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03" name="Group 1289"/>
            <p:cNvGrpSpPr>
              <a:grpSpLocks/>
            </p:cNvGrpSpPr>
            <p:nvPr/>
          </p:nvGrpSpPr>
          <p:grpSpPr bwMode="auto">
            <a:xfrm rot="28710">
              <a:off x="1163" y="539"/>
              <a:ext cx="347" cy="272"/>
              <a:chOff x="1954" y="1358"/>
              <a:chExt cx="2703" cy="1664"/>
            </a:xfrm>
          </p:grpSpPr>
          <p:sp>
            <p:nvSpPr>
              <p:cNvPr id="50361" name="AutoShape 1290"/>
              <p:cNvSpPr>
                <a:spLocks noChangeArrowheads="1"/>
              </p:cNvSpPr>
              <p:nvPr/>
            </p:nvSpPr>
            <p:spPr bwMode="auto">
              <a:xfrm rot="16200000" flipH="1">
                <a:off x="1941" y="1560"/>
                <a:ext cx="1472" cy="1241"/>
              </a:xfrm>
              <a:prstGeom prst="hexagon">
                <a:avLst>
                  <a:gd name="adj" fmla="val 29648"/>
                  <a:gd name="vf" fmla="val 115470"/>
                </a:avLst>
              </a:prstGeom>
              <a:noFill/>
              <a:ln w="31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62" name="AutoShape 1291"/>
              <p:cNvSpPr>
                <a:spLocks noChangeArrowheads="1"/>
              </p:cNvSpPr>
              <p:nvPr/>
            </p:nvSpPr>
            <p:spPr bwMode="auto">
              <a:xfrm rot="16200000" flipH="1">
                <a:off x="3182" y="1560"/>
                <a:ext cx="1472" cy="1241"/>
              </a:xfrm>
              <a:prstGeom prst="hexagon">
                <a:avLst>
                  <a:gd name="adj" fmla="val 29648"/>
                  <a:gd name="vf" fmla="val 115470"/>
                </a:avLst>
              </a:prstGeom>
              <a:noFill/>
              <a:ln w="31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63" name="Oval 1292"/>
              <p:cNvSpPr>
                <a:spLocks noChangeArrowheads="1"/>
              </p:cNvSpPr>
              <p:nvPr/>
            </p:nvSpPr>
            <p:spPr bwMode="auto">
              <a:xfrm>
                <a:off x="2428" y="1901"/>
                <a:ext cx="479" cy="567"/>
              </a:xfrm>
              <a:prstGeom prst="ellipse">
                <a:avLst/>
              </a:prstGeom>
              <a:noFill/>
              <a:ln w="12700">
                <a:solidFill>
                  <a:srgbClr val="96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64" name="Oval 1293"/>
              <p:cNvSpPr>
                <a:spLocks noChangeArrowheads="1"/>
              </p:cNvSpPr>
              <p:nvPr/>
            </p:nvSpPr>
            <p:spPr bwMode="auto">
              <a:xfrm>
                <a:off x="3664" y="1889"/>
                <a:ext cx="479" cy="567"/>
              </a:xfrm>
              <a:prstGeom prst="ellipse">
                <a:avLst/>
              </a:prstGeom>
              <a:noFill/>
              <a:ln w="12700">
                <a:solidFill>
                  <a:srgbClr val="96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nvGrpSpPr>
              <p:cNvPr id="50365" name="Group 1294"/>
              <p:cNvGrpSpPr>
                <a:grpSpLocks/>
              </p:cNvGrpSpPr>
              <p:nvPr/>
            </p:nvGrpSpPr>
            <p:grpSpPr bwMode="auto">
              <a:xfrm>
                <a:off x="1954" y="1718"/>
                <a:ext cx="231" cy="212"/>
                <a:chOff x="906" y="2336"/>
                <a:chExt cx="50" cy="50"/>
              </a:xfrm>
            </p:grpSpPr>
            <p:sp>
              <p:nvSpPr>
                <p:cNvPr id="50402" name="Oval 1295"/>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03" name="Oval 1296"/>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04" name="Oval 1297"/>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66" name="Group 1298"/>
              <p:cNvGrpSpPr>
                <a:grpSpLocks/>
              </p:cNvGrpSpPr>
              <p:nvPr/>
            </p:nvGrpSpPr>
            <p:grpSpPr bwMode="auto">
              <a:xfrm>
                <a:off x="3178" y="2474"/>
                <a:ext cx="231" cy="212"/>
                <a:chOff x="906" y="2336"/>
                <a:chExt cx="50" cy="50"/>
              </a:xfrm>
            </p:grpSpPr>
            <p:sp>
              <p:nvSpPr>
                <p:cNvPr id="50399" name="Oval 1299"/>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00" name="Oval 1300"/>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401" name="Oval 1301"/>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67" name="Group 1302"/>
              <p:cNvGrpSpPr>
                <a:grpSpLocks/>
              </p:cNvGrpSpPr>
              <p:nvPr/>
            </p:nvGrpSpPr>
            <p:grpSpPr bwMode="auto">
              <a:xfrm>
                <a:off x="3190" y="1718"/>
                <a:ext cx="231" cy="212"/>
                <a:chOff x="906" y="2336"/>
                <a:chExt cx="50" cy="50"/>
              </a:xfrm>
            </p:grpSpPr>
            <p:sp>
              <p:nvSpPr>
                <p:cNvPr id="50396" name="Oval 1303"/>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97" name="Oval 1304"/>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98" name="Oval 1305"/>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68" name="Group 1306"/>
              <p:cNvGrpSpPr>
                <a:grpSpLocks/>
              </p:cNvGrpSpPr>
              <p:nvPr/>
            </p:nvGrpSpPr>
            <p:grpSpPr bwMode="auto">
              <a:xfrm>
                <a:off x="3814" y="2810"/>
                <a:ext cx="231" cy="212"/>
                <a:chOff x="906" y="2336"/>
                <a:chExt cx="50" cy="50"/>
              </a:xfrm>
            </p:grpSpPr>
            <p:sp>
              <p:nvSpPr>
                <p:cNvPr id="50393" name="Oval 1307"/>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94" name="Oval 1308"/>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95" name="Oval 1309"/>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69" name="Group 1310"/>
              <p:cNvGrpSpPr>
                <a:grpSpLocks/>
              </p:cNvGrpSpPr>
              <p:nvPr/>
            </p:nvGrpSpPr>
            <p:grpSpPr bwMode="auto">
              <a:xfrm>
                <a:off x="4402" y="2438"/>
                <a:ext cx="231" cy="212"/>
                <a:chOff x="906" y="2336"/>
                <a:chExt cx="50" cy="50"/>
              </a:xfrm>
            </p:grpSpPr>
            <p:sp>
              <p:nvSpPr>
                <p:cNvPr id="50390" name="Oval 1311"/>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91" name="Oval 1312"/>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92" name="Oval 1313"/>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70" name="Group 1314"/>
              <p:cNvGrpSpPr>
                <a:grpSpLocks/>
              </p:cNvGrpSpPr>
              <p:nvPr/>
            </p:nvGrpSpPr>
            <p:grpSpPr bwMode="auto">
              <a:xfrm>
                <a:off x="4426" y="1718"/>
                <a:ext cx="231" cy="212"/>
                <a:chOff x="906" y="2336"/>
                <a:chExt cx="50" cy="50"/>
              </a:xfrm>
            </p:grpSpPr>
            <p:sp>
              <p:nvSpPr>
                <p:cNvPr id="50387" name="Oval 1315"/>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88" name="Oval 1316"/>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89" name="Oval 1317"/>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71" name="Group 1318"/>
              <p:cNvGrpSpPr>
                <a:grpSpLocks/>
              </p:cNvGrpSpPr>
              <p:nvPr/>
            </p:nvGrpSpPr>
            <p:grpSpPr bwMode="auto">
              <a:xfrm>
                <a:off x="3790" y="1358"/>
                <a:ext cx="231" cy="212"/>
                <a:chOff x="906" y="2336"/>
                <a:chExt cx="50" cy="50"/>
              </a:xfrm>
            </p:grpSpPr>
            <p:sp>
              <p:nvSpPr>
                <p:cNvPr id="50384" name="Oval 1319"/>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85" name="Oval 1320"/>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86" name="Oval 1321"/>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72" name="Group 1322"/>
              <p:cNvGrpSpPr>
                <a:grpSpLocks/>
              </p:cNvGrpSpPr>
              <p:nvPr/>
            </p:nvGrpSpPr>
            <p:grpSpPr bwMode="auto">
              <a:xfrm>
                <a:off x="1954" y="2450"/>
                <a:ext cx="231" cy="212"/>
                <a:chOff x="906" y="2336"/>
                <a:chExt cx="50" cy="50"/>
              </a:xfrm>
            </p:grpSpPr>
            <p:sp>
              <p:nvSpPr>
                <p:cNvPr id="50381" name="Oval 1323"/>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82" name="Oval 1324"/>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83" name="Oval 1325"/>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73" name="Group 1326"/>
              <p:cNvGrpSpPr>
                <a:grpSpLocks/>
              </p:cNvGrpSpPr>
              <p:nvPr/>
            </p:nvGrpSpPr>
            <p:grpSpPr bwMode="auto">
              <a:xfrm>
                <a:off x="2566" y="2810"/>
                <a:ext cx="231" cy="212"/>
                <a:chOff x="906" y="2336"/>
                <a:chExt cx="50" cy="50"/>
              </a:xfrm>
            </p:grpSpPr>
            <p:sp>
              <p:nvSpPr>
                <p:cNvPr id="50378" name="Oval 1327"/>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79" name="Oval 1328"/>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80" name="Oval 1329"/>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74" name="Group 1330"/>
              <p:cNvGrpSpPr>
                <a:grpSpLocks/>
              </p:cNvGrpSpPr>
              <p:nvPr/>
            </p:nvGrpSpPr>
            <p:grpSpPr bwMode="auto">
              <a:xfrm>
                <a:off x="2578" y="1358"/>
                <a:ext cx="231" cy="212"/>
                <a:chOff x="906" y="2336"/>
                <a:chExt cx="50" cy="50"/>
              </a:xfrm>
            </p:grpSpPr>
            <p:sp>
              <p:nvSpPr>
                <p:cNvPr id="50375" name="Oval 1331"/>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76" name="Oval 1332"/>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77" name="Oval 1333"/>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grpSp>
          <p:nvGrpSpPr>
            <p:cNvPr id="50304" name="Group 1334"/>
            <p:cNvGrpSpPr>
              <a:grpSpLocks/>
            </p:cNvGrpSpPr>
            <p:nvPr/>
          </p:nvGrpSpPr>
          <p:grpSpPr bwMode="auto">
            <a:xfrm rot="28710">
              <a:off x="1405" y="863"/>
              <a:ext cx="410" cy="129"/>
              <a:chOff x="2806" y="2534"/>
              <a:chExt cx="591" cy="175"/>
            </a:xfrm>
          </p:grpSpPr>
          <p:sp>
            <p:nvSpPr>
              <p:cNvPr id="50331" name="Line 1335"/>
              <p:cNvSpPr>
                <a:spLocks noChangeShapeType="1"/>
              </p:cNvSpPr>
              <p:nvPr/>
            </p:nvSpPr>
            <p:spPr bwMode="auto">
              <a:xfrm>
                <a:off x="2806" y="2593"/>
                <a:ext cx="96" cy="91"/>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32" name="Line 1336"/>
              <p:cNvSpPr>
                <a:spLocks noChangeShapeType="1"/>
              </p:cNvSpPr>
              <p:nvPr/>
            </p:nvSpPr>
            <p:spPr bwMode="auto">
              <a:xfrm flipV="1">
                <a:off x="2899" y="2591"/>
                <a:ext cx="96" cy="90"/>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33" name="Line 1337"/>
              <p:cNvSpPr>
                <a:spLocks noChangeShapeType="1"/>
              </p:cNvSpPr>
              <p:nvPr/>
            </p:nvSpPr>
            <p:spPr bwMode="auto">
              <a:xfrm>
                <a:off x="2993" y="2593"/>
                <a:ext cx="96" cy="91"/>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34" name="Line 1338"/>
              <p:cNvSpPr>
                <a:spLocks noChangeShapeType="1"/>
              </p:cNvSpPr>
              <p:nvPr/>
            </p:nvSpPr>
            <p:spPr bwMode="auto">
              <a:xfrm flipV="1">
                <a:off x="3089" y="2589"/>
                <a:ext cx="97" cy="91"/>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35" name="Line 1339"/>
              <p:cNvSpPr>
                <a:spLocks noChangeShapeType="1"/>
              </p:cNvSpPr>
              <p:nvPr/>
            </p:nvSpPr>
            <p:spPr bwMode="auto">
              <a:xfrm>
                <a:off x="3183" y="2590"/>
                <a:ext cx="96" cy="90"/>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336" name="Group 1340"/>
              <p:cNvGrpSpPr>
                <a:grpSpLocks/>
              </p:cNvGrpSpPr>
              <p:nvPr/>
            </p:nvGrpSpPr>
            <p:grpSpPr bwMode="auto">
              <a:xfrm>
                <a:off x="2882" y="2653"/>
                <a:ext cx="39" cy="56"/>
                <a:chOff x="1991" y="2418"/>
                <a:chExt cx="50" cy="50"/>
              </a:xfrm>
            </p:grpSpPr>
            <p:sp>
              <p:nvSpPr>
                <p:cNvPr id="50358" name="Oval 1341"/>
                <p:cNvSpPr>
                  <a:spLocks noChangeArrowheads="1"/>
                </p:cNvSpPr>
                <p:nvPr/>
              </p:nvSpPr>
              <p:spPr bwMode="auto">
                <a:xfrm>
                  <a:off x="1991" y="2418"/>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59" name="Oval 1342"/>
                <p:cNvSpPr>
                  <a:spLocks noChangeArrowheads="1"/>
                </p:cNvSpPr>
                <p:nvPr/>
              </p:nvSpPr>
              <p:spPr bwMode="auto">
                <a:xfrm>
                  <a:off x="1999" y="2423"/>
                  <a:ext cx="18"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60" name="Oval 1343"/>
                <p:cNvSpPr>
                  <a:spLocks noChangeArrowheads="1"/>
                </p:cNvSpPr>
                <p:nvPr/>
              </p:nvSpPr>
              <p:spPr bwMode="auto">
                <a:xfrm>
                  <a:off x="2002"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37" name="Group 1344"/>
              <p:cNvGrpSpPr>
                <a:grpSpLocks/>
              </p:cNvGrpSpPr>
              <p:nvPr/>
            </p:nvGrpSpPr>
            <p:grpSpPr bwMode="auto">
              <a:xfrm>
                <a:off x="2976" y="2561"/>
                <a:ext cx="40" cy="56"/>
                <a:chOff x="2111" y="2336"/>
                <a:chExt cx="50" cy="50"/>
              </a:xfrm>
            </p:grpSpPr>
            <p:sp>
              <p:nvSpPr>
                <p:cNvPr id="50355" name="Oval 1345"/>
                <p:cNvSpPr>
                  <a:spLocks noChangeArrowheads="1"/>
                </p:cNvSpPr>
                <p:nvPr/>
              </p:nvSpPr>
              <p:spPr bwMode="auto">
                <a:xfrm>
                  <a:off x="2111"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56" name="Oval 1346"/>
                <p:cNvSpPr>
                  <a:spLocks noChangeArrowheads="1"/>
                </p:cNvSpPr>
                <p:nvPr/>
              </p:nvSpPr>
              <p:spPr bwMode="auto">
                <a:xfrm>
                  <a:off x="2119"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57" name="Oval 1347"/>
                <p:cNvSpPr>
                  <a:spLocks noChangeArrowheads="1"/>
                </p:cNvSpPr>
                <p:nvPr/>
              </p:nvSpPr>
              <p:spPr bwMode="auto">
                <a:xfrm>
                  <a:off x="2122"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38" name="Group 1348"/>
              <p:cNvGrpSpPr>
                <a:grpSpLocks/>
              </p:cNvGrpSpPr>
              <p:nvPr/>
            </p:nvGrpSpPr>
            <p:grpSpPr bwMode="auto">
              <a:xfrm>
                <a:off x="3161" y="2561"/>
                <a:ext cx="38" cy="56"/>
                <a:chOff x="2347" y="2336"/>
                <a:chExt cx="49" cy="50"/>
              </a:xfrm>
            </p:grpSpPr>
            <p:sp>
              <p:nvSpPr>
                <p:cNvPr id="50352" name="Oval 1349"/>
                <p:cNvSpPr>
                  <a:spLocks noChangeArrowheads="1"/>
                </p:cNvSpPr>
                <p:nvPr/>
              </p:nvSpPr>
              <p:spPr bwMode="auto">
                <a:xfrm>
                  <a:off x="2347" y="2336"/>
                  <a:ext cx="49"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53" name="Oval 1350"/>
                <p:cNvSpPr>
                  <a:spLocks noChangeArrowheads="1"/>
                </p:cNvSpPr>
                <p:nvPr/>
              </p:nvSpPr>
              <p:spPr bwMode="auto">
                <a:xfrm>
                  <a:off x="2355" y="2342"/>
                  <a:ext cx="17"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54" name="Oval 1351"/>
                <p:cNvSpPr>
                  <a:spLocks noChangeArrowheads="1"/>
                </p:cNvSpPr>
                <p:nvPr/>
              </p:nvSpPr>
              <p:spPr bwMode="auto">
                <a:xfrm>
                  <a:off x="235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39" name="Group 1352"/>
              <p:cNvGrpSpPr>
                <a:grpSpLocks/>
              </p:cNvGrpSpPr>
              <p:nvPr/>
            </p:nvGrpSpPr>
            <p:grpSpPr bwMode="auto">
              <a:xfrm>
                <a:off x="3068" y="2653"/>
                <a:ext cx="38" cy="56"/>
                <a:chOff x="2228" y="2418"/>
                <a:chExt cx="49" cy="50"/>
              </a:xfrm>
            </p:grpSpPr>
            <p:sp>
              <p:nvSpPr>
                <p:cNvPr id="50349" name="Oval 1353"/>
                <p:cNvSpPr>
                  <a:spLocks noChangeArrowheads="1"/>
                </p:cNvSpPr>
                <p:nvPr/>
              </p:nvSpPr>
              <p:spPr bwMode="auto">
                <a:xfrm>
                  <a:off x="2228" y="2418"/>
                  <a:ext cx="49"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50" name="Oval 1354"/>
                <p:cNvSpPr>
                  <a:spLocks noChangeArrowheads="1"/>
                </p:cNvSpPr>
                <p:nvPr/>
              </p:nvSpPr>
              <p:spPr bwMode="auto">
                <a:xfrm>
                  <a:off x="2236" y="2423"/>
                  <a:ext cx="17"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51" name="Oval 1355"/>
                <p:cNvSpPr>
                  <a:spLocks noChangeArrowheads="1"/>
                </p:cNvSpPr>
                <p:nvPr/>
              </p:nvSpPr>
              <p:spPr bwMode="auto">
                <a:xfrm>
                  <a:off x="2238"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50340" name="Line 1356"/>
              <p:cNvSpPr>
                <a:spLocks noChangeShapeType="1"/>
              </p:cNvSpPr>
              <p:nvPr/>
            </p:nvSpPr>
            <p:spPr bwMode="auto">
              <a:xfrm flipV="1">
                <a:off x="3276" y="2565"/>
                <a:ext cx="105" cy="103"/>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341" name="Group 1357"/>
              <p:cNvGrpSpPr>
                <a:grpSpLocks/>
              </p:cNvGrpSpPr>
              <p:nvPr/>
            </p:nvGrpSpPr>
            <p:grpSpPr bwMode="auto">
              <a:xfrm>
                <a:off x="3358" y="2534"/>
                <a:ext cx="39" cy="56"/>
                <a:chOff x="906" y="2336"/>
                <a:chExt cx="50" cy="50"/>
              </a:xfrm>
            </p:grpSpPr>
            <p:sp>
              <p:nvSpPr>
                <p:cNvPr id="50346" name="Oval 1358"/>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47" name="Oval 1359"/>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48" name="Oval 1360"/>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42" name="Group 1361"/>
              <p:cNvGrpSpPr>
                <a:grpSpLocks/>
              </p:cNvGrpSpPr>
              <p:nvPr/>
            </p:nvGrpSpPr>
            <p:grpSpPr bwMode="auto">
              <a:xfrm>
                <a:off x="3255" y="2653"/>
                <a:ext cx="38" cy="56"/>
                <a:chOff x="2467" y="2418"/>
                <a:chExt cx="49" cy="50"/>
              </a:xfrm>
            </p:grpSpPr>
            <p:sp>
              <p:nvSpPr>
                <p:cNvPr id="50343" name="Oval 1362"/>
                <p:cNvSpPr>
                  <a:spLocks noChangeArrowheads="1"/>
                </p:cNvSpPr>
                <p:nvPr/>
              </p:nvSpPr>
              <p:spPr bwMode="auto">
                <a:xfrm>
                  <a:off x="2467" y="2418"/>
                  <a:ext cx="49"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44" name="Oval 1363"/>
                <p:cNvSpPr>
                  <a:spLocks noChangeArrowheads="1"/>
                </p:cNvSpPr>
                <p:nvPr/>
              </p:nvSpPr>
              <p:spPr bwMode="auto">
                <a:xfrm>
                  <a:off x="2475" y="2423"/>
                  <a:ext cx="17"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45" name="Oval 1364"/>
                <p:cNvSpPr>
                  <a:spLocks noChangeArrowheads="1"/>
                </p:cNvSpPr>
                <p:nvPr/>
              </p:nvSpPr>
              <p:spPr bwMode="auto">
                <a:xfrm>
                  <a:off x="2477"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grpSp>
          <p:nvGrpSpPr>
            <p:cNvPr id="50305" name="Group 1365"/>
            <p:cNvGrpSpPr>
              <a:grpSpLocks/>
            </p:cNvGrpSpPr>
            <p:nvPr/>
          </p:nvGrpSpPr>
          <p:grpSpPr bwMode="auto">
            <a:xfrm rot="28710">
              <a:off x="814" y="602"/>
              <a:ext cx="347" cy="128"/>
              <a:chOff x="2229" y="2738"/>
              <a:chExt cx="853" cy="259"/>
            </a:xfrm>
          </p:grpSpPr>
          <p:sp>
            <p:nvSpPr>
              <p:cNvPr id="50306" name="Line 1366"/>
              <p:cNvSpPr>
                <a:spLocks noChangeShapeType="1"/>
              </p:cNvSpPr>
              <p:nvPr/>
            </p:nvSpPr>
            <p:spPr bwMode="auto">
              <a:xfrm rot="10800000" flipV="1">
                <a:off x="2918" y="2780"/>
                <a:ext cx="164" cy="134"/>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07" name="Line 1367"/>
              <p:cNvSpPr>
                <a:spLocks noChangeShapeType="1"/>
              </p:cNvSpPr>
              <p:nvPr/>
            </p:nvSpPr>
            <p:spPr bwMode="auto">
              <a:xfrm rot="10800000">
                <a:off x="2757" y="2775"/>
                <a:ext cx="164" cy="135"/>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08" name="Line 1368"/>
              <p:cNvSpPr>
                <a:spLocks noChangeShapeType="1"/>
              </p:cNvSpPr>
              <p:nvPr/>
            </p:nvSpPr>
            <p:spPr bwMode="auto">
              <a:xfrm rot="10800000" flipV="1">
                <a:off x="2591" y="2781"/>
                <a:ext cx="166" cy="135"/>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309" name="Line 1369"/>
              <p:cNvSpPr>
                <a:spLocks noChangeShapeType="1"/>
              </p:cNvSpPr>
              <p:nvPr/>
            </p:nvSpPr>
            <p:spPr bwMode="auto">
              <a:xfrm rot="10800000">
                <a:off x="2432" y="2781"/>
                <a:ext cx="164" cy="133"/>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310" name="Group 1370"/>
              <p:cNvGrpSpPr>
                <a:grpSpLocks/>
              </p:cNvGrpSpPr>
              <p:nvPr/>
            </p:nvGrpSpPr>
            <p:grpSpPr bwMode="auto">
              <a:xfrm rot="10800000">
                <a:off x="2882" y="2874"/>
                <a:ext cx="68" cy="83"/>
                <a:chOff x="2111" y="2336"/>
                <a:chExt cx="50" cy="50"/>
              </a:xfrm>
            </p:grpSpPr>
            <p:sp>
              <p:nvSpPr>
                <p:cNvPr id="50328" name="Oval 1371"/>
                <p:cNvSpPr>
                  <a:spLocks noChangeArrowheads="1"/>
                </p:cNvSpPr>
                <p:nvPr/>
              </p:nvSpPr>
              <p:spPr bwMode="auto">
                <a:xfrm>
                  <a:off x="2111"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29" name="Oval 1372"/>
                <p:cNvSpPr>
                  <a:spLocks noChangeArrowheads="1"/>
                </p:cNvSpPr>
                <p:nvPr/>
              </p:nvSpPr>
              <p:spPr bwMode="auto">
                <a:xfrm>
                  <a:off x="2119"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30" name="Oval 1373"/>
                <p:cNvSpPr>
                  <a:spLocks noChangeArrowheads="1"/>
                </p:cNvSpPr>
                <p:nvPr/>
              </p:nvSpPr>
              <p:spPr bwMode="auto">
                <a:xfrm>
                  <a:off x="2122"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11" name="Group 1374"/>
              <p:cNvGrpSpPr>
                <a:grpSpLocks/>
              </p:cNvGrpSpPr>
              <p:nvPr/>
            </p:nvGrpSpPr>
            <p:grpSpPr bwMode="auto">
              <a:xfrm rot="10800000">
                <a:off x="2568" y="2874"/>
                <a:ext cx="65" cy="83"/>
                <a:chOff x="2347" y="2336"/>
                <a:chExt cx="49" cy="50"/>
              </a:xfrm>
            </p:grpSpPr>
            <p:sp>
              <p:nvSpPr>
                <p:cNvPr id="50325" name="Oval 1375"/>
                <p:cNvSpPr>
                  <a:spLocks noChangeArrowheads="1"/>
                </p:cNvSpPr>
                <p:nvPr/>
              </p:nvSpPr>
              <p:spPr bwMode="auto">
                <a:xfrm>
                  <a:off x="2347" y="2336"/>
                  <a:ext cx="49"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26" name="Oval 1376"/>
                <p:cNvSpPr>
                  <a:spLocks noChangeArrowheads="1"/>
                </p:cNvSpPr>
                <p:nvPr/>
              </p:nvSpPr>
              <p:spPr bwMode="auto">
                <a:xfrm>
                  <a:off x="2355" y="2342"/>
                  <a:ext cx="17"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27" name="Oval 1377"/>
                <p:cNvSpPr>
                  <a:spLocks noChangeArrowheads="1"/>
                </p:cNvSpPr>
                <p:nvPr/>
              </p:nvSpPr>
              <p:spPr bwMode="auto">
                <a:xfrm>
                  <a:off x="235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12" name="Group 1378"/>
              <p:cNvGrpSpPr>
                <a:grpSpLocks/>
              </p:cNvGrpSpPr>
              <p:nvPr/>
            </p:nvGrpSpPr>
            <p:grpSpPr bwMode="auto">
              <a:xfrm rot="10800000">
                <a:off x="2727" y="2738"/>
                <a:ext cx="65" cy="83"/>
                <a:chOff x="2228" y="2418"/>
                <a:chExt cx="49" cy="50"/>
              </a:xfrm>
            </p:grpSpPr>
            <p:sp>
              <p:nvSpPr>
                <p:cNvPr id="50322" name="Oval 1379"/>
                <p:cNvSpPr>
                  <a:spLocks noChangeArrowheads="1"/>
                </p:cNvSpPr>
                <p:nvPr/>
              </p:nvSpPr>
              <p:spPr bwMode="auto">
                <a:xfrm>
                  <a:off x="2228" y="2418"/>
                  <a:ext cx="49"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23" name="Oval 1380"/>
                <p:cNvSpPr>
                  <a:spLocks noChangeArrowheads="1"/>
                </p:cNvSpPr>
                <p:nvPr/>
              </p:nvSpPr>
              <p:spPr bwMode="auto">
                <a:xfrm>
                  <a:off x="2236" y="2423"/>
                  <a:ext cx="17"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24" name="Oval 1381"/>
                <p:cNvSpPr>
                  <a:spLocks noChangeArrowheads="1"/>
                </p:cNvSpPr>
                <p:nvPr/>
              </p:nvSpPr>
              <p:spPr bwMode="auto">
                <a:xfrm>
                  <a:off x="2238"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50313" name="Line 1382"/>
              <p:cNvSpPr>
                <a:spLocks noChangeShapeType="1"/>
              </p:cNvSpPr>
              <p:nvPr/>
            </p:nvSpPr>
            <p:spPr bwMode="auto">
              <a:xfrm rot="10800000" flipV="1">
                <a:off x="2257" y="2800"/>
                <a:ext cx="180" cy="152"/>
              </a:xfrm>
              <a:prstGeom prst="line">
                <a:avLst/>
              </a:prstGeom>
              <a:noFill/>
              <a:ln w="31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314" name="Group 1383"/>
              <p:cNvGrpSpPr>
                <a:grpSpLocks/>
              </p:cNvGrpSpPr>
              <p:nvPr/>
            </p:nvGrpSpPr>
            <p:grpSpPr bwMode="auto">
              <a:xfrm rot="10800000">
                <a:off x="2229" y="2914"/>
                <a:ext cx="67" cy="83"/>
                <a:chOff x="906" y="2336"/>
                <a:chExt cx="50" cy="50"/>
              </a:xfrm>
            </p:grpSpPr>
            <p:sp>
              <p:nvSpPr>
                <p:cNvPr id="50319" name="Oval 1384"/>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20" name="Oval 1385"/>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21" name="Oval 1386"/>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nvGrpSpPr>
              <p:cNvPr id="50315" name="Group 1387"/>
              <p:cNvGrpSpPr>
                <a:grpSpLocks/>
              </p:cNvGrpSpPr>
              <p:nvPr/>
            </p:nvGrpSpPr>
            <p:grpSpPr bwMode="auto">
              <a:xfrm rot="10800000">
                <a:off x="2407" y="2738"/>
                <a:ext cx="65" cy="83"/>
                <a:chOff x="2467" y="2418"/>
                <a:chExt cx="49" cy="50"/>
              </a:xfrm>
            </p:grpSpPr>
            <p:sp>
              <p:nvSpPr>
                <p:cNvPr id="50316" name="Oval 1388"/>
                <p:cNvSpPr>
                  <a:spLocks noChangeArrowheads="1"/>
                </p:cNvSpPr>
                <p:nvPr/>
              </p:nvSpPr>
              <p:spPr bwMode="auto">
                <a:xfrm>
                  <a:off x="2467" y="2418"/>
                  <a:ext cx="49" cy="50"/>
                </a:xfrm>
                <a:prstGeom prst="ellipse">
                  <a:avLst/>
                </a:prstGeom>
                <a:solidFill>
                  <a:srgbClr val="76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17" name="Oval 1389"/>
                <p:cNvSpPr>
                  <a:spLocks noChangeArrowheads="1"/>
                </p:cNvSpPr>
                <p:nvPr/>
              </p:nvSpPr>
              <p:spPr bwMode="auto">
                <a:xfrm>
                  <a:off x="2475" y="2423"/>
                  <a:ext cx="17" cy="19"/>
                </a:xfrm>
                <a:prstGeom prst="ellipse">
                  <a:avLst/>
                </a:prstGeom>
                <a:solidFill>
                  <a:srgbClr val="FF808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0318" name="Oval 1390"/>
                <p:cNvSpPr>
                  <a:spLocks noChangeArrowheads="1"/>
                </p:cNvSpPr>
                <p:nvPr/>
              </p:nvSpPr>
              <p:spPr bwMode="auto">
                <a:xfrm>
                  <a:off x="2477" y="2425"/>
                  <a:ext cx="16" cy="16"/>
                </a:xfrm>
                <a:prstGeom prst="ellipse">
                  <a:avLst/>
                </a:prstGeom>
                <a:solidFill>
                  <a:srgbClr val="FFC0C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grpSp>
      </p:grpSp>
      <p:grpSp>
        <p:nvGrpSpPr>
          <p:cNvPr id="50190" name="Group 1391"/>
          <p:cNvGrpSpPr>
            <a:grpSpLocks/>
          </p:cNvGrpSpPr>
          <p:nvPr/>
        </p:nvGrpSpPr>
        <p:grpSpPr bwMode="auto">
          <a:xfrm rot="10800000">
            <a:off x="6553844" y="2145856"/>
            <a:ext cx="627062" cy="255588"/>
            <a:chOff x="1327" y="2910"/>
            <a:chExt cx="807" cy="500"/>
          </a:xfrm>
        </p:grpSpPr>
        <p:sp>
          <p:nvSpPr>
            <p:cNvPr id="50191" name="AutoShape 1496"/>
            <p:cNvSpPr>
              <a:spLocks noChangeArrowheads="1"/>
            </p:cNvSpPr>
            <p:nvPr/>
          </p:nvSpPr>
          <p:spPr bwMode="auto">
            <a:xfrm rot="5400000" flipH="1">
              <a:off x="1911" y="2985"/>
              <a:ext cx="267" cy="154"/>
            </a:xfrm>
            <a:prstGeom prst="hexagon">
              <a:avLst>
                <a:gd name="adj" fmla="val 43336"/>
                <a:gd name="vf" fmla="val 115470"/>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192" name="AutoShape 1497"/>
            <p:cNvSpPr>
              <a:spLocks noChangeArrowheads="1"/>
            </p:cNvSpPr>
            <p:nvPr/>
          </p:nvSpPr>
          <p:spPr bwMode="auto">
            <a:xfrm rot="5400000" flipH="1">
              <a:off x="1757" y="2985"/>
              <a:ext cx="267" cy="154"/>
            </a:xfrm>
            <a:prstGeom prst="hexagon">
              <a:avLst>
                <a:gd name="adj" fmla="val 43336"/>
                <a:gd name="vf" fmla="val 115470"/>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nvGrpSpPr>
            <p:cNvPr id="50193" name="Group 1500"/>
            <p:cNvGrpSpPr>
              <a:grpSpLocks/>
            </p:cNvGrpSpPr>
            <p:nvPr/>
          </p:nvGrpSpPr>
          <p:grpSpPr bwMode="auto">
            <a:xfrm rot="10800000">
              <a:off x="2105" y="3108"/>
              <a:ext cx="29" cy="38"/>
              <a:chOff x="906" y="2336"/>
              <a:chExt cx="50" cy="50"/>
            </a:xfrm>
          </p:grpSpPr>
          <p:sp>
            <p:nvSpPr>
              <p:cNvPr id="50290" name="Oval 1501"/>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91" name="Oval 1502"/>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92" name="Oval 1503"/>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194" name="Group 1504"/>
            <p:cNvGrpSpPr>
              <a:grpSpLocks/>
            </p:cNvGrpSpPr>
            <p:nvPr/>
          </p:nvGrpSpPr>
          <p:grpSpPr bwMode="auto">
            <a:xfrm rot="10800000">
              <a:off x="1953" y="2971"/>
              <a:ext cx="29" cy="38"/>
              <a:chOff x="906" y="2336"/>
              <a:chExt cx="50" cy="50"/>
            </a:xfrm>
          </p:grpSpPr>
          <p:sp>
            <p:nvSpPr>
              <p:cNvPr id="50287" name="Oval 1505"/>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88" name="Oval 1506"/>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89" name="Oval 1507"/>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195" name="Group 1508"/>
            <p:cNvGrpSpPr>
              <a:grpSpLocks/>
            </p:cNvGrpSpPr>
            <p:nvPr/>
          </p:nvGrpSpPr>
          <p:grpSpPr bwMode="auto">
            <a:xfrm rot="10800000">
              <a:off x="1874" y="2910"/>
              <a:ext cx="29" cy="38"/>
              <a:chOff x="906" y="2336"/>
              <a:chExt cx="50" cy="50"/>
            </a:xfrm>
          </p:grpSpPr>
          <p:sp>
            <p:nvSpPr>
              <p:cNvPr id="50284" name="Oval 1509"/>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85" name="Oval 1510"/>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86" name="Oval 1511"/>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196" name="Group 1512"/>
            <p:cNvGrpSpPr>
              <a:grpSpLocks/>
            </p:cNvGrpSpPr>
            <p:nvPr/>
          </p:nvGrpSpPr>
          <p:grpSpPr bwMode="auto">
            <a:xfrm rot="10800000">
              <a:off x="1801" y="2977"/>
              <a:ext cx="29" cy="38"/>
              <a:chOff x="906" y="2336"/>
              <a:chExt cx="50" cy="50"/>
            </a:xfrm>
          </p:grpSpPr>
          <p:sp>
            <p:nvSpPr>
              <p:cNvPr id="50281" name="Oval 1513"/>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82" name="Oval 1514"/>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83" name="Oval 1515"/>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197" name="Group 1516"/>
            <p:cNvGrpSpPr>
              <a:grpSpLocks/>
            </p:cNvGrpSpPr>
            <p:nvPr/>
          </p:nvGrpSpPr>
          <p:grpSpPr bwMode="auto">
            <a:xfrm rot="10800000">
              <a:off x="2105" y="2975"/>
              <a:ext cx="29" cy="38"/>
              <a:chOff x="906" y="2336"/>
              <a:chExt cx="50" cy="50"/>
            </a:xfrm>
          </p:grpSpPr>
          <p:sp>
            <p:nvSpPr>
              <p:cNvPr id="50278" name="Oval 1517"/>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79" name="Oval 1518"/>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80" name="Oval 1519"/>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198" name="Group 1520"/>
            <p:cNvGrpSpPr>
              <a:grpSpLocks/>
            </p:cNvGrpSpPr>
            <p:nvPr/>
          </p:nvGrpSpPr>
          <p:grpSpPr bwMode="auto">
            <a:xfrm rot="10800000">
              <a:off x="2029" y="2910"/>
              <a:ext cx="29" cy="38"/>
              <a:chOff x="906" y="2336"/>
              <a:chExt cx="50" cy="50"/>
            </a:xfrm>
          </p:grpSpPr>
          <p:sp>
            <p:nvSpPr>
              <p:cNvPr id="50275" name="Oval 1521"/>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76" name="Oval 1522"/>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77" name="Oval 1523"/>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199" name="Group 1524"/>
            <p:cNvGrpSpPr>
              <a:grpSpLocks/>
            </p:cNvGrpSpPr>
            <p:nvPr/>
          </p:nvGrpSpPr>
          <p:grpSpPr bwMode="auto">
            <a:xfrm rot="10800000">
              <a:off x="1719" y="3108"/>
              <a:ext cx="336" cy="302"/>
              <a:chOff x="1954" y="1358"/>
              <a:chExt cx="2703" cy="1664"/>
            </a:xfrm>
          </p:grpSpPr>
          <p:sp>
            <p:nvSpPr>
              <p:cNvPr id="50231" name="AutoShape 1525"/>
              <p:cNvSpPr>
                <a:spLocks noChangeArrowheads="1"/>
              </p:cNvSpPr>
              <p:nvPr/>
            </p:nvSpPr>
            <p:spPr bwMode="auto">
              <a:xfrm rot="16200000" flipH="1">
                <a:off x="1941" y="1560"/>
                <a:ext cx="1472" cy="1241"/>
              </a:xfrm>
              <a:prstGeom prst="hexagon">
                <a:avLst>
                  <a:gd name="adj" fmla="val 29648"/>
                  <a:gd name="vf" fmla="val 115470"/>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32" name="AutoShape 1526"/>
              <p:cNvSpPr>
                <a:spLocks noChangeArrowheads="1"/>
              </p:cNvSpPr>
              <p:nvPr/>
            </p:nvSpPr>
            <p:spPr bwMode="auto">
              <a:xfrm rot="16200000" flipH="1">
                <a:off x="3182" y="1560"/>
                <a:ext cx="1472" cy="1241"/>
              </a:xfrm>
              <a:prstGeom prst="hexagon">
                <a:avLst>
                  <a:gd name="adj" fmla="val 29648"/>
                  <a:gd name="vf" fmla="val 115470"/>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33" name="Oval 1527"/>
              <p:cNvSpPr>
                <a:spLocks noChangeArrowheads="1"/>
              </p:cNvSpPr>
              <p:nvPr/>
            </p:nvSpPr>
            <p:spPr bwMode="auto">
              <a:xfrm>
                <a:off x="2428" y="1901"/>
                <a:ext cx="479" cy="567"/>
              </a:xfrm>
              <a:prstGeom prst="ellipse">
                <a:avLst/>
              </a:prstGeom>
              <a:noFill/>
              <a:ln w="12700">
                <a:solidFill>
                  <a:srgbClr val="9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34" name="Oval 1528"/>
              <p:cNvSpPr>
                <a:spLocks noChangeArrowheads="1"/>
              </p:cNvSpPr>
              <p:nvPr/>
            </p:nvSpPr>
            <p:spPr bwMode="auto">
              <a:xfrm>
                <a:off x="3664" y="1889"/>
                <a:ext cx="479" cy="567"/>
              </a:xfrm>
              <a:prstGeom prst="ellipse">
                <a:avLst/>
              </a:prstGeom>
              <a:noFill/>
              <a:ln w="12700">
                <a:solidFill>
                  <a:srgbClr val="9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nvGrpSpPr>
              <p:cNvPr id="50235" name="Group 1529"/>
              <p:cNvGrpSpPr>
                <a:grpSpLocks/>
              </p:cNvGrpSpPr>
              <p:nvPr/>
            </p:nvGrpSpPr>
            <p:grpSpPr bwMode="auto">
              <a:xfrm>
                <a:off x="1954" y="1718"/>
                <a:ext cx="231" cy="212"/>
                <a:chOff x="906" y="2336"/>
                <a:chExt cx="50" cy="50"/>
              </a:xfrm>
            </p:grpSpPr>
            <p:sp>
              <p:nvSpPr>
                <p:cNvPr id="50272" name="Oval 1530"/>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73" name="Oval 1531"/>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74" name="Oval 1532"/>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36" name="Group 1533"/>
              <p:cNvGrpSpPr>
                <a:grpSpLocks/>
              </p:cNvGrpSpPr>
              <p:nvPr/>
            </p:nvGrpSpPr>
            <p:grpSpPr bwMode="auto">
              <a:xfrm>
                <a:off x="3178" y="2474"/>
                <a:ext cx="231" cy="212"/>
                <a:chOff x="906" y="2336"/>
                <a:chExt cx="50" cy="50"/>
              </a:xfrm>
            </p:grpSpPr>
            <p:sp>
              <p:nvSpPr>
                <p:cNvPr id="50269" name="Oval 1534"/>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70" name="Oval 1535"/>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71" name="Oval 1536"/>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37" name="Group 1537"/>
              <p:cNvGrpSpPr>
                <a:grpSpLocks/>
              </p:cNvGrpSpPr>
              <p:nvPr/>
            </p:nvGrpSpPr>
            <p:grpSpPr bwMode="auto">
              <a:xfrm>
                <a:off x="3190" y="1718"/>
                <a:ext cx="231" cy="212"/>
                <a:chOff x="906" y="2336"/>
                <a:chExt cx="50" cy="50"/>
              </a:xfrm>
            </p:grpSpPr>
            <p:sp>
              <p:nvSpPr>
                <p:cNvPr id="50266" name="Oval 1538"/>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67" name="Oval 1539"/>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68" name="Oval 1540"/>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38" name="Group 1541"/>
              <p:cNvGrpSpPr>
                <a:grpSpLocks/>
              </p:cNvGrpSpPr>
              <p:nvPr/>
            </p:nvGrpSpPr>
            <p:grpSpPr bwMode="auto">
              <a:xfrm>
                <a:off x="3814" y="2810"/>
                <a:ext cx="231" cy="212"/>
                <a:chOff x="906" y="2336"/>
                <a:chExt cx="50" cy="50"/>
              </a:xfrm>
            </p:grpSpPr>
            <p:sp>
              <p:nvSpPr>
                <p:cNvPr id="50263" name="Oval 1542"/>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64" name="Oval 1543"/>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65" name="Oval 1544"/>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39" name="Group 1545"/>
              <p:cNvGrpSpPr>
                <a:grpSpLocks/>
              </p:cNvGrpSpPr>
              <p:nvPr/>
            </p:nvGrpSpPr>
            <p:grpSpPr bwMode="auto">
              <a:xfrm>
                <a:off x="4402" y="2438"/>
                <a:ext cx="231" cy="212"/>
                <a:chOff x="906" y="2336"/>
                <a:chExt cx="50" cy="50"/>
              </a:xfrm>
            </p:grpSpPr>
            <p:sp>
              <p:nvSpPr>
                <p:cNvPr id="50260" name="Oval 154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61" name="Oval 154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62" name="Oval 154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40" name="Group 1549"/>
              <p:cNvGrpSpPr>
                <a:grpSpLocks/>
              </p:cNvGrpSpPr>
              <p:nvPr/>
            </p:nvGrpSpPr>
            <p:grpSpPr bwMode="auto">
              <a:xfrm>
                <a:off x="4426" y="1718"/>
                <a:ext cx="231" cy="212"/>
                <a:chOff x="906" y="2336"/>
                <a:chExt cx="50" cy="50"/>
              </a:xfrm>
            </p:grpSpPr>
            <p:sp>
              <p:nvSpPr>
                <p:cNvPr id="50257" name="Oval 1550"/>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58" name="Oval 1551"/>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59" name="Oval 1552"/>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41" name="Group 1553"/>
              <p:cNvGrpSpPr>
                <a:grpSpLocks/>
              </p:cNvGrpSpPr>
              <p:nvPr/>
            </p:nvGrpSpPr>
            <p:grpSpPr bwMode="auto">
              <a:xfrm>
                <a:off x="3790" y="1358"/>
                <a:ext cx="231" cy="212"/>
                <a:chOff x="906" y="2336"/>
                <a:chExt cx="50" cy="50"/>
              </a:xfrm>
            </p:grpSpPr>
            <p:sp>
              <p:nvSpPr>
                <p:cNvPr id="50254" name="Oval 1554"/>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55" name="Oval 1555"/>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56" name="Oval 1556"/>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42" name="Group 1557"/>
              <p:cNvGrpSpPr>
                <a:grpSpLocks/>
              </p:cNvGrpSpPr>
              <p:nvPr/>
            </p:nvGrpSpPr>
            <p:grpSpPr bwMode="auto">
              <a:xfrm>
                <a:off x="1954" y="2450"/>
                <a:ext cx="231" cy="212"/>
                <a:chOff x="906" y="2336"/>
                <a:chExt cx="50" cy="50"/>
              </a:xfrm>
            </p:grpSpPr>
            <p:sp>
              <p:nvSpPr>
                <p:cNvPr id="50251" name="Oval 1558"/>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52" name="Oval 1559"/>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53" name="Oval 1560"/>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43" name="Group 1561"/>
              <p:cNvGrpSpPr>
                <a:grpSpLocks/>
              </p:cNvGrpSpPr>
              <p:nvPr/>
            </p:nvGrpSpPr>
            <p:grpSpPr bwMode="auto">
              <a:xfrm>
                <a:off x="2566" y="2810"/>
                <a:ext cx="231" cy="212"/>
                <a:chOff x="906" y="2336"/>
                <a:chExt cx="50" cy="50"/>
              </a:xfrm>
            </p:grpSpPr>
            <p:sp>
              <p:nvSpPr>
                <p:cNvPr id="50248" name="Oval 1562"/>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49" name="Oval 1563"/>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50" name="Oval 1564"/>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44" name="Group 1565"/>
              <p:cNvGrpSpPr>
                <a:grpSpLocks/>
              </p:cNvGrpSpPr>
              <p:nvPr/>
            </p:nvGrpSpPr>
            <p:grpSpPr bwMode="auto">
              <a:xfrm>
                <a:off x="2578" y="1358"/>
                <a:ext cx="231" cy="212"/>
                <a:chOff x="906" y="2336"/>
                <a:chExt cx="50" cy="50"/>
              </a:xfrm>
            </p:grpSpPr>
            <p:sp>
              <p:nvSpPr>
                <p:cNvPr id="50245" name="Oval 156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46" name="Oval 156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47" name="Oval 156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50200" name="Group 1569"/>
            <p:cNvGrpSpPr>
              <a:grpSpLocks/>
            </p:cNvGrpSpPr>
            <p:nvPr/>
          </p:nvGrpSpPr>
          <p:grpSpPr bwMode="auto">
            <a:xfrm rot="10800000">
              <a:off x="1327" y="3089"/>
              <a:ext cx="397" cy="142"/>
              <a:chOff x="2806" y="2534"/>
              <a:chExt cx="591" cy="175"/>
            </a:xfrm>
          </p:grpSpPr>
          <p:sp>
            <p:nvSpPr>
              <p:cNvPr id="50201" name="Line 1570"/>
              <p:cNvSpPr>
                <a:spLocks noChangeShapeType="1"/>
              </p:cNvSpPr>
              <p:nvPr/>
            </p:nvSpPr>
            <p:spPr bwMode="auto">
              <a:xfrm>
                <a:off x="2806" y="2593"/>
                <a:ext cx="96" cy="9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202" name="Line 1571"/>
              <p:cNvSpPr>
                <a:spLocks noChangeShapeType="1"/>
              </p:cNvSpPr>
              <p:nvPr/>
            </p:nvSpPr>
            <p:spPr bwMode="auto">
              <a:xfrm flipV="1">
                <a:off x="2899" y="2591"/>
                <a:ext cx="96" cy="9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203" name="Line 1572"/>
              <p:cNvSpPr>
                <a:spLocks noChangeShapeType="1"/>
              </p:cNvSpPr>
              <p:nvPr/>
            </p:nvSpPr>
            <p:spPr bwMode="auto">
              <a:xfrm>
                <a:off x="2993" y="2593"/>
                <a:ext cx="96" cy="9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204" name="Line 1573"/>
              <p:cNvSpPr>
                <a:spLocks noChangeShapeType="1"/>
              </p:cNvSpPr>
              <p:nvPr/>
            </p:nvSpPr>
            <p:spPr bwMode="auto">
              <a:xfrm flipV="1">
                <a:off x="3089" y="2589"/>
                <a:ext cx="97" cy="9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205" name="Line 1574"/>
              <p:cNvSpPr>
                <a:spLocks noChangeShapeType="1"/>
              </p:cNvSpPr>
              <p:nvPr/>
            </p:nvSpPr>
            <p:spPr bwMode="auto">
              <a:xfrm>
                <a:off x="3183" y="2590"/>
                <a:ext cx="96" cy="9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206" name="Group 1575"/>
              <p:cNvGrpSpPr>
                <a:grpSpLocks/>
              </p:cNvGrpSpPr>
              <p:nvPr/>
            </p:nvGrpSpPr>
            <p:grpSpPr bwMode="auto">
              <a:xfrm>
                <a:off x="2882" y="2653"/>
                <a:ext cx="39" cy="56"/>
                <a:chOff x="1991" y="2418"/>
                <a:chExt cx="50" cy="50"/>
              </a:xfrm>
            </p:grpSpPr>
            <p:sp>
              <p:nvSpPr>
                <p:cNvPr id="50228" name="Oval 1576"/>
                <p:cNvSpPr>
                  <a:spLocks noChangeArrowheads="1"/>
                </p:cNvSpPr>
                <p:nvPr/>
              </p:nvSpPr>
              <p:spPr bwMode="auto">
                <a:xfrm>
                  <a:off x="1991"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29" name="Oval 1577"/>
                <p:cNvSpPr>
                  <a:spLocks noChangeArrowheads="1"/>
                </p:cNvSpPr>
                <p:nvPr/>
              </p:nvSpPr>
              <p:spPr bwMode="auto">
                <a:xfrm>
                  <a:off x="1999"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30" name="Oval 1578"/>
                <p:cNvSpPr>
                  <a:spLocks noChangeArrowheads="1"/>
                </p:cNvSpPr>
                <p:nvPr/>
              </p:nvSpPr>
              <p:spPr bwMode="auto">
                <a:xfrm>
                  <a:off x="2002"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07" name="Group 1579"/>
              <p:cNvGrpSpPr>
                <a:grpSpLocks/>
              </p:cNvGrpSpPr>
              <p:nvPr/>
            </p:nvGrpSpPr>
            <p:grpSpPr bwMode="auto">
              <a:xfrm>
                <a:off x="2976" y="2561"/>
                <a:ext cx="40" cy="56"/>
                <a:chOff x="2111" y="2336"/>
                <a:chExt cx="50" cy="50"/>
              </a:xfrm>
            </p:grpSpPr>
            <p:sp>
              <p:nvSpPr>
                <p:cNvPr id="50225" name="Oval 1580"/>
                <p:cNvSpPr>
                  <a:spLocks noChangeArrowheads="1"/>
                </p:cNvSpPr>
                <p:nvPr/>
              </p:nvSpPr>
              <p:spPr bwMode="auto">
                <a:xfrm>
                  <a:off x="2111"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26" name="Oval 1581"/>
                <p:cNvSpPr>
                  <a:spLocks noChangeArrowheads="1"/>
                </p:cNvSpPr>
                <p:nvPr/>
              </p:nvSpPr>
              <p:spPr bwMode="auto">
                <a:xfrm>
                  <a:off x="2119"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27" name="Oval 1582"/>
                <p:cNvSpPr>
                  <a:spLocks noChangeArrowheads="1"/>
                </p:cNvSpPr>
                <p:nvPr/>
              </p:nvSpPr>
              <p:spPr bwMode="auto">
                <a:xfrm>
                  <a:off x="2122"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08" name="Group 1583"/>
              <p:cNvGrpSpPr>
                <a:grpSpLocks/>
              </p:cNvGrpSpPr>
              <p:nvPr/>
            </p:nvGrpSpPr>
            <p:grpSpPr bwMode="auto">
              <a:xfrm>
                <a:off x="3161" y="2561"/>
                <a:ext cx="38" cy="56"/>
                <a:chOff x="2347" y="2336"/>
                <a:chExt cx="49" cy="50"/>
              </a:xfrm>
            </p:grpSpPr>
            <p:sp>
              <p:nvSpPr>
                <p:cNvPr id="50222" name="Oval 1584"/>
                <p:cNvSpPr>
                  <a:spLocks noChangeArrowheads="1"/>
                </p:cNvSpPr>
                <p:nvPr/>
              </p:nvSpPr>
              <p:spPr bwMode="auto">
                <a:xfrm>
                  <a:off x="2347" y="2336"/>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23" name="Oval 1585"/>
                <p:cNvSpPr>
                  <a:spLocks noChangeArrowheads="1"/>
                </p:cNvSpPr>
                <p:nvPr/>
              </p:nvSpPr>
              <p:spPr bwMode="auto">
                <a:xfrm>
                  <a:off x="2355" y="2342"/>
                  <a:ext cx="17"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24" name="Oval 1586"/>
                <p:cNvSpPr>
                  <a:spLocks noChangeArrowheads="1"/>
                </p:cNvSpPr>
                <p:nvPr/>
              </p:nvSpPr>
              <p:spPr bwMode="auto">
                <a:xfrm>
                  <a:off x="235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09" name="Group 1587"/>
              <p:cNvGrpSpPr>
                <a:grpSpLocks/>
              </p:cNvGrpSpPr>
              <p:nvPr/>
            </p:nvGrpSpPr>
            <p:grpSpPr bwMode="auto">
              <a:xfrm>
                <a:off x="3068" y="2653"/>
                <a:ext cx="38" cy="56"/>
                <a:chOff x="2228" y="2418"/>
                <a:chExt cx="49" cy="50"/>
              </a:xfrm>
            </p:grpSpPr>
            <p:sp>
              <p:nvSpPr>
                <p:cNvPr id="50219" name="Oval 1588"/>
                <p:cNvSpPr>
                  <a:spLocks noChangeArrowheads="1"/>
                </p:cNvSpPr>
                <p:nvPr/>
              </p:nvSpPr>
              <p:spPr bwMode="auto">
                <a:xfrm>
                  <a:off x="2228" y="2418"/>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20" name="Oval 1589"/>
                <p:cNvSpPr>
                  <a:spLocks noChangeArrowheads="1"/>
                </p:cNvSpPr>
                <p:nvPr/>
              </p:nvSpPr>
              <p:spPr bwMode="auto">
                <a:xfrm>
                  <a:off x="2236" y="2423"/>
                  <a:ext cx="17"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21" name="Oval 1590"/>
                <p:cNvSpPr>
                  <a:spLocks noChangeArrowheads="1"/>
                </p:cNvSpPr>
                <p:nvPr/>
              </p:nvSpPr>
              <p:spPr bwMode="auto">
                <a:xfrm>
                  <a:off x="2238"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sp>
            <p:nvSpPr>
              <p:cNvPr id="50210" name="Line 1591"/>
              <p:cNvSpPr>
                <a:spLocks noChangeShapeType="1"/>
              </p:cNvSpPr>
              <p:nvPr/>
            </p:nvSpPr>
            <p:spPr bwMode="auto">
              <a:xfrm flipV="1">
                <a:off x="3276" y="2565"/>
                <a:ext cx="105" cy="103"/>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0211" name="Group 1592"/>
              <p:cNvGrpSpPr>
                <a:grpSpLocks/>
              </p:cNvGrpSpPr>
              <p:nvPr/>
            </p:nvGrpSpPr>
            <p:grpSpPr bwMode="auto">
              <a:xfrm>
                <a:off x="3358" y="2534"/>
                <a:ext cx="39" cy="56"/>
                <a:chOff x="906" y="2336"/>
                <a:chExt cx="50" cy="50"/>
              </a:xfrm>
            </p:grpSpPr>
            <p:sp>
              <p:nvSpPr>
                <p:cNvPr id="50216" name="Oval 1593"/>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17" name="Oval 1594"/>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18" name="Oval 1595"/>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50212" name="Group 1596"/>
              <p:cNvGrpSpPr>
                <a:grpSpLocks/>
              </p:cNvGrpSpPr>
              <p:nvPr/>
            </p:nvGrpSpPr>
            <p:grpSpPr bwMode="auto">
              <a:xfrm>
                <a:off x="3255" y="2653"/>
                <a:ext cx="38" cy="56"/>
                <a:chOff x="2467" y="2418"/>
                <a:chExt cx="49" cy="50"/>
              </a:xfrm>
            </p:grpSpPr>
            <p:sp>
              <p:nvSpPr>
                <p:cNvPr id="50213" name="Oval 1597"/>
                <p:cNvSpPr>
                  <a:spLocks noChangeArrowheads="1"/>
                </p:cNvSpPr>
                <p:nvPr/>
              </p:nvSpPr>
              <p:spPr bwMode="auto">
                <a:xfrm>
                  <a:off x="2467" y="2418"/>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14" name="Oval 1598"/>
                <p:cNvSpPr>
                  <a:spLocks noChangeArrowheads="1"/>
                </p:cNvSpPr>
                <p:nvPr/>
              </p:nvSpPr>
              <p:spPr bwMode="auto">
                <a:xfrm>
                  <a:off x="2475" y="2423"/>
                  <a:ext cx="17"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50215" name="Oval 1599"/>
                <p:cNvSpPr>
                  <a:spLocks noChangeArrowheads="1"/>
                </p:cNvSpPr>
                <p:nvPr/>
              </p:nvSpPr>
              <p:spPr bwMode="auto">
                <a:xfrm>
                  <a:off x="2477"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sp>
        <p:nvSpPr>
          <p:cNvPr id="842" name="Rectangle 841"/>
          <p:cNvSpPr/>
          <p:nvPr/>
        </p:nvSpPr>
        <p:spPr bwMode="auto">
          <a:xfrm>
            <a:off x="5019333" y="2059623"/>
            <a:ext cx="3972266" cy="335989"/>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rtlCol="0" anchor="ctr" anchorCtr="0" compatLnSpc="1">
            <a:prstTxWarp prst="textNoShape">
              <a:avLst/>
            </a:prstTxWarp>
            <a:spAutoFit/>
          </a:bodyPr>
          <a:lstStyle/>
          <a:p>
            <a:pPr algn="ctr" eaLnBrk="0" fontAlgn="base" hangingPunct="0">
              <a:spcBef>
                <a:spcPct val="20000"/>
              </a:spcBef>
              <a:spcAft>
                <a:spcPct val="0"/>
              </a:spcAft>
            </a:pPr>
            <a:endParaRPr lang="en-GB" sz="1600">
              <a:latin typeface="Arial" charset="0"/>
            </a:endParaRPr>
          </a:p>
        </p:txBody>
      </p:sp>
      <p:sp>
        <p:nvSpPr>
          <p:cNvPr id="843" name="TextBox 842"/>
          <p:cNvSpPr txBox="1"/>
          <p:nvPr/>
        </p:nvSpPr>
        <p:spPr>
          <a:xfrm>
            <a:off x="6576378" y="1276350"/>
            <a:ext cx="1929246" cy="369332"/>
          </a:xfrm>
          <a:prstGeom prst="rect">
            <a:avLst/>
          </a:prstGeom>
          <a:noFill/>
        </p:spPr>
        <p:txBody>
          <a:bodyPr wrap="none" rtlCol="0">
            <a:spAutoFit/>
          </a:bodyPr>
          <a:lstStyle/>
          <a:p>
            <a:r>
              <a:rPr lang="fr-FR" dirty="0" err="1"/>
              <a:t>Mineral</a:t>
            </a:r>
            <a:r>
              <a:rPr lang="fr-FR" dirty="0"/>
              <a:t> </a:t>
            </a:r>
            <a:r>
              <a:rPr lang="fr-FR" dirty="0" err="1"/>
              <a:t>Oil</a:t>
            </a:r>
            <a:r>
              <a:rPr lang="fr-FR" dirty="0"/>
              <a:t> / Wax</a:t>
            </a:r>
            <a:endParaRPr lang="en-GB" dirty="0"/>
          </a:p>
        </p:txBody>
      </p:sp>
    </p:spTree>
    <p:extLst>
      <p:ext uri="{BB962C8B-B14F-4D97-AF65-F5344CB8AC3E}">
        <p14:creationId xmlns:p14="http://schemas.microsoft.com/office/powerpoint/2010/main" val="3312494412"/>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9"/>
          <p:cNvSpPr>
            <a:spLocks noGrp="1" noChangeArrowheads="1"/>
          </p:cNvSpPr>
          <p:nvPr>
            <p:ph type="title"/>
          </p:nvPr>
        </p:nvSpPr>
        <p:spPr>
          <a:xfrm>
            <a:off x="2898434" y="-18568"/>
            <a:ext cx="7772400" cy="781050"/>
          </a:xfrm>
        </p:spPr>
        <p:txBody>
          <a:bodyPr/>
          <a:lstStyle/>
          <a:p>
            <a:r>
              <a:rPr lang="en-US" altLang="en-US" dirty="0" smtClean="0"/>
              <a:t>Mineral Base Oils Constituents vs Performance</a:t>
            </a:r>
          </a:p>
        </p:txBody>
      </p:sp>
      <p:graphicFrame>
        <p:nvGraphicFramePr>
          <p:cNvPr id="46083" name="Group 1027"/>
          <p:cNvGraphicFramePr>
            <a:graphicFrameLocks noGrp="1"/>
          </p:cNvGraphicFramePr>
          <p:nvPr>
            <p:ph type="tbl" idx="1"/>
            <p:extLst>
              <p:ext uri="{D42A27DB-BD31-4B8C-83A1-F6EECF244321}">
                <p14:modId xmlns:p14="http://schemas.microsoft.com/office/powerpoint/2010/main" val="2173118929"/>
              </p:ext>
            </p:extLst>
          </p:nvPr>
        </p:nvGraphicFramePr>
        <p:xfrm>
          <a:off x="1779656" y="915807"/>
          <a:ext cx="8735760" cy="3824547"/>
        </p:xfrm>
        <a:graphic>
          <a:graphicData uri="http://schemas.openxmlformats.org/drawingml/2006/table">
            <a:tbl>
              <a:tblPr/>
              <a:tblGrid>
                <a:gridCol w="1762406"/>
                <a:gridCol w="1256079"/>
                <a:gridCol w="1072699"/>
                <a:gridCol w="1273931"/>
                <a:gridCol w="1069453"/>
                <a:gridCol w="1150596"/>
                <a:gridCol w="1150596"/>
              </a:tblGrid>
              <a:tr h="404771">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rgbClr val="0000CC"/>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rgbClr val="0000CC"/>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sng" strike="noStrike" cap="none" normalizeH="0" baseline="0" dirty="0" smtClean="0">
                          <a:ln>
                            <a:noFill/>
                          </a:ln>
                          <a:solidFill>
                            <a:srgbClr val="0000CC"/>
                          </a:solidFill>
                          <a:effectLst/>
                          <a:latin typeface="Arial" charset="0"/>
                        </a:rPr>
                        <a:t>Lubricant Base Oils</a:t>
                      </a:r>
                      <a:r>
                        <a:rPr kumimoji="0" lang="en-US" sz="1400" b="1" i="0" u="none" strike="noStrike" cap="none" normalizeH="0" baseline="0" dirty="0" smtClean="0">
                          <a:ln>
                            <a:noFill/>
                          </a:ln>
                          <a:solidFill>
                            <a:srgbClr val="0000CC"/>
                          </a:solidFill>
                          <a:effectLst/>
                          <a:latin typeface="Arial" charset="0"/>
                        </a:rPr>
                        <a:t> Characteristics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rgbClr val="0000CC"/>
                        </a:solidFill>
                        <a:effectLst/>
                        <a:latin typeface="Arial"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rgbClr val="0000CC"/>
                        </a:solidFill>
                        <a:effectLst/>
                        <a:latin typeface="Arial"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rgbClr val="0000CC"/>
                        </a:solidFill>
                        <a:effectLst/>
                        <a:latin typeface="Arial"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sng" strike="noStrike" cap="none" normalizeH="0" baseline="0" dirty="0" smtClean="0">
                          <a:ln>
                            <a:noFill/>
                          </a:ln>
                          <a:solidFill>
                            <a:srgbClr val="0000CC"/>
                          </a:solidFill>
                          <a:effectLst/>
                          <a:latin typeface="Arial" charset="0"/>
                        </a:rPr>
                        <a:t>Wax</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47787">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0000CC"/>
                          </a:solidFill>
                          <a:effectLst/>
                          <a:latin typeface="Arial" charset="0"/>
                        </a:rPr>
                        <a:t>Molecule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rgbClr val="0000CC"/>
                        </a:solidFill>
                        <a:effectLst/>
                        <a:latin typeface="Arial" charset="0"/>
                      </a:endParaRPr>
                    </a:p>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0000CC"/>
                          </a:solidFill>
                          <a:effectLst/>
                          <a:latin typeface="Arial" charset="0"/>
                        </a:rPr>
                        <a:t>Structure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0000CC"/>
                          </a:solidFill>
                          <a:effectLst/>
                          <a:latin typeface="Arial" charset="0"/>
                        </a:rPr>
                        <a:t>Viscosity Index</a:t>
                      </a:r>
                    </a:p>
                  </a:txBody>
                  <a:tcPr marT="45721" marB="4572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0000CC"/>
                          </a:solidFill>
                          <a:effectLst/>
                          <a:latin typeface="Arial" charset="0"/>
                        </a:rPr>
                        <a:t>Pour point</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0000CC"/>
                          </a:solidFill>
                          <a:effectLst/>
                          <a:latin typeface="Arial" charset="0"/>
                        </a:rPr>
                        <a:t>Oxidation Stability</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0000CC"/>
                          </a:solidFill>
                          <a:effectLst/>
                          <a:latin typeface="Arial" charset="0"/>
                        </a:rPr>
                        <a:t>Solubility</a:t>
                      </a:r>
                    </a:p>
                  </a:txBody>
                  <a:tcPr marT="45721" marB="4572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rgbClr val="0000CC"/>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98519">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7787">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chemeClr val="tx1"/>
                          </a:solidFill>
                          <a:effectLst/>
                          <a:latin typeface="Arial" charset="0"/>
                        </a:rPr>
                        <a:t>n-</a:t>
                      </a:r>
                      <a:r>
                        <a:rPr kumimoji="0" lang="en-US" sz="1400" b="1" i="0" u="none" strike="noStrike" cap="none" normalizeH="0" baseline="0" dirty="0" err="1" smtClean="0">
                          <a:ln>
                            <a:noFill/>
                          </a:ln>
                          <a:solidFill>
                            <a:schemeClr val="tx1"/>
                          </a:solidFill>
                          <a:effectLst/>
                          <a:latin typeface="Arial" charset="0"/>
                        </a:rPr>
                        <a:t>paraffins</a:t>
                      </a:r>
                      <a:endParaRPr kumimoji="0" lang="en-US" sz="1400" b="1" i="0" u="none" strike="noStrike" cap="none" normalizeH="0" baseline="0" dirty="0" smtClean="0">
                        <a:ln>
                          <a:noFill/>
                        </a:ln>
                        <a:solidFill>
                          <a:schemeClr val="tx1"/>
                        </a:solidFill>
                        <a:effectLst/>
                        <a:latin typeface="Arial" charset="0"/>
                      </a:endParaRPr>
                    </a:p>
                    <a:p>
                      <a:pPr marL="0" marR="0" lvl="0" indent="0" algn="l"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D27D00"/>
                          </a:solidFill>
                          <a:effectLst/>
                          <a:latin typeface="Arial" charset="0"/>
                        </a:rPr>
                        <a:t>Excellent</a:t>
                      </a:r>
                    </a:p>
                  </a:txBody>
                  <a:tcPr marT="45721" marB="4572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smtClean="0">
                          <a:ln>
                            <a:noFill/>
                          </a:ln>
                          <a:solidFill>
                            <a:srgbClr val="EA0000"/>
                          </a:solidFill>
                          <a:effectLst/>
                          <a:latin typeface="Arial" charset="0"/>
                        </a:rPr>
                        <a:t>Poor</a:t>
                      </a:r>
                    </a:p>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smtClean="0">
                        <a:ln>
                          <a:noFill/>
                        </a:ln>
                        <a:solidFill>
                          <a:schemeClr val="tx1"/>
                        </a:solidFill>
                        <a:effectLst/>
                        <a:latin typeface="Arial"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D27D00"/>
                          </a:solidFill>
                          <a:effectLst/>
                          <a:latin typeface="Arial" charset="0"/>
                        </a:rPr>
                        <a:t>Excellent</a:t>
                      </a:r>
                    </a:p>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EA0000"/>
                          </a:solidFill>
                          <a:effectLst/>
                          <a:latin typeface="Arial" charset="0"/>
                        </a:rPr>
                        <a:t>Poor</a:t>
                      </a:r>
                    </a:p>
                  </a:txBody>
                  <a:tcPr marT="45721" marB="4572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chemeClr val="tx1"/>
                          </a:solidFill>
                          <a:effectLst/>
                          <a:latin typeface="Arial" charset="0"/>
                        </a:rPr>
                        <a:t>Main component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62">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err="1" smtClean="0">
                          <a:ln>
                            <a:noFill/>
                          </a:ln>
                          <a:solidFill>
                            <a:schemeClr val="tx1"/>
                          </a:solidFill>
                          <a:effectLst/>
                          <a:latin typeface="Arial" charset="0"/>
                        </a:rPr>
                        <a:t>Iso-paraffins</a:t>
                      </a: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chemeClr val="tx1"/>
                          </a:solidFill>
                          <a:effectLst/>
                          <a:latin typeface="Arial" charset="0"/>
                        </a:rPr>
                        <a:t>Good/</a:t>
                      </a:r>
                    </a:p>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chemeClr val="tx1"/>
                          </a:solidFill>
                          <a:effectLst/>
                          <a:latin typeface="Arial" charset="0"/>
                        </a:rPr>
                        <a:t>Excellent</a:t>
                      </a:r>
                    </a:p>
                  </a:txBody>
                  <a:tcPr marT="45721" marB="4572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chemeClr val="tx1"/>
                          </a:solidFill>
                          <a:effectLst/>
                          <a:latin typeface="Arial" charset="0"/>
                        </a:rPr>
                        <a:t>Good</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D27D00"/>
                          </a:solidFill>
                          <a:effectLst/>
                          <a:latin typeface="Arial" charset="0"/>
                        </a:rPr>
                        <a:t>Excellent</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chemeClr val="tx1"/>
                          </a:solidFill>
                          <a:effectLst/>
                          <a:latin typeface="Arial" charset="0"/>
                        </a:rPr>
                        <a:t>Good</a:t>
                      </a:r>
                    </a:p>
                  </a:txBody>
                  <a:tcPr marT="45721" marB="4572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480">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chemeClr val="tx1"/>
                          </a:solidFill>
                          <a:effectLst/>
                          <a:latin typeface="Arial" charset="0"/>
                        </a:rPr>
                        <a:t>Highly alkylated aromatics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EA0000"/>
                          </a:solidFill>
                          <a:effectLst/>
                          <a:latin typeface="Arial" charset="0"/>
                        </a:rPr>
                        <a:t>Poor</a:t>
                      </a:r>
                    </a:p>
                  </a:txBody>
                  <a:tcPr marT="45721" marB="4572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smtClean="0">
                          <a:ln>
                            <a:noFill/>
                          </a:ln>
                          <a:solidFill>
                            <a:schemeClr val="tx1"/>
                          </a:solidFill>
                          <a:effectLst/>
                          <a:latin typeface="Arial" charset="0"/>
                        </a:rPr>
                        <a:t>Good</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smtClean="0">
                          <a:ln>
                            <a:noFill/>
                          </a:ln>
                          <a:solidFill>
                            <a:schemeClr val="tx1"/>
                          </a:solidFill>
                          <a:effectLst/>
                          <a:latin typeface="Arial" charset="0"/>
                        </a:rPr>
                        <a:t>Good</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chemeClr val="tx1"/>
                          </a:solidFill>
                          <a:effectLst/>
                          <a:latin typeface="Arial" charset="0"/>
                        </a:rPr>
                        <a:t>Good</a:t>
                      </a:r>
                    </a:p>
                  </a:txBody>
                  <a:tcPr marT="45721" marB="4572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020">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err="1" smtClean="0">
                          <a:ln>
                            <a:noFill/>
                          </a:ln>
                          <a:solidFill>
                            <a:schemeClr val="tx1"/>
                          </a:solidFill>
                          <a:effectLst/>
                          <a:latin typeface="Arial" charset="0"/>
                        </a:rPr>
                        <a:t>Naphthenics</a:t>
                      </a: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EA0000"/>
                          </a:solidFill>
                          <a:effectLst/>
                          <a:latin typeface="Arial" charset="0"/>
                        </a:rPr>
                        <a:t>Poor</a:t>
                      </a:r>
                    </a:p>
                  </a:txBody>
                  <a:tcPr marT="45721" marB="4572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D27D00"/>
                          </a:solidFill>
                          <a:effectLst/>
                          <a:latin typeface="Arial" charset="0"/>
                        </a:rPr>
                        <a:t>Excellent</a:t>
                      </a: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smtClean="0">
                          <a:ln>
                            <a:noFill/>
                          </a:ln>
                          <a:solidFill>
                            <a:schemeClr val="tx1"/>
                          </a:solidFill>
                          <a:effectLst/>
                          <a:latin typeface="Arial" charset="0"/>
                        </a:rPr>
                        <a:t>Good</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rgbClr val="D27D00"/>
                          </a:solidFill>
                          <a:effectLst/>
                          <a:latin typeface="Arial" charset="0"/>
                        </a:rPr>
                        <a:t>Excellent</a:t>
                      </a:r>
                    </a:p>
                  </a:txBody>
                  <a:tcPr marT="45721" marB="4572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rgbClr val="D27D00"/>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8185">
                <a:tc>
                  <a:txBody>
                    <a:bodyPr/>
                    <a:lstStyle/>
                    <a:p>
                      <a:pPr marL="0" marR="0" lvl="0" indent="0" algn="l"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err="1" smtClean="0">
                          <a:ln>
                            <a:noFill/>
                          </a:ln>
                          <a:solidFill>
                            <a:schemeClr val="tx1"/>
                          </a:solidFill>
                          <a:effectLst/>
                          <a:latin typeface="Arial" charset="0"/>
                        </a:rPr>
                        <a:t>Polynuclear</a:t>
                      </a:r>
                      <a:r>
                        <a:rPr kumimoji="0" lang="en-US" sz="1400" b="1" i="0" u="none" strike="noStrike" cap="none" normalizeH="0" baseline="0" dirty="0" smtClean="0">
                          <a:ln>
                            <a:noFill/>
                          </a:ln>
                          <a:solidFill>
                            <a:schemeClr val="tx1"/>
                          </a:solidFill>
                          <a:effectLst/>
                          <a:latin typeface="Arial" charset="0"/>
                        </a:rPr>
                        <a:t> aromatics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smtClean="0">
                          <a:ln>
                            <a:noFill/>
                          </a:ln>
                          <a:solidFill>
                            <a:srgbClr val="EA0000"/>
                          </a:solidFill>
                          <a:effectLst/>
                          <a:latin typeface="Arial" charset="0"/>
                        </a:rPr>
                        <a:t>Poor</a:t>
                      </a:r>
                    </a:p>
                  </a:txBody>
                  <a:tcPr marT="45721" marB="45721"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smtClean="0">
                          <a:ln>
                            <a:noFill/>
                          </a:ln>
                          <a:solidFill>
                            <a:srgbClr val="EA0000"/>
                          </a:solidFill>
                          <a:effectLst/>
                          <a:latin typeface="Arial" charset="0"/>
                        </a:rPr>
                        <a:t>Poor</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smtClean="0">
                          <a:ln>
                            <a:noFill/>
                          </a:ln>
                          <a:solidFill>
                            <a:srgbClr val="CC3300"/>
                          </a:solidFill>
                          <a:effectLst/>
                          <a:latin typeface="Arial" charset="0"/>
                        </a:rPr>
                        <a:t>Very Poor</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r>
                        <a:rPr kumimoji="0" lang="en-US" sz="1400" b="1" i="0" u="none" strike="noStrike" cap="none" normalizeH="0" baseline="0" dirty="0" smtClean="0">
                          <a:ln>
                            <a:noFill/>
                          </a:ln>
                          <a:solidFill>
                            <a:schemeClr val="tx1"/>
                          </a:solidFill>
                          <a:effectLst/>
                          <a:latin typeface="Arial" charset="0"/>
                        </a:rPr>
                        <a:t>Good</a:t>
                      </a:r>
                    </a:p>
                  </a:txBody>
                  <a:tcPr marT="45721" marB="45721"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
                          <a:srgbClr val="FF3300"/>
                        </a:buClr>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48206" name="Group 247"/>
          <p:cNvGrpSpPr>
            <a:grpSpLocks/>
          </p:cNvGrpSpPr>
          <p:nvPr/>
        </p:nvGrpSpPr>
        <p:grpSpPr bwMode="auto">
          <a:xfrm>
            <a:off x="3636420" y="2450057"/>
            <a:ext cx="1003300" cy="185737"/>
            <a:chOff x="1736" y="2112"/>
            <a:chExt cx="2312" cy="165"/>
          </a:xfrm>
        </p:grpSpPr>
        <p:sp>
          <p:nvSpPr>
            <p:cNvPr id="49071" name="Line 248"/>
            <p:cNvSpPr>
              <a:spLocks noChangeShapeType="1"/>
            </p:cNvSpPr>
            <p:nvPr/>
          </p:nvSpPr>
          <p:spPr bwMode="auto">
            <a:xfrm>
              <a:off x="2821" y="2149"/>
              <a:ext cx="152" cy="10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9072" name="Group 249"/>
            <p:cNvGrpSpPr>
              <a:grpSpLocks/>
            </p:cNvGrpSpPr>
            <p:nvPr/>
          </p:nvGrpSpPr>
          <p:grpSpPr bwMode="auto">
            <a:xfrm>
              <a:off x="1736" y="2112"/>
              <a:ext cx="1112" cy="165"/>
              <a:chOff x="1736" y="2112"/>
              <a:chExt cx="1112" cy="165"/>
            </a:xfrm>
          </p:grpSpPr>
          <p:sp>
            <p:nvSpPr>
              <p:cNvPr id="49113" name="Line 250"/>
              <p:cNvSpPr>
                <a:spLocks noChangeShapeType="1"/>
              </p:cNvSpPr>
              <p:nvPr/>
            </p:nvSpPr>
            <p:spPr bwMode="auto">
              <a:xfrm flipV="1">
                <a:off x="1765" y="2147"/>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14" name="Line 251"/>
              <p:cNvSpPr>
                <a:spLocks noChangeShapeType="1"/>
              </p:cNvSpPr>
              <p:nvPr/>
            </p:nvSpPr>
            <p:spPr bwMode="auto">
              <a:xfrm>
                <a:off x="1915" y="2148"/>
                <a:ext cx="152" cy="10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15" name="Line 252"/>
              <p:cNvSpPr>
                <a:spLocks noChangeShapeType="1"/>
              </p:cNvSpPr>
              <p:nvPr/>
            </p:nvSpPr>
            <p:spPr bwMode="auto">
              <a:xfrm flipV="1">
                <a:off x="2063" y="2146"/>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16" name="Line 253"/>
              <p:cNvSpPr>
                <a:spLocks noChangeShapeType="1"/>
              </p:cNvSpPr>
              <p:nvPr/>
            </p:nvSpPr>
            <p:spPr bwMode="auto">
              <a:xfrm>
                <a:off x="2212" y="2148"/>
                <a:ext cx="153"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17" name="Line 254"/>
              <p:cNvSpPr>
                <a:spLocks noChangeShapeType="1"/>
              </p:cNvSpPr>
              <p:nvPr/>
            </p:nvSpPr>
            <p:spPr bwMode="auto">
              <a:xfrm flipV="1">
                <a:off x="2366" y="2143"/>
                <a:ext cx="154"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18" name="Line 255"/>
              <p:cNvSpPr>
                <a:spLocks noChangeShapeType="1"/>
              </p:cNvSpPr>
              <p:nvPr/>
            </p:nvSpPr>
            <p:spPr bwMode="auto">
              <a:xfrm>
                <a:off x="2515" y="2145"/>
                <a:ext cx="153"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19" name="Line 256"/>
              <p:cNvSpPr>
                <a:spLocks noChangeShapeType="1"/>
              </p:cNvSpPr>
              <p:nvPr/>
            </p:nvSpPr>
            <p:spPr bwMode="auto">
              <a:xfrm flipV="1">
                <a:off x="2667" y="2142"/>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9120" name="Group 257"/>
              <p:cNvGrpSpPr>
                <a:grpSpLocks/>
              </p:cNvGrpSpPr>
              <p:nvPr/>
            </p:nvGrpSpPr>
            <p:grpSpPr bwMode="auto">
              <a:xfrm>
                <a:off x="1736" y="2214"/>
                <a:ext cx="62" cy="63"/>
                <a:chOff x="1736" y="2214"/>
                <a:chExt cx="62" cy="63"/>
              </a:xfrm>
            </p:grpSpPr>
            <p:sp>
              <p:nvSpPr>
                <p:cNvPr id="49149" name="Oval 258"/>
                <p:cNvSpPr>
                  <a:spLocks noChangeArrowheads="1"/>
                </p:cNvSpPr>
                <p:nvPr/>
              </p:nvSpPr>
              <p:spPr bwMode="auto">
                <a:xfrm>
                  <a:off x="1736"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50" name="Oval 259"/>
                <p:cNvSpPr>
                  <a:spLocks noChangeArrowheads="1"/>
                </p:cNvSpPr>
                <p:nvPr/>
              </p:nvSpPr>
              <p:spPr bwMode="auto">
                <a:xfrm>
                  <a:off x="1746"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51" name="Oval 260"/>
                <p:cNvSpPr>
                  <a:spLocks noChangeArrowheads="1"/>
                </p:cNvSpPr>
                <p:nvPr/>
              </p:nvSpPr>
              <p:spPr bwMode="auto">
                <a:xfrm>
                  <a:off x="1749"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121" name="Group 261"/>
              <p:cNvGrpSpPr>
                <a:grpSpLocks/>
              </p:cNvGrpSpPr>
              <p:nvPr/>
            </p:nvGrpSpPr>
            <p:grpSpPr bwMode="auto">
              <a:xfrm>
                <a:off x="1880" y="2112"/>
                <a:ext cx="62" cy="63"/>
                <a:chOff x="1880" y="2112"/>
                <a:chExt cx="62" cy="63"/>
              </a:xfrm>
            </p:grpSpPr>
            <p:sp>
              <p:nvSpPr>
                <p:cNvPr id="49146" name="Oval 262"/>
                <p:cNvSpPr>
                  <a:spLocks noChangeArrowheads="1"/>
                </p:cNvSpPr>
                <p:nvPr/>
              </p:nvSpPr>
              <p:spPr bwMode="auto">
                <a:xfrm>
                  <a:off x="1880"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47" name="Oval 263"/>
                <p:cNvSpPr>
                  <a:spLocks noChangeArrowheads="1"/>
                </p:cNvSpPr>
                <p:nvPr/>
              </p:nvSpPr>
              <p:spPr bwMode="auto">
                <a:xfrm>
                  <a:off x="1890"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48" name="Oval 264"/>
                <p:cNvSpPr>
                  <a:spLocks noChangeArrowheads="1"/>
                </p:cNvSpPr>
                <p:nvPr/>
              </p:nvSpPr>
              <p:spPr bwMode="auto">
                <a:xfrm>
                  <a:off x="1893"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122" name="Group 265"/>
              <p:cNvGrpSpPr>
                <a:grpSpLocks/>
              </p:cNvGrpSpPr>
              <p:nvPr/>
            </p:nvGrpSpPr>
            <p:grpSpPr bwMode="auto">
              <a:xfrm>
                <a:off x="2036" y="2214"/>
                <a:ext cx="62" cy="63"/>
                <a:chOff x="2036" y="2214"/>
                <a:chExt cx="62" cy="63"/>
              </a:xfrm>
            </p:grpSpPr>
            <p:sp>
              <p:nvSpPr>
                <p:cNvPr id="49143" name="Oval 266"/>
                <p:cNvSpPr>
                  <a:spLocks noChangeArrowheads="1"/>
                </p:cNvSpPr>
                <p:nvPr/>
              </p:nvSpPr>
              <p:spPr bwMode="auto">
                <a:xfrm>
                  <a:off x="2036"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44" name="Oval 267"/>
                <p:cNvSpPr>
                  <a:spLocks noChangeArrowheads="1"/>
                </p:cNvSpPr>
                <p:nvPr/>
              </p:nvSpPr>
              <p:spPr bwMode="auto">
                <a:xfrm>
                  <a:off x="2046"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45" name="Oval 268"/>
                <p:cNvSpPr>
                  <a:spLocks noChangeArrowheads="1"/>
                </p:cNvSpPr>
                <p:nvPr/>
              </p:nvSpPr>
              <p:spPr bwMode="auto">
                <a:xfrm>
                  <a:off x="2049"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123" name="Group 269"/>
              <p:cNvGrpSpPr>
                <a:grpSpLocks/>
              </p:cNvGrpSpPr>
              <p:nvPr/>
            </p:nvGrpSpPr>
            <p:grpSpPr bwMode="auto">
              <a:xfrm>
                <a:off x="2186" y="2112"/>
                <a:ext cx="62" cy="63"/>
                <a:chOff x="2186" y="2112"/>
                <a:chExt cx="62" cy="63"/>
              </a:xfrm>
            </p:grpSpPr>
            <p:sp>
              <p:nvSpPr>
                <p:cNvPr id="49140" name="Oval 270"/>
                <p:cNvSpPr>
                  <a:spLocks noChangeArrowheads="1"/>
                </p:cNvSpPr>
                <p:nvPr/>
              </p:nvSpPr>
              <p:spPr bwMode="auto">
                <a:xfrm>
                  <a:off x="2186"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41" name="Oval 271"/>
                <p:cNvSpPr>
                  <a:spLocks noChangeArrowheads="1"/>
                </p:cNvSpPr>
                <p:nvPr/>
              </p:nvSpPr>
              <p:spPr bwMode="auto">
                <a:xfrm>
                  <a:off x="2196"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42" name="Oval 272"/>
                <p:cNvSpPr>
                  <a:spLocks noChangeArrowheads="1"/>
                </p:cNvSpPr>
                <p:nvPr/>
              </p:nvSpPr>
              <p:spPr bwMode="auto">
                <a:xfrm>
                  <a:off x="2199"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124" name="Group 273"/>
              <p:cNvGrpSpPr>
                <a:grpSpLocks/>
              </p:cNvGrpSpPr>
              <p:nvPr/>
            </p:nvGrpSpPr>
            <p:grpSpPr bwMode="auto">
              <a:xfrm>
                <a:off x="2330" y="2214"/>
                <a:ext cx="62" cy="63"/>
                <a:chOff x="2330" y="2214"/>
                <a:chExt cx="62" cy="63"/>
              </a:xfrm>
            </p:grpSpPr>
            <p:sp>
              <p:nvSpPr>
                <p:cNvPr id="49137" name="Oval 274"/>
                <p:cNvSpPr>
                  <a:spLocks noChangeArrowheads="1"/>
                </p:cNvSpPr>
                <p:nvPr/>
              </p:nvSpPr>
              <p:spPr bwMode="auto">
                <a:xfrm>
                  <a:off x="2330"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38" name="Oval 275"/>
                <p:cNvSpPr>
                  <a:spLocks noChangeArrowheads="1"/>
                </p:cNvSpPr>
                <p:nvPr/>
              </p:nvSpPr>
              <p:spPr bwMode="auto">
                <a:xfrm>
                  <a:off x="2340"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39" name="Oval 276"/>
                <p:cNvSpPr>
                  <a:spLocks noChangeArrowheads="1"/>
                </p:cNvSpPr>
                <p:nvPr/>
              </p:nvSpPr>
              <p:spPr bwMode="auto">
                <a:xfrm>
                  <a:off x="2343"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125" name="Group 277"/>
              <p:cNvGrpSpPr>
                <a:grpSpLocks/>
              </p:cNvGrpSpPr>
              <p:nvPr/>
            </p:nvGrpSpPr>
            <p:grpSpPr bwMode="auto">
              <a:xfrm>
                <a:off x="2630" y="2214"/>
                <a:ext cx="62" cy="63"/>
                <a:chOff x="2630" y="2214"/>
                <a:chExt cx="62" cy="63"/>
              </a:xfrm>
            </p:grpSpPr>
            <p:sp>
              <p:nvSpPr>
                <p:cNvPr id="49134" name="Oval 278"/>
                <p:cNvSpPr>
                  <a:spLocks noChangeArrowheads="1"/>
                </p:cNvSpPr>
                <p:nvPr/>
              </p:nvSpPr>
              <p:spPr bwMode="auto">
                <a:xfrm>
                  <a:off x="2630"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35" name="Oval 279"/>
                <p:cNvSpPr>
                  <a:spLocks noChangeArrowheads="1"/>
                </p:cNvSpPr>
                <p:nvPr/>
              </p:nvSpPr>
              <p:spPr bwMode="auto">
                <a:xfrm>
                  <a:off x="2640"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36" name="Oval 280"/>
                <p:cNvSpPr>
                  <a:spLocks noChangeArrowheads="1"/>
                </p:cNvSpPr>
                <p:nvPr/>
              </p:nvSpPr>
              <p:spPr bwMode="auto">
                <a:xfrm>
                  <a:off x="2643"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126" name="Group 281"/>
              <p:cNvGrpSpPr>
                <a:grpSpLocks/>
              </p:cNvGrpSpPr>
              <p:nvPr/>
            </p:nvGrpSpPr>
            <p:grpSpPr bwMode="auto">
              <a:xfrm>
                <a:off x="2480" y="2112"/>
                <a:ext cx="62" cy="63"/>
                <a:chOff x="2480" y="2112"/>
                <a:chExt cx="62" cy="63"/>
              </a:xfrm>
            </p:grpSpPr>
            <p:sp>
              <p:nvSpPr>
                <p:cNvPr id="49131" name="Oval 282"/>
                <p:cNvSpPr>
                  <a:spLocks noChangeArrowheads="1"/>
                </p:cNvSpPr>
                <p:nvPr/>
              </p:nvSpPr>
              <p:spPr bwMode="auto">
                <a:xfrm>
                  <a:off x="2480"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32" name="Oval 283"/>
                <p:cNvSpPr>
                  <a:spLocks noChangeArrowheads="1"/>
                </p:cNvSpPr>
                <p:nvPr/>
              </p:nvSpPr>
              <p:spPr bwMode="auto">
                <a:xfrm>
                  <a:off x="2490"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33" name="Oval 284"/>
                <p:cNvSpPr>
                  <a:spLocks noChangeArrowheads="1"/>
                </p:cNvSpPr>
                <p:nvPr/>
              </p:nvSpPr>
              <p:spPr bwMode="auto">
                <a:xfrm>
                  <a:off x="2493"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127" name="Group 285"/>
              <p:cNvGrpSpPr>
                <a:grpSpLocks/>
              </p:cNvGrpSpPr>
              <p:nvPr/>
            </p:nvGrpSpPr>
            <p:grpSpPr bwMode="auto">
              <a:xfrm>
                <a:off x="2786" y="2112"/>
                <a:ext cx="62" cy="63"/>
                <a:chOff x="2786" y="2112"/>
                <a:chExt cx="62" cy="63"/>
              </a:xfrm>
            </p:grpSpPr>
            <p:sp>
              <p:nvSpPr>
                <p:cNvPr id="49128" name="Oval 286"/>
                <p:cNvSpPr>
                  <a:spLocks noChangeArrowheads="1"/>
                </p:cNvSpPr>
                <p:nvPr/>
              </p:nvSpPr>
              <p:spPr bwMode="auto">
                <a:xfrm>
                  <a:off x="2786"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29" name="Oval 287"/>
                <p:cNvSpPr>
                  <a:spLocks noChangeArrowheads="1"/>
                </p:cNvSpPr>
                <p:nvPr/>
              </p:nvSpPr>
              <p:spPr bwMode="auto">
                <a:xfrm>
                  <a:off x="2796"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30" name="Oval 288"/>
                <p:cNvSpPr>
                  <a:spLocks noChangeArrowheads="1"/>
                </p:cNvSpPr>
                <p:nvPr/>
              </p:nvSpPr>
              <p:spPr bwMode="auto">
                <a:xfrm>
                  <a:off x="2799"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49073" name="Group 289"/>
            <p:cNvGrpSpPr>
              <a:grpSpLocks/>
            </p:cNvGrpSpPr>
            <p:nvPr/>
          </p:nvGrpSpPr>
          <p:grpSpPr bwMode="auto">
            <a:xfrm>
              <a:off x="2936" y="2112"/>
              <a:ext cx="1112" cy="165"/>
              <a:chOff x="2936" y="2112"/>
              <a:chExt cx="1112" cy="165"/>
            </a:xfrm>
          </p:grpSpPr>
          <p:sp>
            <p:nvSpPr>
              <p:cNvPr id="49074" name="Line 290"/>
              <p:cNvSpPr>
                <a:spLocks noChangeShapeType="1"/>
              </p:cNvSpPr>
              <p:nvPr/>
            </p:nvSpPr>
            <p:spPr bwMode="auto">
              <a:xfrm flipV="1">
                <a:off x="2965" y="2147"/>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075" name="Line 291"/>
              <p:cNvSpPr>
                <a:spLocks noChangeShapeType="1"/>
              </p:cNvSpPr>
              <p:nvPr/>
            </p:nvSpPr>
            <p:spPr bwMode="auto">
              <a:xfrm>
                <a:off x="3115" y="2148"/>
                <a:ext cx="152" cy="10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076" name="Line 292"/>
              <p:cNvSpPr>
                <a:spLocks noChangeShapeType="1"/>
              </p:cNvSpPr>
              <p:nvPr/>
            </p:nvSpPr>
            <p:spPr bwMode="auto">
              <a:xfrm flipV="1">
                <a:off x="3263" y="2146"/>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077" name="Line 293"/>
              <p:cNvSpPr>
                <a:spLocks noChangeShapeType="1"/>
              </p:cNvSpPr>
              <p:nvPr/>
            </p:nvSpPr>
            <p:spPr bwMode="auto">
              <a:xfrm>
                <a:off x="3412" y="2148"/>
                <a:ext cx="153"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078" name="Line 294"/>
              <p:cNvSpPr>
                <a:spLocks noChangeShapeType="1"/>
              </p:cNvSpPr>
              <p:nvPr/>
            </p:nvSpPr>
            <p:spPr bwMode="auto">
              <a:xfrm flipV="1">
                <a:off x="3566" y="2143"/>
                <a:ext cx="154"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079" name="Line 295"/>
              <p:cNvSpPr>
                <a:spLocks noChangeShapeType="1"/>
              </p:cNvSpPr>
              <p:nvPr/>
            </p:nvSpPr>
            <p:spPr bwMode="auto">
              <a:xfrm>
                <a:off x="3715" y="2145"/>
                <a:ext cx="153"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080" name="Line 296"/>
              <p:cNvSpPr>
                <a:spLocks noChangeShapeType="1"/>
              </p:cNvSpPr>
              <p:nvPr/>
            </p:nvSpPr>
            <p:spPr bwMode="auto">
              <a:xfrm flipV="1">
                <a:off x="3867" y="2142"/>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9081" name="Group 297"/>
              <p:cNvGrpSpPr>
                <a:grpSpLocks/>
              </p:cNvGrpSpPr>
              <p:nvPr/>
            </p:nvGrpSpPr>
            <p:grpSpPr bwMode="auto">
              <a:xfrm>
                <a:off x="2936" y="2214"/>
                <a:ext cx="62" cy="63"/>
                <a:chOff x="2936" y="2214"/>
                <a:chExt cx="62" cy="63"/>
              </a:xfrm>
            </p:grpSpPr>
            <p:sp>
              <p:nvSpPr>
                <p:cNvPr id="49110" name="Oval 298"/>
                <p:cNvSpPr>
                  <a:spLocks noChangeArrowheads="1"/>
                </p:cNvSpPr>
                <p:nvPr/>
              </p:nvSpPr>
              <p:spPr bwMode="auto">
                <a:xfrm>
                  <a:off x="2936"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11" name="Oval 299"/>
                <p:cNvSpPr>
                  <a:spLocks noChangeArrowheads="1"/>
                </p:cNvSpPr>
                <p:nvPr/>
              </p:nvSpPr>
              <p:spPr bwMode="auto">
                <a:xfrm>
                  <a:off x="2946"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12" name="Oval 300"/>
                <p:cNvSpPr>
                  <a:spLocks noChangeArrowheads="1"/>
                </p:cNvSpPr>
                <p:nvPr/>
              </p:nvSpPr>
              <p:spPr bwMode="auto">
                <a:xfrm>
                  <a:off x="2949"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082" name="Group 301"/>
              <p:cNvGrpSpPr>
                <a:grpSpLocks/>
              </p:cNvGrpSpPr>
              <p:nvPr/>
            </p:nvGrpSpPr>
            <p:grpSpPr bwMode="auto">
              <a:xfrm>
                <a:off x="3080" y="2112"/>
                <a:ext cx="62" cy="63"/>
                <a:chOff x="3080" y="2112"/>
                <a:chExt cx="62" cy="63"/>
              </a:xfrm>
            </p:grpSpPr>
            <p:sp>
              <p:nvSpPr>
                <p:cNvPr id="49107" name="Oval 302"/>
                <p:cNvSpPr>
                  <a:spLocks noChangeArrowheads="1"/>
                </p:cNvSpPr>
                <p:nvPr/>
              </p:nvSpPr>
              <p:spPr bwMode="auto">
                <a:xfrm>
                  <a:off x="3080"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08" name="Oval 303"/>
                <p:cNvSpPr>
                  <a:spLocks noChangeArrowheads="1"/>
                </p:cNvSpPr>
                <p:nvPr/>
              </p:nvSpPr>
              <p:spPr bwMode="auto">
                <a:xfrm>
                  <a:off x="3090"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09" name="Oval 304"/>
                <p:cNvSpPr>
                  <a:spLocks noChangeArrowheads="1"/>
                </p:cNvSpPr>
                <p:nvPr/>
              </p:nvSpPr>
              <p:spPr bwMode="auto">
                <a:xfrm>
                  <a:off x="3093"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083" name="Group 305"/>
              <p:cNvGrpSpPr>
                <a:grpSpLocks/>
              </p:cNvGrpSpPr>
              <p:nvPr/>
            </p:nvGrpSpPr>
            <p:grpSpPr bwMode="auto">
              <a:xfrm>
                <a:off x="3236" y="2214"/>
                <a:ext cx="62" cy="63"/>
                <a:chOff x="3236" y="2214"/>
                <a:chExt cx="62" cy="63"/>
              </a:xfrm>
            </p:grpSpPr>
            <p:sp>
              <p:nvSpPr>
                <p:cNvPr id="49104" name="Oval 306"/>
                <p:cNvSpPr>
                  <a:spLocks noChangeArrowheads="1"/>
                </p:cNvSpPr>
                <p:nvPr/>
              </p:nvSpPr>
              <p:spPr bwMode="auto">
                <a:xfrm>
                  <a:off x="3236"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05" name="Oval 307"/>
                <p:cNvSpPr>
                  <a:spLocks noChangeArrowheads="1"/>
                </p:cNvSpPr>
                <p:nvPr/>
              </p:nvSpPr>
              <p:spPr bwMode="auto">
                <a:xfrm>
                  <a:off x="3246"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06" name="Oval 308"/>
                <p:cNvSpPr>
                  <a:spLocks noChangeArrowheads="1"/>
                </p:cNvSpPr>
                <p:nvPr/>
              </p:nvSpPr>
              <p:spPr bwMode="auto">
                <a:xfrm>
                  <a:off x="3249"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084" name="Group 309"/>
              <p:cNvGrpSpPr>
                <a:grpSpLocks/>
              </p:cNvGrpSpPr>
              <p:nvPr/>
            </p:nvGrpSpPr>
            <p:grpSpPr bwMode="auto">
              <a:xfrm>
                <a:off x="3386" y="2112"/>
                <a:ext cx="62" cy="63"/>
                <a:chOff x="3386" y="2112"/>
                <a:chExt cx="62" cy="63"/>
              </a:xfrm>
            </p:grpSpPr>
            <p:sp>
              <p:nvSpPr>
                <p:cNvPr id="49101" name="Oval 310"/>
                <p:cNvSpPr>
                  <a:spLocks noChangeArrowheads="1"/>
                </p:cNvSpPr>
                <p:nvPr/>
              </p:nvSpPr>
              <p:spPr bwMode="auto">
                <a:xfrm>
                  <a:off x="3386"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02" name="Oval 311"/>
                <p:cNvSpPr>
                  <a:spLocks noChangeArrowheads="1"/>
                </p:cNvSpPr>
                <p:nvPr/>
              </p:nvSpPr>
              <p:spPr bwMode="auto">
                <a:xfrm>
                  <a:off x="3396"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03" name="Oval 312"/>
                <p:cNvSpPr>
                  <a:spLocks noChangeArrowheads="1"/>
                </p:cNvSpPr>
                <p:nvPr/>
              </p:nvSpPr>
              <p:spPr bwMode="auto">
                <a:xfrm>
                  <a:off x="3399"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085" name="Group 313"/>
              <p:cNvGrpSpPr>
                <a:grpSpLocks/>
              </p:cNvGrpSpPr>
              <p:nvPr/>
            </p:nvGrpSpPr>
            <p:grpSpPr bwMode="auto">
              <a:xfrm>
                <a:off x="3530" y="2214"/>
                <a:ext cx="62" cy="63"/>
                <a:chOff x="3530" y="2214"/>
                <a:chExt cx="62" cy="63"/>
              </a:xfrm>
            </p:grpSpPr>
            <p:sp>
              <p:nvSpPr>
                <p:cNvPr id="49098" name="Oval 314"/>
                <p:cNvSpPr>
                  <a:spLocks noChangeArrowheads="1"/>
                </p:cNvSpPr>
                <p:nvPr/>
              </p:nvSpPr>
              <p:spPr bwMode="auto">
                <a:xfrm>
                  <a:off x="3530"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099" name="Oval 315"/>
                <p:cNvSpPr>
                  <a:spLocks noChangeArrowheads="1"/>
                </p:cNvSpPr>
                <p:nvPr/>
              </p:nvSpPr>
              <p:spPr bwMode="auto">
                <a:xfrm>
                  <a:off x="3540"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100" name="Oval 316"/>
                <p:cNvSpPr>
                  <a:spLocks noChangeArrowheads="1"/>
                </p:cNvSpPr>
                <p:nvPr/>
              </p:nvSpPr>
              <p:spPr bwMode="auto">
                <a:xfrm>
                  <a:off x="3543"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086" name="Group 317"/>
              <p:cNvGrpSpPr>
                <a:grpSpLocks/>
              </p:cNvGrpSpPr>
              <p:nvPr/>
            </p:nvGrpSpPr>
            <p:grpSpPr bwMode="auto">
              <a:xfrm>
                <a:off x="3830" y="2214"/>
                <a:ext cx="62" cy="63"/>
                <a:chOff x="3830" y="2214"/>
                <a:chExt cx="62" cy="63"/>
              </a:xfrm>
            </p:grpSpPr>
            <p:sp>
              <p:nvSpPr>
                <p:cNvPr id="49095" name="Oval 318"/>
                <p:cNvSpPr>
                  <a:spLocks noChangeArrowheads="1"/>
                </p:cNvSpPr>
                <p:nvPr/>
              </p:nvSpPr>
              <p:spPr bwMode="auto">
                <a:xfrm>
                  <a:off x="3830" y="2214"/>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096" name="Oval 319"/>
                <p:cNvSpPr>
                  <a:spLocks noChangeArrowheads="1"/>
                </p:cNvSpPr>
                <p:nvPr/>
              </p:nvSpPr>
              <p:spPr bwMode="auto">
                <a:xfrm>
                  <a:off x="3840" y="2221"/>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097" name="Oval 320"/>
                <p:cNvSpPr>
                  <a:spLocks noChangeArrowheads="1"/>
                </p:cNvSpPr>
                <p:nvPr/>
              </p:nvSpPr>
              <p:spPr bwMode="auto">
                <a:xfrm>
                  <a:off x="3843" y="2223"/>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087" name="Group 321"/>
              <p:cNvGrpSpPr>
                <a:grpSpLocks/>
              </p:cNvGrpSpPr>
              <p:nvPr/>
            </p:nvGrpSpPr>
            <p:grpSpPr bwMode="auto">
              <a:xfrm>
                <a:off x="3680" y="2112"/>
                <a:ext cx="62" cy="63"/>
                <a:chOff x="3680" y="2112"/>
                <a:chExt cx="62" cy="63"/>
              </a:xfrm>
            </p:grpSpPr>
            <p:sp>
              <p:nvSpPr>
                <p:cNvPr id="49092" name="Oval 322"/>
                <p:cNvSpPr>
                  <a:spLocks noChangeArrowheads="1"/>
                </p:cNvSpPr>
                <p:nvPr/>
              </p:nvSpPr>
              <p:spPr bwMode="auto">
                <a:xfrm>
                  <a:off x="3680"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093" name="Oval 323"/>
                <p:cNvSpPr>
                  <a:spLocks noChangeArrowheads="1"/>
                </p:cNvSpPr>
                <p:nvPr/>
              </p:nvSpPr>
              <p:spPr bwMode="auto">
                <a:xfrm>
                  <a:off x="3690"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094" name="Oval 324"/>
                <p:cNvSpPr>
                  <a:spLocks noChangeArrowheads="1"/>
                </p:cNvSpPr>
                <p:nvPr/>
              </p:nvSpPr>
              <p:spPr bwMode="auto">
                <a:xfrm>
                  <a:off x="3693"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9088" name="Group 325"/>
              <p:cNvGrpSpPr>
                <a:grpSpLocks/>
              </p:cNvGrpSpPr>
              <p:nvPr/>
            </p:nvGrpSpPr>
            <p:grpSpPr bwMode="auto">
              <a:xfrm>
                <a:off x="3986" y="2112"/>
                <a:ext cx="62" cy="63"/>
                <a:chOff x="3986" y="2112"/>
                <a:chExt cx="62" cy="63"/>
              </a:xfrm>
            </p:grpSpPr>
            <p:sp>
              <p:nvSpPr>
                <p:cNvPr id="49089" name="Oval 326"/>
                <p:cNvSpPr>
                  <a:spLocks noChangeArrowheads="1"/>
                </p:cNvSpPr>
                <p:nvPr/>
              </p:nvSpPr>
              <p:spPr bwMode="auto">
                <a:xfrm>
                  <a:off x="3986" y="2112"/>
                  <a:ext cx="62" cy="6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090" name="Oval 327"/>
                <p:cNvSpPr>
                  <a:spLocks noChangeArrowheads="1"/>
                </p:cNvSpPr>
                <p:nvPr/>
              </p:nvSpPr>
              <p:spPr bwMode="auto">
                <a:xfrm>
                  <a:off x="3996" y="2119"/>
                  <a:ext cx="22" cy="23"/>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9091" name="Oval 328"/>
                <p:cNvSpPr>
                  <a:spLocks noChangeArrowheads="1"/>
                </p:cNvSpPr>
                <p:nvPr/>
              </p:nvSpPr>
              <p:spPr bwMode="auto">
                <a:xfrm>
                  <a:off x="3999" y="2121"/>
                  <a:ext cx="16" cy="16"/>
                </a:xfrm>
                <a:prstGeom prst="ellipse">
                  <a:avLst/>
                </a:prstGeom>
                <a:solidFill>
                  <a:schemeClr val="tx2"/>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grpSp>
        <p:nvGrpSpPr>
          <p:cNvPr id="48210" name="Group 1011"/>
          <p:cNvGrpSpPr>
            <a:grpSpLocks/>
          </p:cNvGrpSpPr>
          <p:nvPr/>
        </p:nvGrpSpPr>
        <p:grpSpPr bwMode="auto">
          <a:xfrm>
            <a:off x="3611410" y="2889026"/>
            <a:ext cx="1030287" cy="433388"/>
            <a:chOff x="1734" y="3008"/>
            <a:chExt cx="2317" cy="709"/>
          </a:xfrm>
        </p:grpSpPr>
        <p:sp>
          <p:nvSpPr>
            <p:cNvPr id="48702" name="Line 1012"/>
            <p:cNvSpPr>
              <a:spLocks noChangeShapeType="1"/>
            </p:cNvSpPr>
            <p:nvPr/>
          </p:nvSpPr>
          <p:spPr bwMode="auto">
            <a:xfrm>
              <a:off x="2817" y="3045"/>
              <a:ext cx="0" cy="144"/>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03" name="Line 1013"/>
            <p:cNvSpPr>
              <a:spLocks noChangeShapeType="1"/>
            </p:cNvSpPr>
            <p:nvPr/>
          </p:nvSpPr>
          <p:spPr bwMode="auto">
            <a:xfrm>
              <a:off x="2358" y="3318"/>
              <a:ext cx="0" cy="144"/>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04" name="Line 1014"/>
            <p:cNvSpPr>
              <a:spLocks noChangeShapeType="1"/>
            </p:cNvSpPr>
            <p:nvPr/>
          </p:nvSpPr>
          <p:spPr bwMode="auto">
            <a:xfrm>
              <a:off x="2813" y="3190"/>
              <a:ext cx="153"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05" name="Line 1015"/>
            <p:cNvSpPr>
              <a:spLocks noChangeShapeType="1"/>
            </p:cNvSpPr>
            <p:nvPr/>
          </p:nvSpPr>
          <p:spPr bwMode="auto">
            <a:xfrm>
              <a:off x="3565" y="3312"/>
              <a:ext cx="0" cy="144"/>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706" name="Group 1016"/>
            <p:cNvGrpSpPr>
              <a:grpSpLocks/>
            </p:cNvGrpSpPr>
            <p:nvPr/>
          </p:nvGrpSpPr>
          <p:grpSpPr bwMode="auto">
            <a:xfrm>
              <a:off x="3565" y="3447"/>
              <a:ext cx="308" cy="243"/>
              <a:chOff x="3565" y="3447"/>
              <a:chExt cx="308" cy="243"/>
            </a:xfrm>
          </p:grpSpPr>
          <p:sp>
            <p:nvSpPr>
              <p:cNvPr id="48825" name="Line 1017"/>
              <p:cNvSpPr>
                <a:spLocks noChangeShapeType="1"/>
              </p:cNvSpPr>
              <p:nvPr/>
            </p:nvSpPr>
            <p:spPr bwMode="auto">
              <a:xfrm>
                <a:off x="3565" y="3452"/>
                <a:ext cx="153"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826" name="Line 1018"/>
              <p:cNvSpPr>
                <a:spLocks noChangeShapeType="1"/>
              </p:cNvSpPr>
              <p:nvPr/>
            </p:nvSpPr>
            <p:spPr bwMode="auto">
              <a:xfrm flipV="1">
                <a:off x="3719" y="3447"/>
                <a:ext cx="154"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827" name="Line 1019"/>
              <p:cNvSpPr>
                <a:spLocks noChangeShapeType="1"/>
              </p:cNvSpPr>
              <p:nvPr/>
            </p:nvSpPr>
            <p:spPr bwMode="auto">
              <a:xfrm>
                <a:off x="3718" y="3546"/>
                <a:ext cx="0" cy="144"/>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8707" name="Line 1020"/>
            <p:cNvSpPr>
              <a:spLocks noChangeShapeType="1"/>
            </p:cNvSpPr>
            <p:nvPr/>
          </p:nvSpPr>
          <p:spPr bwMode="auto">
            <a:xfrm>
              <a:off x="3270" y="3318"/>
              <a:ext cx="0" cy="144"/>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08" name="Line 1021"/>
            <p:cNvSpPr>
              <a:spLocks noChangeShapeType="1"/>
            </p:cNvSpPr>
            <p:nvPr/>
          </p:nvSpPr>
          <p:spPr bwMode="auto">
            <a:xfrm flipV="1">
              <a:off x="2968" y="3194"/>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09" name="Line 1022"/>
            <p:cNvSpPr>
              <a:spLocks noChangeShapeType="1"/>
            </p:cNvSpPr>
            <p:nvPr/>
          </p:nvSpPr>
          <p:spPr bwMode="auto">
            <a:xfrm>
              <a:off x="3118" y="3195"/>
              <a:ext cx="152" cy="10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10" name="Line 1023"/>
            <p:cNvSpPr>
              <a:spLocks noChangeShapeType="1"/>
            </p:cNvSpPr>
            <p:nvPr/>
          </p:nvSpPr>
          <p:spPr bwMode="auto">
            <a:xfrm flipV="1">
              <a:off x="3266" y="3193"/>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11" name="Line 1024"/>
            <p:cNvSpPr>
              <a:spLocks noChangeShapeType="1"/>
            </p:cNvSpPr>
            <p:nvPr/>
          </p:nvSpPr>
          <p:spPr bwMode="auto">
            <a:xfrm>
              <a:off x="3415" y="3195"/>
              <a:ext cx="153"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12" name="Line 1025"/>
            <p:cNvSpPr>
              <a:spLocks noChangeShapeType="1"/>
            </p:cNvSpPr>
            <p:nvPr/>
          </p:nvSpPr>
          <p:spPr bwMode="auto">
            <a:xfrm flipV="1">
              <a:off x="3569" y="3190"/>
              <a:ext cx="154"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13" name="Line 1026"/>
            <p:cNvSpPr>
              <a:spLocks noChangeShapeType="1"/>
            </p:cNvSpPr>
            <p:nvPr/>
          </p:nvSpPr>
          <p:spPr bwMode="auto">
            <a:xfrm>
              <a:off x="3718" y="3192"/>
              <a:ext cx="153"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14" name="Line 1027"/>
            <p:cNvSpPr>
              <a:spLocks noChangeShapeType="1"/>
            </p:cNvSpPr>
            <p:nvPr/>
          </p:nvSpPr>
          <p:spPr bwMode="auto">
            <a:xfrm flipV="1">
              <a:off x="3870" y="3189"/>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715" name="Group 1028"/>
            <p:cNvGrpSpPr>
              <a:grpSpLocks/>
            </p:cNvGrpSpPr>
            <p:nvPr/>
          </p:nvGrpSpPr>
          <p:grpSpPr bwMode="auto">
            <a:xfrm>
              <a:off x="2939" y="3261"/>
              <a:ext cx="62" cy="63"/>
              <a:chOff x="2939" y="3261"/>
              <a:chExt cx="62" cy="63"/>
            </a:xfrm>
          </p:grpSpPr>
          <p:sp>
            <p:nvSpPr>
              <p:cNvPr id="48822" name="Oval 1029"/>
              <p:cNvSpPr>
                <a:spLocks noChangeArrowheads="1"/>
              </p:cNvSpPr>
              <p:nvPr/>
            </p:nvSpPr>
            <p:spPr bwMode="auto">
              <a:xfrm>
                <a:off x="2939" y="3261"/>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23" name="Oval 1030"/>
              <p:cNvSpPr>
                <a:spLocks noChangeArrowheads="1"/>
              </p:cNvSpPr>
              <p:nvPr/>
            </p:nvSpPr>
            <p:spPr bwMode="auto">
              <a:xfrm>
                <a:off x="2949" y="3268"/>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24" name="Oval 1031"/>
              <p:cNvSpPr>
                <a:spLocks noChangeArrowheads="1"/>
              </p:cNvSpPr>
              <p:nvPr/>
            </p:nvSpPr>
            <p:spPr bwMode="auto">
              <a:xfrm>
                <a:off x="2952" y="3270"/>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16" name="Group 1032"/>
            <p:cNvGrpSpPr>
              <a:grpSpLocks/>
            </p:cNvGrpSpPr>
            <p:nvPr/>
          </p:nvGrpSpPr>
          <p:grpSpPr bwMode="auto">
            <a:xfrm>
              <a:off x="3083" y="3159"/>
              <a:ext cx="62" cy="63"/>
              <a:chOff x="3083" y="3159"/>
              <a:chExt cx="62" cy="63"/>
            </a:xfrm>
          </p:grpSpPr>
          <p:sp>
            <p:nvSpPr>
              <p:cNvPr id="48819" name="Oval 1033"/>
              <p:cNvSpPr>
                <a:spLocks noChangeArrowheads="1"/>
              </p:cNvSpPr>
              <p:nvPr/>
            </p:nvSpPr>
            <p:spPr bwMode="auto">
              <a:xfrm>
                <a:off x="3083" y="31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20" name="Oval 1034"/>
              <p:cNvSpPr>
                <a:spLocks noChangeArrowheads="1"/>
              </p:cNvSpPr>
              <p:nvPr/>
            </p:nvSpPr>
            <p:spPr bwMode="auto">
              <a:xfrm>
                <a:off x="3093" y="31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21" name="Oval 1035"/>
              <p:cNvSpPr>
                <a:spLocks noChangeArrowheads="1"/>
              </p:cNvSpPr>
              <p:nvPr/>
            </p:nvSpPr>
            <p:spPr bwMode="auto">
              <a:xfrm>
                <a:off x="3096" y="31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17" name="Group 1036"/>
            <p:cNvGrpSpPr>
              <a:grpSpLocks/>
            </p:cNvGrpSpPr>
            <p:nvPr/>
          </p:nvGrpSpPr>
          <p:grpSpPr bwMode="auto">
            <a:xfrm>
              <a:off x="3239" y="3261"/>
              <a:ext cx="62" cy="63"/>
              <a:chOff x="3239" y="3261"/>
              <a:chExt cx="62" cy="63"/>
            </a:xfrm>
          </p:grpSpPr>
          <p:sp>
            <p:nvSpPr>
              <p:cNvPr id="48816" name="Oval 1037"/>
              <p:cNvSpPr>
                <a:spLocks noChangeArrowheads="1"/>
              </p:cNvSpPr>
              <p:nvPr/>
            </p:nvSpPr>
            <p:spPr bwMode="auto">
              <a:xfrm>
                <a:off x="3239" y="3261"/>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17" name="Oval 1038"/>
              <p:cNvSpPr>
                <a:spLocks noChangeArrowheads="1"/>
              </p:cNvSpPr>
              <p:nvPr/>
            </p:nvSpPr>
            <p:spPr bwMode="auto">
              <a:xfrm>
                <a:off x="3249" y="3268"/>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18" name="Oval 1039"/>
              <p:cNvSpPr>
                <a:spLocks noChangeArrowheads="1"/>
              </p:cNvSpPr>
              <p:nvPr/>
            </p:nvSpPr>
            <p:spPr bwMode="auto">
              <a:xfrm>
                <a:off x="3252" y="3270"/>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18" name="Group 1040"/>
            <p:cNvGrpSpPr>
              <a:grpSpLocks/>
            </p:cNvGrpSpPr>
            <p:nvPr/>
          </p:nvGrpSpPr>
          <p:grpSpPr bwMode="auto">
            <a:xfrm>
              <a:off x="3389" y="3159"/>
              <a:ext cx="62" cy="63"/>
              <a:chOff x="3389" y="3159"/>
              <a:chExt cx="62" cy="63"/>
            </a:xfrm>
          </p:grpSpPr>
          <p:sp>
            <p:nvSpPr>
              <p:cNvPr id="48813" name="Oval 1041"/>
              <p:cNvSpPr>
                <a:spLocks noChangeArrowheads="1"/>
              </p:cNvSpPr>
              <p:nvPr/>
            </p:nvSpPr>
            <p:spPr bwMode="auto">
              <a:xfrm>
                <a:off x="3389" y="31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14" name="Oval 1042"/>
              <p:cNvSpPr>
                <a:spLocks noChangeArrowheads="1"/>
              </p:cNvSpPr>
              <p:nvPr/>
            </p:nvSpPr>
            <p:spPr bwMode="auto">
              <a:xfrm>
                <a:off x="3399" y="31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15" name="Oval 1043"/>
              <p:cNvSpPr>
                <a:spLocks noChangeArrowheads="1"/>
              </p:cNvSpPr>
              <p:nvPr/>
            </p:nvSpPr>
            <p:spPr bwMode="auto">
              <a:xfrm>
                <a:off x="3402" y="31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19" name="Group 1044"/>
            <p:cNvGrpSpPr>
              <a:grpSpLocks/>
            </p:cNvGrpSpPr>
            <p:nvPr/>
          </p:nvGrpSpPr>
          <p:grpSpPr bwMode="auto">
            <a:xfrm>
              <a:off x="3533" y="3261"/>
              <a:ext cx="62" cy="63"/>
              <a:chOff x="3533" y="3261"/>
              <a:chExt cx="62" cy="63"/>
            </a:xfrm>
          </p:grpSpPr>
          <p:sp>
            <p:nvSpPr>
              <p:cNvPr id="48810" name="Oval 1045"/>
              <p:cNvSpPr>
                <a:spLocks noChangeArrowheads="1"/>
              </p:cNvSpPr>
              <p:nvPr/>
            </p:nvSpPr>
            <p:spPr bwMode="auto">
              <a:xfrm>
                <a:off x="3533" y="3261"/>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11" name="Oval 1046"/>
              <p:cNvSpPr>
                <a:spLocks noChangeArrowheads="1"/>
              </p:cNvSpPr>
              <p:nvPr/>
            </p:nvSpPr>
            <p:spPr bwMode="auto">
              <a:xfrm>
                <a:off x="3543" y="3268"/>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12" name="Oval 1047"/>
              <p:cNvSpPr>
                <a:spLocks noChangeArrowheads="1"/>
              </p:cNvSpPr>
              <p:nvPr/>
            </p:nvSpPr>
            <p:spPr bwMode="auto">
              <a:xfrm>
                <a:off x="3546" y="3270"/>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20" name="Group 1048"/>
            <p:cNvGrpSpPr>
              <a:grpSpLocks/>
            </p:cNvGrpSpPr>
            <p:nvPr/>
          </p:nvGrpSpPr>
          <p:grpSpPr bwMode="auto">
            <a:xfrm>
              <a:off x="3836" y="3261"/>
              <a:ext cx="62" cy="63"/>
              <a:chOff x="3836" y="3261"/>
              <a:chExt cx="62" cy="63"/>
            </a:xfrm>
          </p:grpSpPr>
          <p:sp>
            <p:nvSpPr>
              <p:cNvPr id="48807" name="Oval 1049"/>
              <p:cNvSpPr>
                <a:spLocks noChangeArrowheads="1"/>
              </p:cNvSpPr>
              <p:nvPr/>
            </p:nvSpPr>
            <p:spPr bwMode="auto">
              <a:xfrm>
                <a:off x="3836" y="3261"/>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08" name="Oval 1050"/>
              <p:cNvSpPr>
                <a:spLocks noChangeArrowheads="1"/>
              </p:cNvSpPr>
              <p:nvPr/>
            </p:nvSpPr>
            <p:spPr bwMode="auto">
              <a:xfrm>
                <a:off x="3846" y="3268"/>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09" name="Oval 1051"/>
              <p:cNvSpPr>
                <a:spLocks noChangeArrowheads="1"/>
              </p:cNvSpPr>
              <p:nvPr/>
            </p:nvSpPr>
            <p:spPr bwMode="auto">
              <a:xfrm>
                <a:off x="3849" y="3270"/>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21" name="Group 1052"/>
            <p:cNvGrpSpPr>
              <a:grpSpLocks/>
            </p:cNvGrpSpPr>
            <p:nvPr/>
          </p:nvGrpSpPr>
          <p:grpSpPr bwMode="auto">
            <a:xfrm>
              <a:off x="3684" y="3159"/>
              <a:ext cx="62" cy="63"/>
              <a:chOff x="3684" y="3159"/>
              <a:chExt cx="62" cy="63"/>
            </a:xfrm>
          </p:grpSpPr>
          <p:sp>
            <p:nvSpPr>
              <p:cNvPr id="48804" name="Oval 1053"/>
              <p:cNvSpPr>
                <a:spLocks noChangeArrowheads="1"/>
              </p:cNvSpPr>
              <p:nvPr/>
            </p:nvSpPr>
            <p:spPr bwMode="auto">
              <a:xfrm>
                <a:off x="3684" y="31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05" name="Oval 1054"/>
              <p:cNvSpPr>
                <a:spLocks noChangeArrowheads="1"/>
              </p:cNvSpPr>
              <p:nvPr/>
            </p:nvSpPr>
            <p:spPr bwMode="auto">
              <a:xfrm>
                <a:off x="3694" y="31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06" name="Oval 1055"/>
              <p:cNvSpPr>
                <a:spLocks noChangeArrowheads="1"/>
              </p:cNvSpPr>
              <p:nvPr/>
            </p:nvSpPr>
            <p:spPr bwMode="auto">
              <a:xfrm>
                <a:off x="3697" y="31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22" name="Group 1056"/>
            <p:cNvGrpSpPr>
              <a:grpSpLocks/>
            </p:cNvGrpSpPr>
            <p:nvPr/>
          </p:nvGrpSpPr>
          <p:grpSpPr bwMode="auto">
            <a:xfrm>
              <a:off x="3989" y="3159"/>
              <a:ext cx="62" cy="63"/>
              <a:chOff x="3989" y="3159"/>
              <a:chExt cx="62" cy="63"/>
            </a:xfrm>
          </p:grpSpPr>
          <p:sp>
            <p:nvSpPr>
              <p:cNvPr id="48801" name="Oval 1057"/>
              <p:cNvSpPr>
                <a:spLocks noChangeArrowheads="1"/>
              </p:cNvSpPr>
              <p:nvPr/>
            </p:nvSpPr>
            <p:spPr bwMode="auto">
              <a:xfrm>
                <a:off x="3989" y="31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02" name="Oval 1058"/>
              <p:cNvSpPr>
                <a:spLocks noChangeArrowheads="1"/>
              </p:cNvSpPr>
              <p:nvPr/>
            </p:nvSpPr>
            <p:spPr bwMode="auto">
              <a:xfrm>
                <a:off x="3999" y="31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03" name="Oval 1059"/>
              <p:cNvSpPr>
                <a:spLocks noChangeArrowheads="1"/>
              </p:cNvSpPr>
              <p:nvPr/>
            </p:nvSpPr>
            <p:spPr bwMode="auto">
              <a:xfrm>
                <a:off x="4002" y="31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23" name="Group 1060"/>
            <p:cNvGrpSpPr>
              <a:grpSpLocks/>
            </p:cNvGrpSpPr>
            <p:nvPr/>
          </p:nvGrpSpPr>
          <p:grpSpPr bwMode="auto">
            <a:xfrm>
              <a:off x="3239" y="3428"/>
              <a:ext cx="62" cy="63"/>
              <a:chOff x="3239" y="3428"/>
              <a:chExt cx="62" cy="63"/>
            </a:xfrm>
          </p:grpSpPr>
          <p:sp>
            <p:nvSpPr>
              <p:cNvPr id="48798" name="Oval 1061"/>
              <p:cNvSpPr>
                <a:spLocks noChangeArrowheads="1"/>
              </p:cNvSpPr>
              <p:nvPr/>
            </p:nvSpPr>
            <p:spPr bwMode="auto">
              <a:xfrm>
                <a:off x="3239" y="3428"/>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99" name="Oval 1062"/>
              <p:cNvSpPr>
                <a:spLocks noChangeArrowheads="1"/>
              </p:cNvSpPr>
              <p:nvPr/>
            </p:nvSpPr>
            <p:spPr bwMode="auto">
              <a:xfrm>
                <a:off x="3249" y="3435"/>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800" name="Oval 1063"/>
              <p:cNvSpPr>
                <a:spLocks noChangeArrowheads="1"/>
              </p:cNvSpPr>
              <p:nvPr/>
            </p:nvSpPr>
            <p:spPr bwMode="auto">
              <a:xfrm>
                <a:off x="3252" y="3437"/>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24" name="Group 1064"/>
            <p:cNvGrpSpPr>
              <a:grpSpLocks/>
            </p:cNvGrpSpPr>
            <p:nvPr/>
          </p:nvGrpSpPr>
          <p:grpSpPr bwMode="auto">
            <a:xfrm>
              <a:off x="3539" y="3428"/>
              <a:ext cx="62" cy="63"/>
              <a:chOff x="3539" y="3428"/>
              <a:chExt cx="62" cy="63"/>
            </a:xfrm>
          </p:grpSpPr>
          <p:sp>
            <p:nvSpPr>
              <p:cNvPr id="48795" name="Oval 1065"/>
              <p:cNvSpPr>
                <a:spLocks noChangeArrowheads="1"/>
              </p:cNvSpPr>
              <p:nvPr/>
            </p:nvSpPr>
            <p:spPr bwMode="auto">
              <a:xfrm>
                <a:off x="3539" y="3428"/>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96" name="Oval 1066"/>
              <p:cNvSpPr>
                <a:spLocks noChangeArrowheads="1"/>
              </p:cNvSpPr>
              <p:nvPr/>
            </p:nvSpPr>
            <p:spPr bwMode="auto">
              <a:xfrm>
                <a:off x="3549" y="3435"/>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97" name="Oval 1067"/>
              <p:cNvSpPr>
                <a:spLocks noChangeArrowheads="1"/>
              </p:cNvSpPr>
              <p:nvPr/>
            </p:nvSpPr>
            <p:spPr bwMode="auto">
              <a:xfrm>
                <a:off x="3552" y="3437"/>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25" name="Group 1068"/>
            <p:cNvGrpSpPr>
              <a:grpSpLocks/>
            </p:cNvGrpSpPr>
            <p:nvPr/>
          </p:nvGrpSpPr>
          <p:grpSpPr bwMode="auto">
            <a:xfrm>
              <a:off x="3684" y="3513"/>
              <a:ext cx="62" cy="63"/>
              <a:chOff x="3684" y="3513"/>
              <a:chExt cx="62" cy="63"/>
            </a:xfrm>
          </p:grpSpPr>
          <p:sp>
            <p:nvSpPr>
              <p:cNvPr id="48792" name="Oval 1069"/>
              <p:cNvSpPr>
                <a:spLocks noChangeArrowheads="1"/>
              </p:cNvSpPr>
              <p:nvPr/>
            </p:nvSpPr>
            <p:spPr bwMode="auto">
              <a:xfrm>
                <a:off x="3684" y="3513"/>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93" name="Oval 1070"/>
              <p:cNvSpPr>
                <a:spLocks noChangeArrowheads="1"/>
              </p:cNvSpPr>
              <p:nvPr/>
            </p:nvSpPr>
            <p:spPr bwMode="auto">
              <a:xfrm>
                <a:off x="3694" y="3520"/>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94" name="Oval 1071"/>
              <p:cNvSpPr>
                <a:spLocks noChangeArrowheads="1"/>
              </p:cNvSpPr>
              <p:nvPr/>
            </p:nvSpPr>
            <p:spPr bwMode="auto">
              <a:xfrm>
                <a:off x="3697" y="3522"/>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26" name="Group 1072"/>
            <p:cNvGrpSpPr>
              <a:grpSpLocks/>
            </p:cNvGrpSpPr>
            <p:nvPr/>
          </p:nvGrpSpPr>
          <p:grpSpPr bwMode="auto">
            <a:xfrm>
              <a:off x="3836" y="3426"/>
              <a:ext cx="62" cy="63"/>
              <a:chOff x="3836" y="3426"/>
              <a:chExt cx="62" cy="63"/>
            </a:xfrm>
          </p:grpSpPr>
          <p:sp>
            <p:nvSpPr>
              <p:cNvPr id="48789" name="Oval 1073"/>
              <p:cNvSpPr>
                <a:spLocks noChangeArrowheads="1"/>
              </p:cNvSpPr>
              <p:nvPr/>
            </p:nvSpPr>
            <p:spPr bwMode="auto">
              <a:xfrm>
                <a:off x="3836" y="3426"/>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90" name="Oval 1074"/>
              <p:cNvSpPr>
                <a:spLocks noChangeArrowheads="1"/>
              </p:cNvSpPr>
              <p:nvPr/>
            </p:nvSpPr>
            <p:spPr bwMode="auto">
              <a:xfrm>
                <a:off x="3846" y="3433"/>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91" name="Oval 1075"/>
              <p:cNvSpPr>
                <a:spLocks noChangeArrowheads="1"/>
              </p:cNvSpPr>
              <p:nvPr/>
            </p:nvSpPr>
            <p:spPr bwMode="auto">
              <a:xfrm>
                <a:off x="3849" y="343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27" name="Group 1076"/>
            <p:cNvGrpSpPr>
              <a:grpSpLocks/>
            </p:cNvGrpSpPr>
            <p:nvPr/>
          </p:nvGrpSpPr>
          <p:grpSpPr bwMode="auto">
            <a:xfrm>
              <a:off x="3684" y="3654"/>
              <a:ext cx="62" cy="63"/>
              <a:chOff x="3684" y="3654"/>
              <a:chExt cx="62" cy="63"/>
            </a:xfrm>
          </p:grpSpPr>
          <p:sp>
            <p:nvSpPr>
              <p:cNvPr id="48786" name="Oval 1077"/>
              <p:cNvSpPr>
                <a:spLocks noChangeArrowheads="1"/>
              </p:cNvSpPr>
              <p:nvPr/>
            </p:nvSpPr>
            <p:spPr bwMode="auto">
              <a:xfrm>
                <a:off x="3684" y="3654"/>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87" name="Oval 1078"/>
              <p:cNvSpPr>
                <a:spLocks noChangeArrowheads="1"/>
              </p:cNvSpPr>
              <p:nvPr/>
            </p:nvSpPr>
            <p:spPr bwMode="auto">
              <a:xfrm>
                <a:off x="3694" y="3661"/>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88" name="Oval 1079"/>
              <p:cNvSpPr>
                <a:spLocks noChangeArrowheads="1"/>
              </p:cNvSpPr>
              <p:nvPr/>
            </p:nvSpPr>
            <p:spPr bwMode="auto">
              <a:xfrm>
                <a:off x="3697" y="366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28" name="Group 1080"/>
            <p:cNvGrpSpPr>
              <a:grpSpLocks/>
            </p:cNvGrpSpPr>
            <p:nvPr/>
          </p:nvGrpSpPr>
          <p:grpSpPr bwMode="auto">
            <a:xfrm>
              <a:off x="1734" y="3157"/>
              <a:ext cx="1112" cy="165"/>
              <a:chOff x="1734" y="3157"/>
              <a:chExt cx="1112" cy="165"/>
            </a:xfrm>
          </p:grpSpPr>
          <p:sp>
            <p:nvSpPr>
              <p:cNvPr id="48747" name="Line 1081"/>
              <p:cNvSpPr>
                <a:spLocks noChangeShapeType="1"/>
              </p:cNvSpPr>
              <p:nvPr/>
            </p:nvSpPr>
            <p:spPr bwMode="auto">
              <a:xfrm flipV="1">
                <a:off x="1763" y="3192"/>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48" name="Line 1082"/>
              <p:cNvSpPr>
                <a:spLocks noChangeShapeType="1"/>
              </p:cNvSpPr>
              <p:nvPr/>
            </p:nvSpPr>
            <p:spPr bwMode="auto">
              <a:xfrm>
                <a:off x="1913" y="3193"/>
                <a:ext cx="152" cy="10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49" name="Line 1083"/>
              <p:cNvSpPr>
                <a:spLocks noChangeShapeType="1"/>
              </p:cNvSpPr>
              <p:nvPr/>
            </p:nvSpPr>
            <p:spPr bwMode="auto">
              <a:xfrm flipV="1">
                <a:off x="2061" y="3191"/>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50" name="Line 1084"/>
              <p:cNvSpPr>
                <a:spLocks noChangeShapeType="1"/>
              </p:cNvSpPr>
              <p:nvPr/>
            </p:nvSpPr>
            <p:spPr bwMode="auto">
              <a:xfrm>
                <a:off x="2210" y="3193"/>
                <a:ext cx="153"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51" name="Line 1085"/>
              <p:cNvSpPr>
                <a:spLocks noChangeShapeType="1"/>
              </p:cNvSpPr>
              <p:nvPr/>
            </p:nvSpPr>
            <p:spPr bwMode="auto">
              <a:xfrm flipV="1">
                <a:off x="2364" y="3188"/>
                <a:ext cx="154" cy="10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52" name="Line 1086"/>
              <p:cNvSpPr>
                <a:spLocks noChangeShapeType="1"/>
              </p:cNvSpPr>
              <p:nvPr/>
            </p:nvSpPr>
            <p:spPr bwMode="auto">
              <a:xfrm>
                <a:off x="2513" y="3190"/>
                <a:ext cx="153"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53" name="Line 1087"/>
              <p:cNvSpPr>
                <a:spLocks noChangeShapeType="1"/>
              </p:cNvSpPr>
              <p:nvPr/>
            </p:nvSpPr>
            <p:spPr bwMode="auto">
              <a:xfrm flipV="1">
                <a:off x="2665" y="3187"/>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754" name="Group 1088"/>
              <p:cNvGrpSpPr>
                <a:grpSpLocks/>
              </p:cNvGrpSpPr>
              <p:nvPr/>
            </p:nvGrpSpPr>
            <p:grpSpPr bwMode="auto">
              <a:xfrm>
                <a:off x="1734" y="3259"/>
                <a:ext cx="62" cy="63"/>
                <a:chOff x="1734" y="3259"/>
                <a:chExt cx="62" cy="63"/>
              </a:xfrm>
            </p:grpSpPr>
            <p:sp>
              <p:nvSpPr>
                <p:cNvPr id="48783" name="Oval 1089"/>
                <p:cNvSpPr>
                  <a:spLocks noChangeArrowheads="1"/>
                </p:cNvSpPr>
                <p:nvPr/>
              </p:nvSpPr>
              <p:spPr bwMode="auto">
                <a:xfrm>
                  <a:off x="1734" y="32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84" name="Oval 1090"/>
                <p:cNvSpPr>
                  <a:spLocks noChangeArrowheads="1"/>
                </p:cNvSpPr>
                <p:nvPr/>
              </p:nvSpPr>
              <p:spPr bwMode="auto">
                <a:xfrm>
                  <a:off x="1744" y="32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85" name="Oval 1091"/>
                <p:cNvSpPr>
                  <a:spLocks noChangeArrowheads="1"/>
                </p:cNvSpPr>
                <p:nvPr/>
              </p:nvSpPr>
              <p:spPr bwMode="auto">
                <a:xfrm>
                  <a:off x="1747" y="32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55" name="Group 1092"/>
              <p:cNvGrpSpPr>
                <a:grpSpLocks/>
              </p:cNvGrpSpPr>
              <p:nvPr/>
            </p:nvGrpSpPr>
            <p:grpSpPr bwMode="auto">
              <a:xfrm>
                <a:off x="1878" y="3157"/>
                <a:ext cx="62" cy="63"/>
                <a:chOff x="1878" y="3157"/>
                <a:chExt cx="62" cy="63"/>
              </a:xfrm>
            </p:grpSpPr>
            <p:sp>
              <p:nvSpPr>
                <p:cNvPr id="48780" name="Oval 1093"/>
                <p:cNvSpPr>
                  <a:spLocks noChangeArrowheads="1"/>
                </p:cNvSpPr>
                <p:nvPr/>
              </p:nvSpPr>
              <p:spPr bwMode="auto">
                <a:xfrm>
                  <a:off x="1878" y="3157"/>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81" name="Oval 1094"/>
                <p:cNvSpPr>
                  <a:spLocks noChangeArrowheads="1"/>
                </p:cNvSpPr>
                <p:nvPr/>
              </p:nvSpPr>
              <p:spPr bwMode="auto">
                <a:xfrm>
                  <a:off x="1888" y="3164"/>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82" name="Oval 1095"/>
                <p:cNvSpPr>
                  <a:spLocks noChangeArrowheads="1"/>
                </p:cNvSpPr>
                <p:nvPr/>
              </p:nvSpPr>
              <p:spPr bwMode="auto">
                <a:xfrm>
                  <a:off x="1891" y="3166"/>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56" name="Group 1096"/>
              <p:cNvGrpSpPr>
                <a:grpSpLocks/>
              </p:cNvGrpSpPr>
              <p:nvPr/>
            </p:nvGrpSpPr>
            <p:grpSpPr bwMode="auto">
              <a:xfrm>
                <a:off x="2034" y="3259"/>
                <a:ext cx="62" cy="63"/>
                <a:chOff x="2034" y="3259"/>
                <a:chExt cx="62" cy="63"/>
              </a:xfrm>
            </p:grpSpPr>
            <p:sp>
              <p:nvSpPr>
                <p:cNvPr id="48777" name="Oval 1097"/>
                <p:cNvSpPr>
                  <a:spLocks noChangeArrowheads="1"/>
                </p:cNvSpPr>
                <p:nvPr/>
              </p:nvSpPr>
              <p:spPr bwMode="auto">
                <a:xfrm>
                  <a:off x="2034" y="32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78" name="Oval 1098"/>
                <p:cNvSpPr>
                  <a:spLocks noChangeArrowheads="1"/>
                </p:cNvSpPr>
                <p:nvPr/>
              </p:nvSpPr>
              <p:spPr bwMode="auto">
                <a:xfrm>
                  <a:off x="2044" y="32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79" name="Oval 1099"/>
                <p:cNvSpPr>
                  <a:spLocks noChangeArrowheads="1"/>
                </p:cNvSpPr>
                <p:nvPr/>
              </p:nvSpPr>
              <p:spPr bwMode="auto">
                <a:xfrm>
                  <a:off x="2047" y="32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57" name="Group 1100"/>
              <p:cNvGrpSpPr>
                <a:grpSpLocks/>
              </p:cNvGrpSpPr>
              <p:nvPr/>
            </p:nvGrpSpPr>
            <p:grpSpPr bwMode="auto">
              <a:xfrm>
                <a:off x="2184" y="3157"/>
                <a:ext cx="62" cy="63"/>
                <a:chOff x="2184" y="3157"/>
                <a:chExt cx="62" cy="63"/>
              </a:xfrm>
            </p:grpSpPr>
            <p:sp>
              <p:nvSpPr>
                <p:cNvPr id="48774" name="Oval 1101"/>
                <p:cNvSpPr>
                  <a:spLocks noChangeArrowheads="1"/>
                </p:cNvSpPr>
                <p:nvPr/>
              </p:nvSpPr>
              <p:spPr bwMode="auto">
                <a:xfrm>
                  <a:off x="2184" y="3157"/>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75" name="Oval 1102"/>
                <p:cNvSpPr>
                  <a:spLocks noChangeArrowheads="1"/>
                </p:cNvSpPr>
                <p:nvPr/>
              </p:nvSpPr>
              <p:spPr bwMode="auto">
                <a:xfrm>
                  <a:off x="2194" y="3164"/>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76" name="Oval 1103"/>
                <p:cNvSpPr>
                  <a:spLocks noChangeArrowheads="1"/>
                </p:cNvSpPr>
                <p:nvPr/>
              </p:nvSpPr>
              <p:spPr bwMode="auto">
                <a:xfrm>
                  <a:off x="2197" y="3166"/>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58" name="Group 1104"/>
              <p:cNvGrpSpPr>
                <a:grpSpLocks/>
              </p:cNvGrpSpPr>
              <p:nvPr/>
            </p:nvGrpSpPr>
            <p:grpSpPr bwMode="auto">
              <a:xfrm>
                <a:off x="2328" y="3259"/>
                <a:ext cx="62" cy="63"/>
                <a:chOff x="2328" y="3259"/>
                <a:chExt cx="62" cy="63"/>
              </a:xfrm>
            </p:grpSpPr>
            <p:sp>
              <p:nvSpPr>
                <p:cNvPr id="48771" name="Oval 1105"/>
                <p:cNvSpPr>
                  <a:spLocks noChangeArrowheads="1"/>
                </p:cNvSpPr>
                <p:nvPr/>
              </p:nvSpPr>
              <p:spPr bwMode="auto">
                <a:xfrm>
                  <a:off x="2328" y="32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72" name="Oval 1106"/>
                <p:cNvSpPr>
                  <a:spLocks noChangeArrowheads="1"/>
                </p:cNvSpPr>
                <p:nvPr/>
              </p:nvSpPr>
              <p:spPr bwMode="auto">
                <a:xfrm>
                  <a:off x="2338" y="32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73" name="Oval 1107"/>
                <p:cNvSpPr>
                  <a:spLocks noChangeArrowheads="1"/>
                </p:cNvSpPr>
                <p:nvPr/>
              </p:nvSpPr>
              <p:spPr bwMode="auto">
                <a:xfrm>
                  <a:off x="2341" y="32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59" name="Group 1108"/>
              <p:cNvGrpSpPr>
                <a:grpSpLocks/>
              </p:cNvGrpSpPr>
              <p:nvPr/>
            </p:nvGrpSpPr>
            <p:grpSpPr bwMode="auto">
              <a:xfrm>
                <a:off x="2628" y="3259"/>
                <a:ext cx="62" cy="63"/>
                <a:chOff x="2628" y="3259"/>
                <a:chExt cx="62" cy="63"/>
              </a:xfrm>
            </p:grpSpPr>
            <p:sp>
              <p:nvSpPr>
                <p:cNvPr id="48768" name="Oval 1109"/>
                <p:cNvSpPr>
                  <a:spLocks noChangeArrowheads="1"/>
                </p:cNvSpPr>
                <p:nvPr/>
              </p:nvSpPr>
              <p:spPr bwMode="auto">
                <a:xfrm>
                  <a:off x="2628" y="3259"/>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69" name="Oval 1110"/>
                <p:cNvSpPr>
                  <a:spLocks noChangeArrowheads="1"/>
                </p:cNvSpPr>
                <p:nvPr/>
              </p:nvSpPr>
              <p:spPr bwMode="auto">
                <a:xfrm>
                  <a:off x="2638" y="3266"/>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70" name="Oval 1111"/>
                <p:cNvSpPr>
                  <a:spLocks noChangeArrowheads="1"/>
                </p:cNvSpPr>
                <p:nvPr/>
              </p:nvSpPr>
              <p:spPr bwMode="auto">
                <a:xfrm>
                  <a:off x="2641" y="3268"/>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60" name="Group 1112"/>
              <p:cNvGrpSpPr>
                <a:grpSpLocks/>
              </p:cNvGrpSpPr>
              <p:nvPr/>
            </p:nvGrpSpPr>
            <p:grpSpPr bwMode="auto">
              <a:xfrm>
                <a:off x="2478" y="3157"/>
                <a:ext cx="62" cy="63"/>
                <a:chOff x="2478" y="3157"/>
                <a:chExt cx="62" cy="63"/>
              </a:xfrm>
            </p:grpSpPr>
            <p:sp>
              <p:nvSpPr>
                <p:cNvPr id="48765" name="Oval 1113"/>
                <p:cNvSpPr>
                  <a:spLocks noChangeArrowheads="1"/>
                </p:cNvSpPr>
                <p:nvPr/>
              </p:nvSpPr>
              <p:spPr bwMode="auto">
                <a:xfrm>
                  <a:off x="2478" y="3157"/>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66" name="Oval 1114"/>
                <p:cNvSpPr>
                  <a:spLocks noChangeArrowheads="1"/>
                </p:cNvSpPr>
                <p:nvPr/>
              </p:nvSpPr>
              <p:spPr bwMode="auto">
                <a:xfrm>
                  <a:off x="2488" y="3164"/>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67" name="Oval 1115"/>
                <p:cNvSpPr>
                  <a:spLocks noChangeArrowheads="1"/>
                </p:cNvSpPr>
                <p:nvPr/>
              </p:nvSpPr>
              <p:spPr bwMode="auto">
                <a:xfrm>
                  <a:off x="2491" y="3166"/>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61" name="Group 1116"/>
              <p:cNvGrpSpPr>
                <a:grpSpLocks/>
              </p:cNvGrpSpPr>
              <p:nvPr/>
            </p:nvGrpSpPr>
            <p:grpSpPr bwMode="auto">
              <a:xfrm>
                <a:off x="2784" y="3157"/>
                <a:ext cx="62" cy="63"/>
                <a:chOff x="2784" y="3157"/>
                <a:chExt cx="62" cy="63"/>
              </a:xfrm>
            </p:grpSpPr>
            <p:sp>
              <p:nvSpPr>
                <p:cNvPr id="48762" name="Oval 1117"/>
                <p:cNvSpPr>
                  <a:spLocks noChangeArrowheads="1"/>
                </p:cNvSpPr>
                <p:nvPr/>
              </p:nvSpPr>
              <p:spPr bwMode="auto">
                <a:xfrm>
                  <a:off x="2784" y="3157"/>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63" name="Oval 1118"/>
                <p:cNvSpPr>
                  <a:spLocks noChangeArrowheads="1"/>
                </p:cNvSpPr>
                <p:nvPr/>
              </p:nvSpPr>
              <p:spPr bwMode="auto">
                <a:xfrm>
                  <a:off x="2794" y="3164"/>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64" name="Oval 1119"/>
                <p:cNvSpPr>
                  <a:spLocks noChangeArrowheads="1"/>
                </p:cNvSpPr>
                <p:nvPr/>
              </p:nvSpPr>
              <p:spPr bwMode="auto">
                <a:xfrm>
                  <a:off x="2797" y="3166"/>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sp>
          <p:nvSpPr>
            <p:cNvPr id="48729" name="Line 1120"/>
            <p:cNvSpPr>
              <a:spLocks noChangeShapeType="1"/>
            </p:cNvSpPr>
            <p:nvPr/>
          </p:nvSpPr>
          <p:spPr bwMode="auto">
            <a:xfrm flipV="1">
              <a:off x="2212" y="3467"/>
              <a:ext cx="154" cy="10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730" name="Line 1121"/>
            <p:cNvSpPr>
              <a:spLocks noChangeShapeType="1"/>
            </p:cNvSpPr>
            <p:nvPr/>
          </p:nvSpPr>
          <p:spPr bwMode="auto">
            <a:xfrm>
              <a:off x="2362" y="3468"/>
              <a:ext cx="152" cy="10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731" name="Group 1122"/>
            <p:cNvGrpSpPr>
              <a:grpSpLocks/>
            </p:cNvGrpSpPr>
            <p:nvPr/>
          </p:nvGrpSpPr>
          <p:grpSpPr bwMode="auto">
            <a:xfrm>
              <a:off x="2183" y="3534"/>
              <a:ext cx="62" cy="63"/>
              <a:chOff x="2183" y="3534"/>
              <a:chExt cx="62" cy="63"/>
            </a:xfrm>
          </p:grpSpPr>
          <p:sp>
            <p:nvSpPr>
              <p:cNvPr id="48744" name="Oval 1123"/>
              <p:cNvSpPr>
                <a:spLocks noChangeArrowheads="1"/>
              </p:cNvSpPr>
              <p:nvPr/>
            </p:nvSpPr>
            <p:spPr bwMode="auto">
              <a:xfrm>
                <a:off x="2183" y="3534"/>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45" name="Oval 1124"/>
              <p:cNvSpPr>
                <a:spLocks noChangeArrowheads="1"/>
              </p:cNvSpPr>
              <p:nvPr/>
            </p:nvSpPr>
            <p:spPr bwMode="auto">
              <a:xfrm>
                <a:off x="2193" y="3541"/>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46" name="Oval 1125"/>
              <p:cNvSpPr>
                <a:spLocks noChangeArrowheads="1"/>
              </p:cNvSpPr>
              <p:nvPr/>
            </p:nvSpPr>
            <p:spPr bwMode="auto">
              <a:xfrm>
                <a:off x="2196" y="35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32" name="Group 1126"/>
            <p:cNvGrpSpPr>
              <a:grpSpLocks/>
            </p:cNvGrpSpPr>
            <p:nvPr/>
          </p:nvGrpSpPr>
          <p:grpSpPr bwMode="auto">
            <a:xfrm>
              <a:off x="2483" y="3534"/>
              <a:ext cx="62" cy="63"/>
              <a:chOff x="2483" y="3534"/>
              <a:chExt cx="62" cy="63"/>
            </a:xfrm>
          </p:grpSpPr>
          <p:sp>
            <p:nvSpPr>
              <p:cNvPr id="48741" name="Oval 1127"/>
              <p:cNvSpPr>
                <a:spLocks noChangeArrowheads="1"/>
              </p:cNvSpPr>
              <p:nvPr/>
            </p:nvSpPr>
            <p:spPr bwMode="auto">
              <a:xfrm>
                <a:off x="2483" y="3534"/>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42" name="Oval 1128"/>
              <p:cNvSpPr>
                <a:spLocks noChangeArrowheads="1"/>
              </p:cNvSpPr>
              <p:nvPr/>
            </p:nvSpPr>
            <p:spPr bwMode="auto">
              <a:xfrm>
                <a:off x="2493" y="3541"/>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43" name="Oval 1129"/>
              <p:cNvSpPr>
                <a:spLocks noChangeArrowheads="1"/>
              </p:cNvSpPr>
              <p:nvPr/>
            </p:nvSpPr>
            <p:spPr bwMode="auto">
              <a:xfrm>
                <a:off x="2496" y="35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33" name="Group 1130"/>
            <p:cNvGrpSpPr>
              <a:grpSpLocks/>
            </p:cNvGrpSpPr>
            <p:nvPr/>
          </p:nvGrpSpPr>
          <p:grpSpPr bwMode="auto">
            <a:xfrm>
              <a:off x="2327" y="3428"/>
              <a:ext cx="62" cy="63"/>
              <a:chOff x="2327" y="3428"/>
              <a:chExt cx="62" cy="63"/>
            </a:xfrm>
          </p:grpSpPr>
          <p:sp>
            <p:nvSpPr>
              <p:cNvPr id="48738" name="Oval 1131"/>
              <p:cNvSpPr>
                <a:spLocks noChangeArrowheads="1"/>
              </p:cNvSpPr>
              <p:nvPr/>
            </p:nvSpPr>
            <p:spPr bwMode="auto">
              <a:xfrm>
                <a:off x="2327" y="3428"/>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39" name="Oval 1132"/>
              <p:cNvSpPr>
                <a:spLocks noChangeArrowheads="1"/>
              </p:cNvSpPr>
              <p:nvPr/>
            </p:nvSpPr>
            <p:spPr bwMode="auto">
              <a:xfrm>
                <a:off x="2337" y="3435"/>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40" name="Oval 1133"/>
              <p:cNvSpPr>
                <a:spLocks noChangeArrowheads="1"/>
              </p:cNvSpPr>
              <p:nvPr/>
            </p:nvSpPr>
            <p:spPr bwMode="auto">
              <a:xfrm>
                <a:off x="2340" y="3437"/>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734" name="Group 1134"/>
            <p:cNvGrpSpPr>
              <a:grpSpLocks/>
            </p:cNvGrpSpPr>
            <p:nvPr/>
          </p:nvGrpSpPr>
          <p:grpSpPr bwMode="auto">
            <a:xfrm>
              <a:off x="2786" y="3008"/>
              <a:ext cx="62" cy="63"/>
              <a:chOff x="2786" y="3008"/>
              <a:chExt cx="62" cy="63"/>
            </a:xfrm>
          </p:grpSpPr>
          <p:sp>
            <p:nvSpPr>
              <p:cNvPr id="48735" name="Oval 1135"/>
              <p:cNvSpPr>
                <a:spLocks noChangeArrowheads="1"/>
              </p:cNvSpPr>
              <p:nvPr/>
            </p:nvSpPr>
            <p:spPr bwMode="auto">
              <a:xfrm>
                <a:off x="2786" y="3008"/>
                <a:ext cx="62" cy="63"/>
              </a:xfrm>
              <a:prstGeom prst="ellipse">
                <a:avLst/>
              </a:prstGeom>
              <a:solidFill>
                <a:srgbClr val="60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36" name="Oval 1136"/>
              <p:cNvSpPr>
                <a:spLocks noChangeArrowheads="1"/>
              </p:cNvSpPr>
              <p:nvPr/>
            </p:nvSpPr>
            <p:spPr bwMode="auto">
              <a:xfrm>
                <a:off x="2796" y="3015"/>
                <a:ext cx="22" cy="23"/>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737" name="Oval 1137"/>
              <p:cNvSpPr>
                <a:spLocks noChangeArrowheads="1"/>
              </p:cNvSpPr>
              <p:nvPr/>
            </p:nvSpPr>
            <p:spPr bwMode="auto">
              <a:xfrm>
                <a:off x="2799" y="3017"/>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48212" name="Group 1373"/>
          <p:cNvGrpSpPr>
            <a:grpSpLocks/>
          </p:cNvGrpSpPr>
          <p:nvPr/>
        </p:nvGrpSpPr>
        <p:grpSpPr bwMode="auto">
          <a:xfrm>
            <a:off x="3599661" y="3899051"/>
            <a:ext cx="1100137" cy="388938"/>
            <a:chOff x="856" y="1690"/>
            <a:chExt cx="2781" cy="1146"/>
          </a:xfrm>
        </p:grpSpPr>
        <p:sp>
          <p:nvSpPr>
            <p:cNvPr id="48483" name="Line 1374"/>
            <p:cNvSpPr>
              <a:spLocks noChangeShapeType="1"/>
            </p:cNvSpPr>
            <p:nvPr/>
          </p:nvSpPr>
          <p:spPr bwMode="auto">
            <a:xfrm flipV="1">
              <a:off x="911" y="2149"/>
              <a:ext cx="180" cy="16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484" name="Line 1375"/>
            <p:cNvSpPr>
              <a:spLocks noChangeShapeType="1"/>
            </p:cNvSpPr>
            <p:nvPr/>
          </p:nvSpPr>
          <p:spPr bwMode="auto">
            <a:xfrm>
              <a:off x="1088" y="2150"/>
              <a:ext cx="179" cy="16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485" name="Line 1376"/>
            <p:cNvSpPr>
              <a:spLocks noChangeShapeType="1"/>
            </p:cNvSpPr>
            <p:nvPr/>
          </p:nvSpPr>
          <p:spPr bwMode="auto">
            <a:xfrm flipV="1">
              <a:off x="1261" y="2147"/>
              <a:ext cx="180" cy="16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486" name="Line 1377"/>
            <p:cNvSpPr>
              <a:spLocks noChangeShapeType="1"/>
            </p:cNvSpPr>
            <p:nvPr/>
          </p:nvSpPr>
          <p:spPr bwMode="auto">
            <a:xfrm>
              <a:off x="1437" y="2150"/>
              <a:ext cx="179" cy="16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487" name="Line 1378"/>
            <p:cNvSpPr>
              <a:spLocks noChangeShapeType="1"/>
            </p:cNvSpPr>
            <p:nvPr/>
          </p:nvSpPr>
          <p:spPr bwMode="auto">
            <a:xfrm flipV="1">
              <a:off x="1616" y="2143"/>
              <a:ext cx="180" cy="16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488" name="Line 1379"/>
            <p:cNvSpPr>
              <a:spLocks noChangeShapeType="1"/>
            </p:cNvSpPr>
            <p:nvPr/>
          </p:nvSpPr>
          <p:spPr bwMode="auto">
            <a:xfrm>
              <a:off x="1791" y="2145"/>
              <a:ext cx="181" cy="16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489" name="Line 1380"/>
            <p:cNvSpPr>
              <a:spLocks noChangeShapeType="1"/>
            </p:cNvSpPr>
            <p:nvPr/>
          </p:nvSpPr>
          <p:spPr bwMode="auto">
            <a:xfrm flipV="1">
              <a:off x="1969" y="2140"/>
              <a:ext cx="180" cy="16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490" name="Group 1381"/>
            <p:cNvGrpSpPr>
              <a:grpSpLocks/>
            </p:cNvGrpSpPr>
            <p:nvPr/>
          </p:nvGrpSpPr>
          <p:grpSpPr bwMode="auto">
            <a:xfrm>
              <a:off x="856" y="2281"/>
              <a:ext cx="73" cy="100"/>
              <a:chOff x="791" y="2418"/>
              <a:chExt cx="50" cy="50"/>
            </a:xfrm>
          </p:grpSpPr>
          <p:sp>
            <p:nvSpPr>
              <p:cNvPr id="48601" name="Oval 1382"/>
              <p:cNvSpPr>
                <a:spLocks noChangeArrowheads="1"/>
              </p:cNvSpPr>
              <p:nvPr/>
            </p:nvSpPr>
            <p:spPr bwMode="auto">
              <a:xfrm>
                <a:off x="791"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602" name="Oval 1383"/>
              <p:cNvSpPr>
                <a:spLocks noChangeArrowheads="1"/>
              </p:cNvSpPr>
              <p:nvPr/>
            </p:nvSpPr>
            <p:spPr bwMode="auto">
              <a:xfrm>
                <a:off x="799"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603" name="Oval 1384"/>
              <p:cNvSpPr>
                <a:spLocks noChangeArrowheads="1"/>
              </p:cNvSpPr>
              <p:nvPr/>
            </p:nvSpPr>
            <p:spPr bwMode="auto">
              <a:xfrm>
                <a:off x="801"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91" name="Group 1385"/>
            <p:cNvGrpSpPr>
              <a:grpSpLocks/>
            </p:cNvGrpSpPr>
            <p:nvPr/>
          </p:nvGrpSpPr>
          <p:grpSpPr bwMode="auto">
            <a:xfrm>
              <a:off x="1047" y="2092"/>
              <a:ext cx="73" cy="100"/>
              <a:chOff x="906" y="2336"/>
              <a:chExt cx="50" cy="50"/>
            </a:xfrm>
          </p:grpSpPr>
          <p:sp>
            <p:nvSpPr>
              <p:cNvPr id="48598" name="Oval 138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99" name="Oval 138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600" name="Oval 138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92" name="Group 1389"/>
            <p:cNvGrpSpPr>
              <a:grpSpLocks/>
            </p:cNvGrpSpPr>
            <p:nvPr/>
          </p:nvGrpSpPr>
          <p:grpSpPr bwMode="auto">
            <a:xfrm>
              <a:off x="1231" y="2256"/>
              <a:ext cx="73" cy="100"/>
              <a:chOff x="1031" y="2418"/>
              <a:chExt cx="50" cy="50"/>
            </a:xfrm>
          </p:grpSpPr>
          <p:sp>
            <p:nvSpPr>
              <p:cNvPr id="48595" name="Oval 1390"/>
              <p:cNvSpPr>
                <a:spLocks noChangeArrowheads="1"/>
              </p:cNvSpPr>
              <p:nvPr/>
            </p:nvSpPr>
            <p:spPr bwMode="auto">
              <a:xfrm>
                <a:off x="1031"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96" name="Oval 1391"/>
              <p:cNvSpPr>
                <a:spLocks noChangeArrowheads="1"/>
              </p:cNvSpPr>
              <p:nvPr/>
            </p:nvSpPr>
            <p:spPr bwMode="auto">
              <a:xfrm>
                <a:off x="1039"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97" name="Oval 1392"/>
              <p:cNvSpPr>
                <a:spLocks noChangeArrowheads="1"/>
              </p:cNvSpPr>
              <p:nvPr/>
            </p:nvSpPr>
            <p:spPr bwMode="auto">
              <a:xfrm>
                <a:off x="1041"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93" name="Group 1393"/>
            <p:cNvGrpSpPr>
              <a:grpSpLocks/>
            </p:cNvGrpSpPr>
            <p:nvPr/>
          </p:nvGrpSpPr>
          <p:grpSpPr bwMode="auto">
            <a:xfrm>
              <a:off x="1406" y="2092"/>
              <a:ext cx="73" cy="100"/>
              <a:chOff x="1151" y="2336"/>
              <a:chExt cx="50" cy="50"/>
            </a:xfrm>
          </p:grpSpPr>
          <p:sp>
            <p:nvSpPr>
              <p:cNvPr id="48592" name="Oval 1394"/>
              <p:cNvSpPr>
                <a:spLocks noChangeArrowheads="1"/>
              </p:cNvSpPr>
              <p:nvPr/>
            </p:nvSpPr>
            <p:spPr bwMode="auto">
              <a:xfrm>
                <a:off x="1151"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93" name="Oval 1395"/>
              <p:cNvSpPr>
                <a:spLocks noChangeArrowheads="1"/>
              </p:cNvSpPr>
              <p:nvPr/>
            </p:nvSpPr>
            <p:spPr bwMode="auto">
              <a:xfrm>
                <a:off x="1159"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94" name="Oval 1396"/>
              <p:cNvSpPr>
                <a:spLocks noChangeArrowheads="1"/>
              </p:cNvSpPr>
              <p:nvPr/>
            </p:nvSpPr>
            <p:spPr bwMode="auto">
              <a:xfrm>
                <a:off x="1161"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94" name="Group 1397"/>
            <p:cNvGrpSpPr>
              <a:grpSpLocks/>
            </p:cNvGrpSpPr>
            <p:nvPr/>
          </p:nvGrpSpPr>
          <p:grpSpPr bwMode="auto">
            <a:xfrm>
              <a:off x="1574" y="2256"/>
              <a:ext cx="74" cy="100"/>
              <a:chOff x="1266" y="2418"/>
              <a:chExt cx="50" cy="50"/>
            </a:xfrm>
          </p:grpSpPr>
          <p:sp>
            <p:nvSpPr>
              <p:cNvPr id="48589" name="Oval 1398"/>
              <p:cNvSpPr>
                <a:spLocks noChangeArrowheads="1"/>
              </p:cNvSpPr>
              <p:nvPr/>
            </p:nvSpPr>
            <p:spPr bwMode="auto">
              <a:xfrm>
                <a:off x="1266"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90" name="Oval 1399"/>
              <p:cNvSpPr>
                <a:spLocks noChangeArrowheads="1"/>
              </p:cNvSpPr>
              <p:nvPr/>
            </p:nvSpPr>
            <p:spPr bwMode="auto">
              <a:xfrm>
                <a:off x="1274"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91" name="Oval 1400"/>
              <p:cNvSpPr>
                <a:spLocks noChangeArrowheads="1"/>
              </p:cNvSpPr>
              <p:nvPr/>
            </p:nvSpPr>
            <p:spPr bwMode="auto">
              <a:xfrm>
                <a:off x="1277"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95" name="Group 1401"/>
            <p:cNvGrpSpPr>
              <a:grpSpLocks/>
            </p:cNvGrpSpPr>
            <p:nvPr/>
          </p:nvGrpSpPr>
          <p:grpSpPr bwMode="auto">
            <a:xfrm>
              <a:off x="1927" y="2256"/>
              <a:ext cx="73" cy="100"/>
              <a:chOff x="1506" y="2418"/>
              <a:chExt cx="50" cy="50"/>
            </a:xfrm>
          </p:grpSpPr>
          <p:sp>
            <p:nvSpPr>
              <p:cNvPr id="48586" name="Oval 1402"/>
              <p:cNvSpPr>
                <a:spLocks noChangeArrowheads="1"/>
              </p:cNvSpPr>
              <p:nvPr/>
            </p:nvSpPr>
            <p:spPr bwMode="auto">
              <a:xfrm>
                <a:off x="1506"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87" name="Oval 1403"/>
              <p:cNvSpPr>
                <a:spLocks noChangeArrowheads="1"/>
              </p:cNvSpPr>
              <p:nvPr/>
            </p:nvSpPr>
            <p:spPr bwMode="auto">
              <a:xfrm>
                <a:off x="1514"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88" name="Oval 1404"/>
              <p:cNvSpPr>
                <a:spLocks noChangeArrowheads="1"/>
              </p:cNvSpPr>
              <p:nvPr/>
            </p:nvSpPr>
            <p:spPr bwMode="auto">
              <a:xfrm>
                <a:off x="1517"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96" name="Group 1405"/>
            <p:cNvGrpSpPr>
              <a:grpSpLocks/>
            </p:cNvGrpSpPr>
            <p:nvPr/>
          </p:nvGrpSpPr>
          <p:grpSpPr bwMode="auto">
            <a:xfrm>
              <a:off x="1751" y="2092"/>
              <a:ext cx="73" cy="100"/>
              <a:chOff x="1386" y="2336"/>
              <a:chExt cx="50" cy="50"/>
            </a:xfrm>
          </p:grpSpPr>
          <p:sp>
            <p:nvSpPr>
              <p:cNvPr id="48583" name="Oval 1406"/>
              <p:cNvSpPr>
                <a:spLocks noChangeArrowheads="1"/>
              </p:cNvSpPr>
              <p:nvPr/>
            </p:nvSpPr>
            <p:spPr bwMode="auto">
              <a:xfrm>
                <a:off x="138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84" name="Oval 1407"/>
              <p:cNvSpPr>
                <a:spLocks noChangeArrowheads="1"/>
              </p:cNvSpPr>
              <p:nvPr/>
            </p:nvSpPr>
            <p:spPr bwMode="auto">
              <a:xfrm>
                <a:off x="139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85" name="Oval 1408"/>
              <p:cNvSpPr>
                <a:spLocks noChangeArrowheads="1"/>
              </p:cNvSpPr>
              <p:nvPr/>
            </p:nvSpPr>
            <p:spPr bwMode="auto">
              <a:xfrm>
                <a:off x="139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97" name="Group 1409"/>
            <p:cNvGrpSpPr>
              <a:grpSpLocks/>
            </p:cNvGrpSpPr>
            <p:nvPr/>
          </p:nvGrpSpPr>
          <p:grpSpPr bwMode="auto">
            <a:xfrm>
              <a:off x="2107" y="1690"/>
              <a:ext cx="422" cy="666"/>
              <a:chOff x="1629" y="2135"/>
              <a:chExt cx="288" cy="333"/>
            </a:xfrm>
          </p:grpSpPr>
          <p:sp>
            <p:nvSpPr>
              <p:cNvPr id="48551" name="Line 1410"/>
              <p:cNvSpPr>
                <a:spLocks noChangeShapeType="1"/>
              </p:cNvSpPr>
              <p:nvPr/>
            </p:nvSpPr>
            <p:spPr bwMode="auto">
              <a:xfrm>
                <a:off x="1659" y="2366"/>
                <a:ext cx="122" cy="8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52" name="Line 1411"/>
              <p:cNvSpPr>
                <a:spLocks noChangeShapeType="1"/>
              </p:cNvSpPr>
              <p:nvPr/>
            </p:nvSpPr>
            <p:spPr bwMode="auto">
              <a:xfrm flipV="1">
                <a:off x="1774" y="2364"/>
                <a:ext cx="124" cy="8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553" name="Group 1412"/>
              <p:cNvGrpSpPr>
                <a:grpSpLocks/>
              </p:cNvGrpSpPr>
              <p:nvPr/>
            </p:nvGrpSpPr>
            <p:grpSpPr bwMode="auto">
              <a:xfrm>
                <a:off x="1753" y="2418"/>
                <a:ext cx="50" cy="50"/>
                <a:chOff x="1753" y="2418"/>
                <a:chExt cx="50" cy="50"/>
              </a:xfrm>
            </p:grpSpPr>
            <p:sp>
              <p:nvSpPr>
                <p:cNvPr id="48580" name="Oval 1413"/>
                <p:cNvSpPr>
                  <a:spLocks noChangeArrowheads="1"/>
                </p:cNvSpPr>
                <p:nvPr/>
              </p:nvSpPr>
              <p:spPr bwMode="auto">
                <a:xfrm>
                  <a:off x="1753"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81" name="Oval 1414"/>
                <p:cNvSpPr>
                  <a:spLocks noChangeArrowheads="1"/>
                </p:cNvSpPr>
                <p:nvPr/>
              </p:nvSpPr>
              <p:spPr bwMode="auto">
                <a:xfrm>
                  <a:off x="1761"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82" name="Oval 1415"/>
                <p:cNvSpPr>
                  <a:spLocks noChangeArrowheads="1"/>
                </p:cNvSpPr>
                <p:nvPr/>
              </p:nvSpPr>
              <p:spPr bwMode="auto">
                <a:xfrm>
                  <a:off x="1764"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sp>
            <p:nvSpPr>
              <p:cNvPr id="48554" name="Line 1416"/>
              <p:cNvSpPr>
                <a:spLocks noChangeShapeType="1"/>
              </p:cNvSpPr>
              <p:nvPr/>
            </p:nvSpPr>
            <p:spPr bwMode="auto">
              <a:xfrm flipV="1">
                <a:off x="1654" y="2153"/>
                <a:ext cx="123" cy="8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55" name="Line 1417"/>
              <p:cNvSpPr>
                <a:spLocks noChangeShapeType="1"/>
              </p:cNvSpPr>
              <p:nvPr/>
            </p:nvSpPr>
            <p:spPr bwMode="auto">
              <a:xfrm>
                <a:off x="1784" y="2160"/>
                <a:ext cx="122" cy="8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556" name="Group 1418"/>
              <p:cNvGrpSpPr>
                <a:grpSpLocks/>
              </p:cNvGrpSpPr>
              <p:nvPr/>
            </p:nvGrpSpPr>
            <p:grpSpPr bwMode="auto">
              <a:xfrm>
                <a:off x="1753" y="2135"/>
                <a:ext cx="50" cy="51"/>
                <a:chOff x="1753" y="2135"/>
                <a:chExt cx="50" cy="51"/>
              </a:xfrm>
            </p:grpSpPr>
            <p:sp>
              <p:nvSpPr>
                <p:cNvPr id="48577" name="Oval 1419"/>
                <p:cNvSpPr>
                  <a:spLocks noChangeArrowheads="1"/>
                </p:cNvSpPr>
                <p:nvPr/>
              </p:nvSpPr>
              <p:spPr bwMode="auto">
                <a:xfrm>
                  <a:off x="1753" y="2135"/>
                  <a:ext cx="50" cy="51"/>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78" name="Oval 1420"/>
                <p:cNvSpPr>
                  <a:spLocks noChangeArrowheads="1"/>
                </p:cNvSpPr>
                <p:nvPr/>
              </p:nvSpPr>
              <p:spPr bwMode="auto">
                <a:xfrm>
                  <a:off x="1761" y="2141"/>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79" name="Oval 1421"/>
                <p:cNvSpPr>
                  <a:spLocks noChangeArrowheads="1"/>
                </p:cNvSpPr>
                <p:nvPr/>
              </p:nvSpPr>
              <p:spPr bwMode="auto">
                <a:xfrm>
                  <a:off x="1763" y="2142"/>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557" name="Group 1422"/>
              <p:cNvGrpSpPr>
                <a:grpSpLocks/>
              </p:cNvGrpSpPr>
              <p:nvPr/>
            </p:nvGrpSpPr>
            <p:grpSpPr bwMode="auto">
              <a:xfrm>
                <a:off x="1867" y="2205"/>
                <a:ext cx="50" cy="145"/>
                <a:chOff x="1867" y="2205"/>
                <a:chExt cx="50" cy="145"/>
              </a:xfrm>
            </p:grpSpPr>
            <p:sp>
              <p:nvSpPr>
                <p:cNvPr id="48572" name="Line 1423"/>
                <p:cNvSpPr>
                  <a:spLocks noChangeShapeType="1"/>
                </p:cNvSpPr>
                <p:nvPr/>
              </p:nvSpPr>
              <p:spPr bwMode="auto">
                <a:xfrm>
                  <a:off x="1892" y="2235"/>
                  <a:ext cx="0" cy="11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573" name="Group 1424"/>
                <p:cNvGrpSpPr>
                  <a:grpSpLocks/>
                </p:cNvGrpSpPr>
                <p:nvPr/>
              </p:nvGrpSpPr>
              <p:grpSpPr bwMode="auto">
                <a:xfrm>
                  <a:off x="1867" y="2205"/>
                  <a:ext cx="50" cy="50"/>
                  <a:chOff x="1867" y="2205"/>
                  <a:chExt cx="50" cy="50"/>
                </a:xfrm>
              </p:grpSpPr>
              <p:sp>
                <p:nvSpPr>
                  <p:cNvPr id="48574" name="Oval 1425"/>
                  <p:cNvSpPr>
                    <a:spLocks noChangeArrowheads="1"/>
                  </p:cNvSpPr>
                  <p:nvPr/>
                </p:nvSpPr>
                <p:spPr bwMode="auto">
                  <a:xfrm>
                    <a:off x="1867" y="2205"/>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75" name="Oval 1426"/>
                  <p:cNvSpPr>
                    <a:spLocks noChangeArrowheads="1"/>
                  </p:cNvSpPr>
                  <p:nvPr/>
                </p:nvSpPr>
                <p:spPr bwMode="auto">
                  <a:xfrm>
                    <a:off x="1875" y="2211"/>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76" name="Oval 1427"/>
                  <p:cNvSpPr>
                    <a:spLocks noChangeArrowheads="1"/>
                  </p:cNvSpPr>
                  <p:nvPr/>
                </p:nvSpPr>
                <p:spPr bwMode="auto">
                  <a:xfrm>
                    <a:off x="1877" y="2212"/>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48558" name="Group 1428"/>
              <p:cNvGrpSpPr>
                <a:grpSpLocks/>
              </p:cNvGrpSpPr>
              <p:nvPr/>
            </p:nvGrpSpPr>
            <p:grpSpPr bwMode="auto">
              <a:xfrm>
                <a:off x="1629" y="2205"/>
                <a:ext cx="50" cy="145"/>
                <a:chOff x="1629" y="2205"/>
                <a:chExt cx="50" cy="145"/>
              </a:xfrm>
            </p:grpSpPr>
            <p:sp>
              <p:nvSpPr>
                <p:cNvPr id="48567" name="Line 1429"/>
                <p:cNvSpPr>
                  <a:spLocks noChangeShapeType="1"/>
                </p:cNvSpPr>
                <p:nvPr/>
              </p:nvSpPr>
              <p:spPr bwMode="auto">
                <a:xfrm>
                  <a:off x="1654" y="2235"/>
                  <a:ext cx="0" cy="11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568" name="Group 1430"/>
                <p:cNvGrpSpPr>
                  <a:grpSpLocks/>
                </p:cNvGrpSpPr>
                <p:nvPr/>
              </p:nvGrpSpPr>
              <p:grpSpPr bwMode="auto">
                <a:xfrm>
                  <a:off x="1629" y="2205"/>
                  <a:ext cx="50" cy="50"/>
                  <a:chOff x="1629" y="2205"/>
                  <a:chExt cx="50" cy="50"/>
                </a:xfrm>
              </p:grpSpPr>
              <p:sp>
                <p:nvSpPr>
                  <p:cNvPr id="48569" name="Oval 1431"/>
                  <p:cNvSpPr>
                    <a:spLocks noChangeArrowheads="1"/>
                  </p:cNvSpPr>
                  <p:nvPr/>
                </p:nvSpPr>
                <p:spPr bwMode="auto">
                  <a:xfrm>
                    <a:off x="1629" y="2205"/>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70" name="Oval 1432"/>
                  <p:cNvSpPr>
                    <a:spLocks noChangeArrowheads="1"/>
                  </p:cNvSpPr>
                  <p:nvPr/>
                </p:nvSpPr>
                <p:spPr bwMode="auto">
                  <a:xfrm>
                    <a:off x="1637" y="2211"/>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71" name="Oval 1433"/>
                  <p:cNvSpPr>
                    <a:spLocks noChangeArrowheads="1"/>
                  </p:cNvSpPr>
                  <p:nvPr/>
                </p:nvSpPr>
                <p:spPr bwMode="auto">
                  <a:xfrm>
                    <a:off x="1639" y="2212"/>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48559" name="Group 1434"/>
              <p:cNvGrpSpPr>
                <a:grpSpLocks/>
              </p:cNvGrpSpPr>
              <p:nvPr/>
            </p:nvGrpSpPr>
            <p:grpSpPr bwMode="auto">
              <a:xfrm>
                <a:off x="1629" y="2336"/>
                <a:ext cx="50" cy="50"/>
                <a:chOff x="1629" y="2336"/>
                <a:chExt cx="50" cy="50"/>
              </a:xfrm>
            </p:grpSpPr>
            <p:sp>
              <p:nvSpPr>
                <p:cNvPr id="48564" name="Oval 1435"/>
                <p:cNvSpPr>
                  <a:spLocks noChangeArrowheads="1"/>
                </p:cNvSpPr>
                <p:nvPr/>
              </p:nvSpPr>
              <p:spPr bwMode="auto">
                <a:xfrm>
                  <a:off x="1629"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65" name="Oval 1436"/>
                <p:cNvSpPr>
                  <a:spLocks noChangeArrowheads="1"/>
                </p:cNvSpPr>
                <p:nvPr/>
              </p:nvSpPr>
              <p:spPr bwMode="auto">
                <a:xfrm>
                  <a:off x="1637"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66" name="Oval 1437"/>
                <p:cNvSpPr>
                  <a:spLocks noChangeArrowheads="1"/>
                </p:cNvSpPr>
                <p:nvPr/>
              </p:nvSpPr>
              <p:spPr bwMode="auto">
                <a:xfrm>
                  <a:off x="1640"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560" name="Group 1438"/>
              <p:cNvGrpSpPr>
                <a:grpSpLocks/>
              </p:cNvGrpSpPr>
              <p:nvPr/>
            </p:nvGrpSpPr>
            <p:grpSpPr bwMode="auto">
              <a:xfrm>
                <a:off x="1867" y="2336"/>
                <a:ext cx="50" cy="50"/>
                <a:chOff x="1867" y="2336"/>
                <a:chExt cx="50" cy="50"/>
              </a:xfrm>
            </p:grpSpPr>
            <p:sp>
              <p:nvSpPr>
                <p:cNvPr id="48561" name="Oval 1439"/>
                <p:cNvSpPr>
                  <a:spLocks noChangeArrowheads="1"/>
                </p:cNvSpPr>
                <p:nvPr/>
              </p:nvSpPr>
              <p:spPr bwMode="auto">
                <a:xfrm>
                  <a:off x="1867"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62" name="Oval 1440"/>
                <p:cNvSpPr>
                  <a:spLocks noChangeArrowheads="1"/>
                </p:cNvSpPr>
                <p:nvPr/>
              </p:nvSpPr>
              <p:spPr bwMode="auto">
                <a:xfrm>
                  <a:off x="1875"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63" name="Oval 1441"/>
                <p:cNvSpPr>
                  <a:spLocks noChangeArrowheads="1"/>
                </p:cNvSpPr>
                <p:nvPr/>
              </p:nvSpPr>
              <p:spPr bwMode="auto">
                <a:xfrm>
                  <a:off x="1878"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48498" name="Group 1442"/>
            <p:cNvGrpSpPr>
              <a:grpSpLocks/>
            </p:cNvGrpSpPr>
            <p:nvPr/>
          </p:nvGrpSpPr>
          <p:grpSpPr bwMode="auto">
            <a:xfrm>
              <a:off x="2531" y="2061"/>
              <a:ext cx="1106" cy="312"/>
              <a:chOff x="2624" y="2023"/>
              <a:chExt cx="1193" cy="302"/>
            </a:xfrm>
          </p:grpSpPr>
          <p:sp>
            <p:nvSpPr>
              <p:cNvPr id="48521" name="Line 1443"/>
              <p:cNvSpPr>
                <a:spLocks noChangeShapeType="1"/>
              </p:cNvSpPr>
              <p:nvPr/>
            </p:nvSpPr>
            <p:spPr bwMode="auto">
              <a:xfrm>
                <a:off x="2624" y="2125"/>
                <a:ext cx="193"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22" name="Line 1444"/>
              <p:cNvSpPr>
                <a:spLocks noChangeShapeType="1"/>
              </p:cNvSpPr>
              <p:nvPr/>
            </p:nvSpPr>
            <p:spPr bwMode="auto">
              <a:xfrm flipV="1">
                <a:off x="2811" y="2122"/>
                <a:ext cx="195"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23" name="Line 1445"/>
              <p:cNvSpPr>
                <a:spLocks noChangeShapeType="1"/>
              </p:cNvSpPr>
              <p:nvPr/>
            </p:nvSpPr>
            <p:spPr bwMode="auto">
              <a:xfrm>
                <a:off x="3001" y="2125"/>
                <a:ext cx="194"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24" name="Line 1446"/>
              <p:cNvSpPr>
                <a:spLocks noChangeShapeType="1"/>
              </p:cNvSpPr>
              <p:nvPr/>
            </p:nvSpPr>
            <p:spPr bwMode="auto">
              <a:xfrm flipV="1">
                <a:off x="3195" y="2118"/>
                <a:ext cx="197"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25" name="Line 1447"/>
              <p:cNvSpPr>
                <a:spLocks noChangeShapeType="1"/>
              </p:cNvSpPr>
              <p:nvPr/>
            </p:nvSpPr>
            <p:spPr bwMode="auto">
              <a:xfrm>
                <a:off x="3385" y="2120"/>
                <a:ext cx="193"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526" name="Group 1448"/>
              <p:cNvGrpSpPr>
                <a:grpSpLocks/>
              </p:cNvGrpSpPr>
              <p:nvPr/>
            </p:nvGrpSpPr>
            <p:grpSpPr bwMode="auto">
              <a:xfrm>
                <a:off x="2778" y="2228"/>
                <a:ext cx="79" cy="97"/>
                <a:chOff x="1991" y="2418"/>
                <a:chExt cx="50" cy="50"/>
              </a:xfrm>
            </p:grpSpPr>
            <p:sp>
              <p:nvSpPr>
                <p:cNvPr id="48548" name="Oval 1449"/>
                <p:cNvSpPr>
                  <a:spLocks noChangeArrowheads="1"/>
                </p:cNvSpPr>
                <p:nvPr/>
              </p:nvSpPr>
              <p:spPr bwMode="auto">
                <a:xfrm>
                  <a:off x="1991"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49" name="Oval 1450"/>
                <p:cNvSpPr>
                  <a:spLocks noChangeArrowheads="1"/>
                </p:cNvSpPr>
                <p:nvPr/>
              </p:nvSpPr>
              <p:spPr bwMode="auto">
                <a:xfrm>
                  <a:off x="1999"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50" name="Oval 1451"/>
                <p:cNvSpPr>
                  <a:spLocks noChangeArrowheads="1"/>
                </p:cNvSpPr>
                <p:nvPr/>
              </p:nvSpPr>
              <p:spPr bwMode="auto">
                <a:xfrm>
                  <a:off x="2002"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527" name="Group 1452"/>
              <p:cNvGrpSpPr>
                <a:grpSpLocks/>
              </p:cNvGrpSpPr>
              <p:nvPr/>
            </p:nvGrpSpPr>
            <p:grpSpPr bwMode="auto">
              <a:xfrm>
                <a:off x="2968" y="2069"/>
                <a:ext cx="79" cy="97"/>
                <a:chOff x="2111" y="2336"/>
                <a:chExt cx="50" cy="50"/>
              </a:xfrm>
            </p:grpSpPr>
            <p:sp>
              <p:nvSpPr>
                <p:cNvPr id="48545" name="Oval 1453"/>
                <p:cNvSpPr>
                  <a:spLocks noChangeArrowheads="1"/>
                </p:cNvSpPr>
                <p:nvPr/>
              </p:nvSpPr>
              <p:spPr bwMode="auto">
                <a:xfrm>
                  <a:off x="2111"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46" name="Oval 1454"/>
                <p:cNvSpPr>
                  <a:spLocks noChangeArrowheads="1"/>
                </p:cNvSpPr>
                <p:nvPr/>
              </p:nvSpPr>
              <p:spPr bwMode="auto">
                <a:xfrm>
                  <a:off x="2119"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47" name="Oval 1455"/>
                <p:cNvSpPr>
                  <a:spLocks noChangeArrowheads="1"/>
                </p:cNvSpPr>
                <p:nvPr/>
              </p:nvSpPr>
              <p:spPr bwMode="auto">
                <a:xfrm>
                  <a:off x="2122"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528" name="Group 1456"/>
              <p:cNvGrpSpPr>
                <a:grpSpLocks/>
              </p:cNvGrpSpPr>
              <p:nvPr/>
            </p:nvGrpSpPr>
            <p:grpSpPr bwMode="auto">
              <a:xfrm>
                <a:off x="3341" y="2069"/>
                <a:ext cx="77" cy="97"/>
                <a:chOff x="2347" y="2336"/>
                <a:chExt cx="49" cy="50"/>
              </a:xfrm>
            </p:grpSpPr>
            <p:sp>
              <p:nvSpPr>
                <p:cNvPr id="48542" name="Oval 1457"/>
                <p:cNvSpPr>
                  <a:spLocks noChangeArrowheads="1"/>
                </p:cNvSpPr>
                <p:nvPr/>
              </p:nvSpPr>
              <p:spPr bwMode="auto">
                <a:xfrm>
                  <a:off x="2347" y="2336"/>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43" name="Oval 1458"/>
                <p:cNvSpPr>
                  <a:spLocks noChangeArrowheads="1"/>
                </p:cNvSpPr>
                <p:nvPr/>
              </p:nvSpPr>
              <p:spPr bwMode="auto">
                <a:xfrm>
                  <a:off x="2355" y="2342"/>
                  <a:ext cx="17"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44" name="Oval 1459"/>
                <p:cNvSpPr>
                  <a:spLocks noChangeArrowheads="1"/>
                </p:cNvSpPr>
                <p:nvPr/>
              </p:nvSpPr>
              <p:spPr bwMode="auto">
                <a:xfrm>
                  <a:off x="235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529" name="Group 1460"/>
              <p:cNvGrpSpPr>
                <a:grpSpLocks/>
              </p:cNvGrpSpPr>
              <p:nvPr/>
            </p:nvGrpSpPr>
            <p:grpSpPr bwMode="auto">
              <a:xfrm>
                <a:off x="3153" y="2228"/>
                <a:ext cx="77" cy="97"/>
                <a:chOff x="2228" y="2418"/>
                <a:chExt cx="49" cy="50"/>
              </a:xfrm>
            </p:grpSpPr>
            <p:sp>
              <p:nvSpPr>
                <p:cNvPr id="48539" name="Oval 1461"/>
                <p:cNvSpPr>
                  <a:spLocks noChangeArrowheads="1"/>
                </p:cNvSpPr>
                <p:nvPr/>
              </p:nvSpPr>
              <p:spPr bwMode="auto">
                <a:xfrm>
                  <a:off x="2228" y="2418"/>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40" name="Oval 1462"/>
                <p:cNvSpPr>
                  <a:spLocks noChangeArrowheads="1"/>
                </p:cNvSpPr>
                <p:nvPr/>
              </p:nvSpPr>
              <p:spPr bwMode="auto">
                <a:xfrm>
                  <a:off x="2236" y="2423"/>
                  <a:ext cx="17"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41" name="Oval 1463"/>
                <p:cNvSpPr>
                  <a:spLocks noChangeArrowheads="1"/>
                </p:cNvSpPr>
                <p:nvPr/>
              </p:nvSpPr>
              <p:spPr bwMode="auto">
                <a:xfrm>
                  <a:off x="2238"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sp>
            <p:nvSpPr>
              <p:cNvPr id="48530" name="Line 1464"/>
              <p:cNvSpPr>
                <a:spLocks noChangeShapeType="1"/>
              </p:cNvSpPr>
              <p:nvPr/>
            </p:nvSpPr>
            <p:spPr bwMode="auto">
              <a:xfrm flipV="1">
                <a:off x="3572" y="2077"/>
                <a:ext cx="213" cy="178"/>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531" name="Group 1465"/>
              <p:cNvGrpSpPr>
                <a:grpSpLocks/>
              </p:cNvGrpSpPr>
              <p:nvPr/>
            </p:nvGrpSpPr>
            <p:grpSpPr bwMode="auto">
              <a:xfrm>
                <a:off x="3738" y="2023"/>
                <a:ext cx="79" cy="97"/>
                <a:chOff x="906" y="2336"/>
                <a:chExt cx="50" cy="50"/>
              </a:xfrm>
            </p:grpSpPr>
            <p:sp>
              <p:nvSpPr>
                <p:cNvPr id="48536" name="Oval 146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37" name="Oval 146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38" name="Oval 146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532" name="Group 1469"/>
              <p:cNvGrpSpPr>
                <a:grpSpLocks/>
              </p:cNvGrpSpPr>
              <p:nvPr/>
            </p:nvGrpSpPr>
            <p:grpSpPr bwMode="auto">
              <a:xfrm>
                <a:off x="3531" y="2228"/>
                <a:ext cx="77" cy="97"/>
                <a:chOff x="2467" y="2418"/>
                <a:chExt cx="49" cy="50"/>
              </a:xfrm>
            </p:grpSpPr>
            <p:sp>
              <p:nvSpPr>
                <p:cNvPr id="48533" name="Oval 1470"/>
                <p:cNvSpPr>
                  <a:spLocks noChangeArrowheads="1"/>
                </p:cNvSpPr>
                <p:nvPr/>
              </p:nvSpPr>
              <p:spPr bwMode="auto">
                <a:xfrm>
                  <a:off x="2467" y="2418"/>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34" name="Oval 1471"/>
                <p:cNvSpPr>
                  <a:spLocks noChangeArrowheads="1"/>
                </p:cNvSpPr>
                <p:nvPr/>
              </p:nvSpPr>
              <p:spPr bwMode="auto">
                <a:xfrm>
                  <a:off x="2475" y="2423"/>
                  <a:ext cx="17"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35" name="Oval 1472"/>
                <p:cNvSpPr>
                  <a:spLocks noChangeArrowheads="1"/>
                </p:cNvSpPr>
                <p:nvPr/>
              </p:nvSpPr>
              <p:spPr bwMode="auto">
                <a:xfrm>
                  <a:off x="2477"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sp>
          <p:nvSpPr>
            <p:cNvPr id="48499" name="Line 1473"/>
            <p:cNvSpPr>
              <a:spLocks noChangeShapeType="1"/>
            </p:cNvSpPr>
            <p:nvPr/>
          </p:nvSpPr>
          <p:spPr bwMode="auto">
            <a:xfrm>
              <a:off x="1599" y="2632"/>
              <a:ext cx="191" cy="16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00" name="Line 1474"/>
            <p:cNvSpPr>
              <a:spLocks noChangeShapeType="1"/>
            </p:cNvSpPr>
            <p:nvPr/>
          </p:nvSpPr>
          <p:spPr bwMode="auto">
            <a:xfrm flipV="1">
              <a:off x="1779" y="2628"/>
              <a:ext cx="182" cy="16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01" name="Oval 1475"/>
            <p:cNvSpPr>
              <a:spLocks noChangeArrowheads="1"/>
            </p:cNvSpPr>
            <p:nvPr/>
          </p:nvSpPr>
          <p:spPr bwMode="auto">
            <a:xfrm>
              <a:off x="1749" y="2736"/>
              <a:ext cx="73" cy="10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02" name="Oval 1476"/>
            <p:cNvSpPr>
              <a:spLocks noChangeArrowheads="1"/>
            </p:cNvSpPr>
            <p:nvPr/>
          </p:nvSpPr>
          <p:spPr bwMode="auto">
            <a:xfrm>
              <a:off x="1761" y="2746"/>
              <a:ext cx="26" cy="3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03" name="Oval 1477"/>
            <p:cNvSpPr>
              <a:spLocks noChangeArrowheads="1"/>
            </p:cNvSpPr>
            <p:nvPr/>
          </p:nvSpPr>
          <p:spPr bwMode="auto">
            <a:xfrm>
              <a:off x="1765" y="2750"/>
              <a:ext cx="23" cy="32"/>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04" name="Line 1478"/>
            <p:cNvSpPr>
              <a:spLocks noChangeShapeType="1"/>
            </p:cNvSpPr>
            <p:nvPr/>
          </p:nvSpPr>
          <p:spPr bwMode="auto">
            <a:xfrm>
              <a:off x="1604" y="2370"/>
              <a:ext cx="1" cy="23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05" name="Oval 1479"/>
            <p:cNvSpPr>
              <a:spLocks noChangeArrowheads="1"/>
            </p:cNvSpPr>
            <p:nvPr/>
          </p:nvSpPr>
          <p:spPr bwMode="auto">
            <a:xfrm>
              <a:off x="1567" y="2572"/>
              <a:ext cx="73" cy="10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06" name="Oval 1480"/>
            <p:cNvSpPr>
              <a:spLocks noChangeArrowheads="1"/>
            </p:cNvSpPr>
            <p:nvPr/>
          </p:nvSpPr>
          <p:spPr bwMode="auto">
            <a:xfrm>
              <a:off x="1579" y="2584"/>
              <a:ext cx="26" cy="36"/>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07" name="Oval 1481"/>
            <p:cNvSpPr>
              <a:spLocks noChangeArrowheads="1"/>
            </p:cNvSpPr>
            <p:nvPr/>
          </p:nvSpPr>
          <p:spPr bwMode="auto">
            <a:xfrm>
              <a:off x="1583" y="2586"/>
              <a:ext cx="23" cy="32"/>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08" name="Line 1482"/>
            <p:cNvSpPr>
              <a:spLocks noChangeShapeType="1"/>
            </p:cNvSpPr>
            <p:nvPr/>
          </p:nvSpPr>
          <p:spPr bwMode="auto">
            <a:xfrm>
              <a:off x="1983" y="2620"/>
              <a:ext cx="179" cy="16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09" name="Line 1483"/>
            <p:cNvSpPr>
              <a:spLocks noChangeShapeType="1"/>
            </p:cNvSpPr>
            <p:nvPr/>
          </p:nvSpPr>
          <p:spPr bwMode="auto">
            <a:xfrm flipV="1">
              <a:off x="2151" y="2616"/>
              <a:ext cx="182" cy="16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10" name="Oval 1484"/>
            <p:cNvSpPr>
              <a:spLocks noChangeArrowheads="1"/>
            </p:cNvSpPr>
            <p:nvPr/>
          </p:nvSpPr>
          <p:spPr bwMode="auto">
            <a:xfrm>
              <a:off x="2121" y="2724"/>
              <a:ext cx="73" cy="10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11" name="Oval 1485"/>
            <p:cNvSpPr>
              <a:spLocks noChangeArrowheads="1"/>
            </p:cNvSpPr>
            <p:nvPr/>
          </p:nvSpPr>
          <p:spPr bwMode="auto">
            <a:xfrm>
              <a:off x="2133" y="2734"/>
              <a:ext cx="26" cy="3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12" name="Oval 1486"/>
            <p:cNvSpPr>
              <a:spLocks noChangeArrowheads="1"/>
            </p:cNvSpPr>
            <p:nvPr/>
          </p:nvSpPr>
          <p:spPr bwMode="auto">
            <a:xfrm>
              <a:off x="2137" y="2738"/>
              <a:ext cx="23" cy="32"/>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13" name="Line 1487"/>
            <p:cNvSpPr>
              <a:spLocks noChangeShapeType="1"/>
            </p:cNvSpPr>
            <p:nvPr/>
          </p:nvSpPr>
          <p:spPr bwMode="auto">
            <a:xfrm>
              <a:off x="2325" y="2358"/>
              <a:ext cx="0" cy="23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14" name="Line 1488"/>
            <p:cNvSpPr>
              <a:spLocks noChangeShapeType="1"/>
            </p:cNvSpPr>
            <p:nvPr/>
          </p:nvSpPr>
          <p:spPr bwMode="auto">
            <a:xfrm>
              <a:off x="1976" y="2358"/>
              <a:ext cx="0" cy="23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515" name="Oval 1489"/>
            <p:cNvSpPr>
              <a:spLocks noChangeArrowheads="1"/>
            </p:cNvSpPr>
            <p:nvPr/>
          </p:nvSpPr>
          <p:spPr bwMode="auto">
            <a:xfrm>
              <a:off x="1939" y="2560"/>
              <a:ext cx="73" cy="10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16" name="Oval 1490"/>
            <p:cNvSpPr>
              <a:spLocks noChangeArrowheads="1"/>
            </p:cNvSpPr>
            <p:nvPr/>
          </p:nvSpPr>
          <p:spPr bwMode="auto">
            <a:xfrm>
              <a:off x="1951" y="2572"/>
              <a:ext cx="26" cy="36"/>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17" name="Oval 1491"/>
            <p:cNvSpPr>
              <a:spLocks noChangeArrowheads="1"/>
            </p:cNvSpPr>
            <p:nvPr/>
          </p:nvSpPr>
          <p:spPr bwMode="auto">
            <a:xfrm>
              <a:off x="1955" y="2574"/>
              <a:ext cx="23" cy="32"/>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18" name="Oval 1492"/>
            <p:cNvSpPr>
              <a:spLocks noChangeArrowheads="1"/>
            </p:cNvSpPr>
            <p:nvPr/>
          </p:nvSpPr>
          <p:spPr bwMode="auto">
            <a:xfrm>
              <a:off x="2288" y="2560"/>
              <a:ext cx="73" cy="10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19" name="Oval 1493"/>
            <p:cNvSpPr>
              <a:spLocks noChangeArrowheads="1"/>
            </p:cNvSpPr>
            <p:nvPr/>
          </p:nvSpPr>
          <p:spPr bwMode="auto">
            <a:xfrm>
              <a:off x="2300" y="2572"/>
              <a:ext cx="26" cy="36"/>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520" name="Oval 1494"/>
            <p:cNvSpPr>
              <a:spLocks noChangeArrowheads="1"/>
            </p:cNvSpPr>
            <p:nvPr/>
          </p:nvSpPr>
          <p:spPr bwMode="auto">
            <a:xfrm>
              <a:off x="2304" y="2574"/>
              <a:ext cx="23" cy="32"/>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13" name="Group 1495"/>
          <p:cNvGrpSpPr>
            <a:grpSpLocks/>
          </p:cNvGrpSpPr>
          <p:nvPr/>
        </p:nvGrpSpPr>
        <p:grpSpPr bwMode="auto">
          <a:xfrm>
            <a:off x="3605373" y="4330977"/>
            <a:ext cx="1111250" cy="373063"/>
            <a:chOff x="1593" y="1070"/>
            <a:chExt cx="2908" cy="967"/>
          </a:xfrm>
        </p:grpSpPr>
        <p:sp>
          <p:nvSpPr>
            <p:cNvPr id="48353" name="AutoShape 1496"/>
            <p:cNvSpPr>
              <a:spLocks noChangeArrowheads="1"/>
            </p:cNvSpPr>
            <p:nvPr/>
          </p:nvSpPr>
          <p:spPr bwMode="auto">
            <a:xfrm rot="16200000" flipH="1">
              <a:off x="2433" y="1504"/>
              <a:ext cx="484" cy="393"/>
            </a:xfrm>
            <a:prstGeom prst="hexagon">
              <a:avLst>
                <a:gd name="adj" fmla="val 30783"/>
                <a:gd name="vf" fmla="val 115470"/>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54" name="AutoShape 1497"/>
            <p:cNvSpPr>
              <a:spLocks noChangeArrowheads="1"/>
            </p:cNvSpPr>
            <p:nvPr/>
          </p:nvSpPr>
          <p:spPr bwMode="auto">
            <a:xfrm rot="16200000" flipH="1">
              <a:off x="2825" y="1505"/>
              <a:ext cx="484" cy="392"/>
            </a:xfrm>
            <a:prstGeom prst="hexagon">
              <a:avLst>
                <a:gd name="adj" fmla="val 30862"/>
                <a:gd name="vf" fmla="val 115470"/>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55" name="Oval 1498"/>
            <p:cNvSpPr>
              <a:spLocks noChangeArrowheads="1"/>
            </p:cNvSpPr>
            <p:nvPr/>
          </p:nvSpPr>
          <p:spPr bwMode="auto">
            <a:xfrm>
              <a:off x="2596" y="1609"/>
              <a:ext cx="151" cy="187"/>
            </a:xfrm>
            <a:prstGeom prst="ellipse">
              <a:avLst/>
            </a:prstGeom>
            <a:noFill/>
            <a:ln w="12700">
              <a:solidFill>
                <a:srgbClr val="9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56" name="Oval 1499"/>
            <p:cNvSpPr>
              <a:spLocks noChangeArrowheads="1"/>
            </p:cNvSpPr>
            <p:nvPr/>
          </p:nvSpPr>
          <p:spPr bwMode="auto">
            <a:xfrm>
              <a:off x="2987" y="1605"/>
              <a:ext cx="151" cy="187"/>
            </a:xfrm>
            <a:prstGeom prst="ellipse">
              <a:avLst/>
            </a:prstGeom>
            <a:noFill/>
            <a:ln w="12700">
              <a:solidFill>
                <a:srgbClr val="9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nvGrpSpPr>
            <p:cNvPr id="48357" name="Group 1500"/>
            <p:cNvGrpSpPr>
              <a:grpSpLocks/>
            </p:cNvGrpSpPr>
            <p:nvPr/>
          </p:nvGrpSpPr>
          <p:grpSpPr bwMode="auto">
            <a:xfrm>
              <a:off x="2446" y="1549"/>
              <a:ext cx="73" cy="69"/>
              <a:chOff x="906" y="2336"/>
              <a:chExt cx="50" cy="50"/>
            </a:xfrm>
          </p:grpSpPr>
          <p:sp>
            <p:nvSpPr>
              <p:cNvPr id="48480" name="Oval 1501"/>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81" name="Oval 1502"/>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82" name="Oval 1503"/>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58" name="Group 1504"/>
            <p:cNvGrpSpPr>
              <a:grpSpLocks/>
            </p:cNvGrpSpPr>
            <p:nvPr/>
          </p:nvGrpSpPr>
          <p:grpSpPr bwMode="auto">
            <a:xfrm>
              <a:off x="2833" y="1798"/>
              <a:ext cx="73" cy="69"/>
              <a:chOff x="906" y="2336"/>
              <a:chExt cx="50" cy="50"/>
            </a:xfrm>
          </p:grpSpPr>
          <p:sp>
            <p:nvSpPr>
              <p:cNvPr id="48477" name="Oval 1505"/>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78" name="Oval 1506"/>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79" name="Oval 1507"/>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59" name="Group 1508"/>
            <p:cNvGrpSpPr>
              <a:grpSpLocks/>
            </p:cNvGrpSpPr>
            <p:nvPr/>
          </p:nvGrpSpPr>
          <p:grpSpPr bwMode="auto">
            <a:xfrm>
              <a:off x="3034" y="1908"/>
              <a:ext cx="73" cy="70"/>
              <a:chOff x="906" y="2336"/>
              <a:chExt cx="50" cy="50"/>
            </a:xfrm>
          </p:grpSpPr>
          <p:sp>
            <p:nvSpPr>
              <p:cNvPr id="48474" name="Oval 1509"/>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75" name="Oval 1510"/>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76" name="Oval 1511"/>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60" name="Group 1512"/>
            <p:cNvGrpSpPr>
              <a:grpSpLocks/>
            </p:cNvGrpSpPr>
            <p:nvPr/>
          </p:nvGrpSpPr>
          <p:grpSpPr bwMode="auto">
            <a:xfrm>
              <a:off x="3220" y="1786"/>
              <a:ext cx="73" cy="69"/>
              <a:chOff x="906" y="2336"/>
              <a:chExt cx="50" cy="50"/>
            </a:xfrm>
          </p:grpSpPr>
          <p:sp>
            <p:nvSpPr>
              <p:cNvPr id="48471" name="Oval 1513"/>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72" name="Oval 1514"/>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73" name="Oval 1515"/>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61" name="Group 1516"/>
            <p:cNvGrpSpPr>
              <a:grpSpLocks/>
            </p:cNvGrpSpPr>
            <p:nvPr/>
          </p:nvGrpSpPr>
          <p:grpSpPr bwMode="auto">
            <a:xfrm>
              <a:off x="2446" y="1790"/>
              <a:ext cx="73" cy="69"/>
              <a:chOff x="906" y="2336"/>
              <a:chExt cx="50" cy="50"/>
            </a:xfrm>
          </p:grpSpPr>
          <p:sp>
            <p:nvSpPr>
              <p:cNvPr id="48468" name="Oval 1517"/>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69" name="Oval 1518"/>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70" name="Oval 1519"/>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62" name="Group 1520"/>
            <p:cNvGrpSpPr>
              <a:grpSpLocks/>
            </p:cNvGrpSpPr>
            <p:nvPr/>
          </p:nvGrpSpPr>
          <p:grpSpPr bwMode="auto">
            <a:xfrm>
              <a:off x="2640" y="1908"/>
              <a:ext cx="73" cy="70"/>
              <a:chOff x="906" y="2336"/>
              <a:chExt cx="50" cy="50"/>
            </a:xfrm>
          </p:grpSpPr>
          <p:sp>
            <p:nvSpPr>
              <p:cNvPr id="48465" name="Oval 1521"/>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66" name="Oval 1522"/>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67" name="Oval 1523"/>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63" name="Group 1524"/>
            <p:cNvGrpSpPr>
              <a:grpSpLocks/>
            </p:cNvGrpSpPr>
            <p:nvPr/>
          </p:nvGrpSpPr>
          <p:grpSpPr bwMode="auto">
            <a:xfrm>
              <a:off x="2650" y="1070"/>
              <a:ext cx="855" cy="548"/>
              <a:chOff x="1954" y="1358"/>
              <a:chExt cx="2703" cy="1664"/>
            </a:xfrm>
          </p:grpSpPr>
          <p:sp>
            <p:nvSpPr>
              <p:cNvPr id="48421" name="AutoShape 1525"/>
              <p:cNvSpPr>
                <a:spLocks noChangeArrowheads="1"/>
              </p:cNvSpPr>
              <p:nvPr/>
            </p:nvSpPr>
            <p:spPr bwMode="auto">
              <a:xfrm rot="16200000" flipH="1">
                <a:off x="1941" y="1560"/>
                <a:ext cx="1472" cy="1241"/>
              </a:xfrm>
              <a:prstGeom prst="hexagon">
                <a:avLst>
                  <a:gd name="adj" fmla="val 29648"/>
                  <a:gd name="vf" fmla="val 115470"/>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22" name="AutoShape 1526"/>
              <p:cNvSpPr>
                <a:spLocks noChangeArrowheads="1"/>
              </p:cNvSpPr>
              <p:nvPr/>
            </p:nvSpPr>
            <p:spPr bwMode="auto">
              <a:xfrm rot="16200000" flipH="1">
                <a:off x="3182" y="1560"/>
                <a:ext cx="1472" cy="1241"/>
              </a:xfrm>
              <a:prstGeom prst="hexagon">
                <a:avLst>
                  <a:gd name="adj" fmla="val 29648"/>
                  <a:gd name="vf" fmla="val 115470"/>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23" name="Oval 1527"/>
              <p:cNvSpPr>
                <a:spLocks noChangeArrowheads="1"/>
              </p:cNvSpPr>
              <p:nvPr/>
            </p:nvSpPr>
            <p:spPr bwMode="auto">
              <a:xfrm>
                <a:off x="2428" y="1901"/>
                <a:ext cx="479" cy="567"/>
              </a:xfrm>
              <a:prstGeom prst="ellipse">
                <a:avLst/>
              </a:prstGeom>
              <a:noFill/>
              <a:ln w="12700">
                <a:solidFill>
                  <a:srgbClr val="9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24" name="Oval 1528"/>
              <p:cNvSpPr>
                <a:spLocks noChangeArrowheads="1"/>
              </p:cNvSpPr>
              <p:nvPr/>
            </p:nvSpPr>
            <p:spPr bwMode="auto">
              <a:xfrm>
                <a:off x="3664" y="1889"/>
                <a:ext cx="479" cy="567"/>
              </a:xfrm>
              <a:prstGeom prst="ellipse">
                <a:avLst/>
              </a:prstGeom>
              <a:noFill/>
              <a:ln w="12700">
                <a:solidFill>
                  <a:srgbClr val="9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nvGrpSpPr>
              <p:cNvPr id="48425" name="Group 1529"/>
              <p:cNvGrpSpPr>
                <a:grpSpLocks/>
              </p:cNvGrpSpPr>
              <p:nvPr/>
            </p:nvGrpSpPr>
            <p:grpSpPr bwMode="auto">
              <a:xfrm>
                <a:off x="1954" y="1718"/>
                <a:ext cx="231" cy="212"/>
                <a:chOff x="906" y="2336"/>
                <a:chExt cx="50" cy="50"/>
              </a:xfrm>
            </p:grpSpPr>
            <p:sp>
              <p:nvSpPr>
                <p:cNvPr id="48462" name="Oval 1530"/>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63" name="Oval 1531"/>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64" name="Oval 1532"/>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26" name="Group 1533"/>
              <p:cNvGrpSpPr>
                <a:grpSpLocks/>
              </p:cNvGrpSpPr>
              <p:nvPr/>
            </p:nvGrpSpPr>
            <p:grpSpPr bwMode="auto">
              <a:xfrm>
                <a:off x="3178" y="2474"/>
                <a:ext cx="231" cy="212"/>
                <a:chOff x="906" y="2336"/>
                <a:chExt cx="50" cy="50"/>
              </a:xfrm>
            </p:grpSpPr>
            <p:sp>
              <p:nvSpPr>
                <p:cNvPr id="48459" name="Oval 1534"/>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60" name="Oval 1535"/>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61" name="Oval 1536"/>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27" name="Group 1537"/>
              <p:cNvGrpSpPr>
                <a:grpSpLocks/>
              </p:cNvGrpSpPr>
              <p:nvPr/>
            </p:nvGrpSpPr>
            <p:grpSpPr bwMode="auto">
              <a:xfrm>
                <a:off x="3190" y="1718"/>
                <a:ext cx="231" cy="212"/>
                <a:chOff x="906" y="2336"/>
                <a:chExt cx="50" cy="50"/>
              </a:xfrm>
            </p:grpSpPr>
            <p:sp>
              <p:nvSpPr>
                <p:cNvPr id="48456" name="Oval 1538"/>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57" name="Oval 1539"/>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58" name="Oval 1540"/>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28" name="Group 1541"/>
              <p:cNvGrpSpPr>
                <a:grpSpLocks/>
              </p:cNvGrpSpPr>
              <p:nvPr/>
            </p:nvGrpSpPr>
            <p:grpSpPr bwMode="auto">
              <a:xfrm>
                <a:off x="3814" y="2810"/>
                <a:ext cx="231" cy="212"/>
                <a:chOff x="906" y="2336"/>
                <a:chExt cx="50" cy="50"/>
              </a:xfrm>
            </p:grpSpPr>
            <p:sp>
              <p:nvSpPr>
                <p:cNvPr id="48453" name="Oval 1542"/>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54" name="Oval 1543"/>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55" name="Oval 1544"/>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29" name="Group 1545"/>
              <p:cNvGrpSpPr>
                <a:grpSpLocks/>
              </p:cNvGrpSpPr>
              <p:nvPr/>
            </p:nvGrpSpPr>
            <p:grpSpPr bwMode="auto">
              <a:xfrm>
                <a:off x="4402" y="2438"/>
                <a:ext cx="231" cy="212"/>
                <a:chOff x="906" y="2336"/>
                <a:chExt cx="50" cy="50"/>
              </a:xfrm>
            </p:grpSpPr>
            <p:sp>
              <p:nvSpPr>
                <p:cNvPr id="48450" name="Oval 154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51" name="Oval 154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52" name="Oval 154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30" name="Group 1549"/>
              <p:cNvGrpSpPr>
                <a:grpSpLocks/>
              </p:cNvGrpSpPr>
              <p:nvPr/>
            </p:nvGrpSpPr>
            <p:grpSpPr bwMode="auto">
              <a:xfrm>
                <a:off x="4426" y="1718"/>
                <a:ext cx="231" cy="212"/>
                <a:chOff x="906" y="2336"/>
                <a:chExt cx="50" cy="50"/>
              </a:xfrm>
            </p:grpSpPr>
            <p:sp>
              <p:nvSpPr>
                <p:cNvPr id="48447" name="Oval 1550"/>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48" name="Oval 1551"/>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49" name="Oval 1552"/>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31" name="Group 1553"/>
              <p:cNvGrpSpPr>
                <a:grpSpLocks/>
              </p:cNvGrpSpPr>
              <p:nvPr/>
            </p:nvGrpSpPr>
            <p:grpSpPr bwMode="auto">
              <a:xfrm>
                <a:off x="3790" y="1358"/>
                <a:ext cx="231" cy="212"/>
                <a:chOff x="906" y="2336"/>
                <a:chExt cx="50" cy="50"/>
              </a:xfrm>
            </p:grpSpPr>
            <p:sp>
              <p:nvSpPr>
                <p:cNvPr id="48444" name="Oval 1554"/>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45" name="Oval 1555"/>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46" name="Oval 1556"/>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32" name="Group 1557"/>
              <p:cNvGrpSpPr>
                <a:grpSpLocks/>
              </p:cNvGrpSpPr>
              <p:nvPr/>
            </p:nvGrpSpPr>
            <p:grpSpPr bwMode="auto">
              <a:xfrm>
                <a:off x="1954" y="2450"/>
                <a:ext cx="231" cy="212"/>
                <a:chOff x="906" y="2336"/>
                <a:chExt cx="50" cy="50"/>
              </a:xfrm>
            </p:grpSpPr>
            <p:sp>
              <p:nvSpPr>
                <p:cNvPr id="48441" name="Oval 1558"/>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42" name="Oval 1559"/>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43" name="Oval 1560"/>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33" name="Group 1561"/>
              <p:cNvGrpSpPr>
                <a:grpSpLocks/>
              </p:cNvGrpSpPr>
              <p:nvPr/>
            </p:nvGrpSpPr>
            <p:grpSpPr bwMode="auto">
              <a:xfrm>
                <a:off x="2566" y="2810"/>
                <a:ext cx="231" cy="212"/>
                <a:chOff x="906" y="2336"/>
                <a:chExt cx="50" cy="50"/>
              </a:xfrm>
            </p:grpSpPr>
            <p:sp>
              <p:nvSpPr>
                <p:cNvPr id="48438" name="Oval 1562"/>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39" name="Oval 1563"/>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40" name="Oval 1564"/>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34" name="Group 1565"/>
              <p:cNvGrpSpPr>
                <a:grpSpLocks/>
              </p:cNvGrpSpPr>
              <p:nvPr/>
            </p:nvGrpSpPr>
            <p:grpSpPr bwMode="auto">
              <a:xfrm>
                <a:off x="2578" y="1358"/>
                <a:ext cx="231" cy="212"/>
                <a:chOff x="906" y="2336"/>
                <a:chExt cx="50" cy="50"/>
              </a:xfrm>
            </p:grpSpPr>
            <p:sp>
              <p:nvSpPr>
                <p:cNvPr id="48435" name="Oval 156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36" name="Oval 156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37" name="Oval 156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48364" name="Group 1569"/>
            <p:cNvGrpSpPr>
              <a:grpSpLocks/>
            </p:cNvGrpSpPr>
            <p:nvPr/>
          </p:nvGrpSpPr>
          <p:grpSpPr bwMode="auto">
            <a:xfrm>
              <a:off x="3490" y="1394"/>
              <a:ext cx="1011" cy="259"/>
              <a:chOff x="2806" y="2534"/>
              <a:chExt cx="591" cy="175"/>
            </a:xfrm>
          </p:grpSpPr>
          <p:sp>
            <p:nvSpPr>
              <p:cNvPr id="48391" name="Line 1570"/>
              <p:cNvSpPr>
                <a:spLocks noChangeShapeType="1"/>
              </p:cNvSpPr>
              <p:nvPr/>
            </p:nvSpPr>
            <p:spPr bwMode="auto">
              <a:xfrm>
                <a:off x="2806" y="2593"/>
                <a:ext cx="96" cy="9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392" name="Line 1571"/>
              <p:cNvSpPr>
                <a:spLocks noChangeShapeType="1"/>
              </p:cNvSpPr>
              <p:nvPr/>
            </p:nvSpPr>
            <p:spPr bwMode="auto">
              <a:xfrm flipV="1">
                <a:off x="2899" y="2591"/>
                <a:ext cx="96" cy="9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393" name="Line 1572"/>
              <p:cNvSpPr>
                <a:spLocks noChangeShapeType="1"/>
              </p:cNvSpPr>
              <p:nvPr/>
            </p:nvSpPr>
            <p:spPr bwMode="auto">
              <a:xfrm>
                <a:off x="2993" y="2593"/>
                <a:ext cx="96" cy="9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394" name="Line 1573"/>
              <p:cNvSpPr>
                <a:spLocks noChangeShapeType="1"/>
              </p:cNvSpPr>
              <p:nvPr/>
            </p:nvSpPr>
            <p:spPr bwMode="auto">
              <a:xfrm flipV="1">
                <a:off x="3089" y="2589"/>
                <a:ext cx="97" cy="9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395" name="Line 1574"/>
              <p:cNvSpPr>
                <a:spLocks noChangeShapeType="1"/>
              </p:cNvSpPr>
              <p:nvPr/>
            </p:nvSpPr>
            <p:spPr bwMode="auto">
              <a:xfrm>
                <a:off x="3183" y="2590"/>
                <a:ext cx="96" cy="9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396" name="Group 1575"/>
              <p:cNvGrpSpPr>
                <a:grpSpLocks/>
              </p:cNvGrpSpPr>
              <p:nvPr/>
            </p:nvGrpSpPr>
            <p:grpSpPr bwMode="auto">
              <a:xfrm>
                <a:off x="2882" y="2653"/>
                <a:ext cx="39" cy="56"/>
                <a:chOff x="1991" y="2418"/>
                <a:chExt cx="50" cy="50"/>
              </a:xfrm>
            </p:grpSpPr>
            <p:sp>
              <p:nvSpPr>
                <p:cNvPr id="48418" name="Oval 1576"/>
                <p:cNvSpPr>
                  <a:spLocks noChangeArrowheads="1"/>
                </p:cNvSpPr>
                <p:nvPr/>
              </p:nvSpPr>
              <p:spPr bwMode="auto">
                <a:xfrm>
                  <a:off x="1991"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19" name="Oval 1577"/>
                <p:cNvSpPr>
                  <a:spLocks noChangeArrowheads="1"/>
                </p:cNvSpPr>
                <p:nvPr/>
              </p:nvSpPr>
              <p:spPr bwMode="auto">
                <a:xfrm>
                  <a:off x="1999"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20" name="Oval 1578"/>
                <p:cNvSpPr>
                  <a:spLocks noChangeArrowheads="1"/>
                </p:cNvSpPr>
                <p:nvPr/>
              </p:nvSpPr>
              <p:spPr bwMode="auto">
                <a:xfrm>
                  <a:off x="2002"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97" name="Group 1579"/>
              <p:cNvGrpSpPr>
                <a:grpSpLocks/>
              </p:cNvGrpSpPr>
              <p:nvPr/>
            </p:nvGrpSpPr>
            <p:grpSpPr bwMode="auto">
              <a:xfrm>
                <a:off x="2976" y="2561"/>
                <a:ext cx="40" cy="56"/>
                <a:chOff x="2111" y="2336"/>
                <a:chExt cx="50" cy="50"/>
              </a:xfrm>
            </p:grpSpPr>
            <p:sp>
              <p:nvSpPr>
                <p:cNvPr id="48415" name="Oval 1580"/>
                <p:cNvSpPr>
                  <a:spLocks noChangeArrowheads="1"/>
                </p:cNvSpPr>
                <p:nvPr/>
              </p:nvSpPr>
              <p:spPr bwMode="auto">
                <a:xfrm>
                  <a:off x="2111"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16" name="Oval 1581"/>
                <p:cNvSpPr>
                  <a:spLocks noChangeArrowheads="1"/>
                </p:cNvSpPr>
                <p:nvPr/>
              </p:nvSpPr>
              <p:spPr bwMode="auto">
                <a:xfrm>
                  <a:off x="2119"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17" name="Oval 1582"/>
                <p:cNvSpPr>
                  <a:spLocks noChangeArrowheads="1"/>
                </p:cNvSpPr>
                <p:nvPr/>
              </p:nvSpPr>
              <p:spPr bwMode="auto">
                <a:xfrm>
                  <a:off x="2122"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98" name="Group 1583"/>
              <p:cNvGrpSpPr>
                <a:grpSpLocks/>
              </p:cNvGrpSpPr>
              <p:nvPr/>
            </p:nvGrpSpPr>
            <p:grpSpPr bwMode="auto">
              <a:xfrm>
                <a:off x="3161" y="2561"/>
                <a:ext cx="38" cy="56"/>
                <a:chOff x="2347" y="2336"/>
                <a:chExt cx="49" cy="50"/>
              </a:xfrm>
            </p:grpSpPr>
            <p:sp>
              <p:nvSpPr>
                <p:cNvPr id="48412" name="Oval 1584"/>
                <p:cNvSpPr>
                  <a:spLocks noChangeArrowheads="1"/>
                </p:cNvSpPr>
                <p:nvPr/>
              </p:nvSpPr>
              <p:spPr bwMode="auto">
                <a:xfrm>
                  <a:off x="2347" y="2336"/>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13" name="Oval 1585"/>
                <p:cNvSpPr>
                  <a:spLocks noChangeArrowheads="1"/>
                </p:cNvSpPr>
                <p:nvPr/>
              </p:nvSpPr>
              <p:spPr bwMode="auto">
                <a:xfrm>
                  <a:off x="2355" y="2342"/>
                  <a:ext cx="17"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14" name="Oval 1586"/>
                <p:cNvSpPr>
                  <a:spLocks noChangeArrowheads="1"/>
                </p:cNvSpPr>
                <p:nvPr/>
              </p:nvSpPr>
              <p:spPr bwMode="auto">
                <a:xfrm>
                  <a:off x="235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99" name="Group 1587"/>
              <p:cNvGrpSpPr>
                <a:grpSpLocks/>
              </p:cNvGrpSpPr>
              <p:nvPr/>
            </p:nvGrpSpPr>
            <p:grpSpPr bwMode="auto">
              <a:xfrm>
                <a:off x="3068" y="2653"/>
                <a:ext cx="38" cy="56"/>
                <a:chOff x="2228" y="2418"/>
                <a:chExt cx="49" cy="50"/>
              </a:xfrm>
            </p:grpSpPr>
            <p:sp>
              <p:nvSpPr>
                <p:cNvPr id="48409" name="Oval 1588"/>
                <p:cNvSpPr>
                  <a:spLocks noChangeArrowheads="1"/>
                </p:cNvSpPr>
                <p:nvPr/>
              </p:nvSpPr>
              <p:spPr bwMode="auto">
                <a:xfrm>
                  <a:off x="2228" y="2418"/>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10" name="Oval 1589"/>
                <p:cNvSpPr>
                  <a:spLocks noChangeArrowheads="1"/>
                </p:cNvSpPr>
                <p:nvPr/>
              </p:nvSpPr>
              <p:spPr bwMode="auto">
                <a:xfrm>
                  <a:off x="2236" y="2423"/>
                  <a:ext cx="17"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11" name="Oval 1590"/>
                <p:cNvSpPr>
                  <a:spLocks noChangeArrowheads="1"/>
                </p:cNvSpPr>
                <p:nvPr/>
              </p:nvSpPr>
              <p:spPr bwMode="auto">
                <a:xfrm>
                  <a:off x="2238"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sp>
            <p:nvSpPr>
              <p:cNvPr id="48400" name="Line 1591"/>
              <p:cNvSpPr>
                <a:spLocks noChangeShapeType="1"/>
              </p:cNvSpPr>
              <p:nvPr/>
            </p:nvSpPr>
            <p:spPr bwMode="auto">
              <a:xfrm flipV="1">
                <a:off x="3276" y="2565"/>
                <a:ext cx="105" cy="103"/>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401" name="Group 1592"/>
              <p:cNvGrpSpPr>
                <a:grpSpLocks/>
              </p:cNvGrpSpPr>
              <p:nvPr/>
            </p:nvGrpSpPr>
            <p:grpSpPr bwMode="auto">
              <a:xfrm>
                <a:off x="3358" y="2534"/>
                <a:ext cx="39" cy="56"/>
                <a:chOff x="906" y="2336"/>
                <a:chExt cx="50" cy="50"/>
              </a:xfrm>
            </p:grpSpPr>
            <p:sp>
              <p:nvSpPr>
                <p:cNvPr id="48406" name="Oval 1593"/>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07" name="Oval 1594"/>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08" name="Oval 1595"/>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402" name="Group 1596"/>
              <p:cNvGrpSpPr>
                <a:grpSpLocks/>
              </p:cNvGrpSpPr>
              <p:nvPr/>
            </p:nvGrpSpPr>
            <p:grpSpPr bwMode="auto">
              <a:xfrm>
                <a:off x="3255" y="2653"/>
                <a:ext cx="38" cy="56"/>
                <a:chOff x="2467" y="2418"/>
                <a:chExt cx="49" cy="50"/>
              </a:xfrm>
            </p:grpSpPr>
            <p:sp>
              <p:nvSpPr>
                <p:cNvPr id="48403" name="Oval 1597"/>
                <p:cNvSpPr>
                  <a:spLocks noChangeArrowheads="1"/>
                </p:cNvSpPr>
                <p:nvPr/>
              </p:nvSpPr>
              <p:spPr bwMode="auto">
                <a:xfrm>
                  <a:off x="2467" y="2418"/>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04" name="Oval 1598"/>
                <p:cNvSpPr>
                  <a:spLocks noChangeArrowheads="1"/>
                </p:cNvSpPr>
                <p:nvPr/>
              </p:nvSpPr>
              <p:spPr bwMode="auto">
                <a:xfrm>
                  <a:off x="2475" y="2423"/>
                  <a:ext cx="17"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405" name="Oval 1599"/>
                <p:cNvSpPr>
                  <a:spLocks noChangeArrowheads="1"/>
                </p:cNvSpPr>
                <p:nvPr/>
              </p:nvSpPr>
              <p:spPr bwMode="auto">
                <a:xfrm>
                  <a:off x="2477"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48365" name="Group 1600"/>
            <p:cNvGrpSpPr>
              <a:grpSpLocks/>
            </p:cNvGrpSpPr>
            <p:nvPr/>
          </p:nvGrpSpPr>
          <p:grpSpPr bwMode="auto">
            <a:xfrm>
              <a:off x="1593" y="1778"/>
              <a:ext cx="853" cy="259"/>
              <a:chOff x="2229" y="2738"/>
              <a:chExt cx="853" cy="259"/>
            </a:xfrm>
          </p:grpSpPr>
          <p:sp>
            <p:nvSpPr>
              <p:cNvPr id="48366" name="Line 1601"/>
              <p:cNvSpPr>
                <a:spLocks noChangeShapeType="1"/>
              </p:cNvSpPr>
              <p:nvPr/>
            </p:nvSpPr>
            <p:spPr bwMode="auto">
              <a:xfrm rot="10800000" flipV="1">
                <a:off x="2918" y="2780"/>
                <a:ext cx="164" cy="134"/>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367" name="Line 1602"/>
              <p:cNvSpPr>
                <a:spLocks noChangeShapeType="1"/>
              </p:cNvSpPr>
              <p:nvPr/>
            </p:nvSpPr>
            <p:spPr bwMode="auto">
              <a:xfrm rot="10800000">
                <a:off x="2757" y="2775"/>
                <a:ext cx="164" cy="13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368" name="Line 1603"/>
              <p:cNvSpPr>
                <a:spLocks noChangeShapeType="1"/>
              </p:cNvSpPr>
              <p:nvPr/>
            </p:nvSpPr>
            <p:spPr bwMode="auto">
              <a:xfrm rot="10800000" flipV="1">
                <a:off x="2591" y="2781"/>
                <a:ext cx="166" cy="13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369" name="Line 1604"/>
              <p:cNvSpPr>
                <a:spLocks noChangeShapeType="1"/>
              </p:cNvSpPr>
              <p:nvPr/>
            </p:nvSpPr>
            <p:spPr bwMode="auto">
              <a:xfrm rot="10800000">
                <a:off x="2432" y="2781"/>
                <a:ext cx="164" cy="133"/>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370" name="Group 1605"/>
              <p:cNvGrpSpPr>
                <a:grpSpLocks/>
              </p:cNvGrpSpPr>
              <p:nvPr/>
            </p:nvGrpSpPr>
            <p:grpSpPr bwMode="auto">
              <a:xfrm rot="10800000">
                <a:off x="2882" y="2874"/>
                <a:ext cx="68" cy="83"/>
                <a:chOff x="2111" y="2336"/>
                <a:chExt cx="50" cy="50"/>
              </a:xfrm>
            </p:grpSpPr>
            <p:sp>
              <p:nvSpPr>
                <p:cNvPr id="48388" name="Oval 1606"/>
                <p:cNvSpPr>
                  <a:spLocks noChangeArrowheads="1"/>
                </p:cNvSpPr>
                <p:nvPr/>
              </p:nvSpPr>
              <p:spPr bwMode="auto">
                <a:xfrm>
                  <a:off x="2111"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89" name="Oval 1607"/>
                <p:cNvSpPr>
                  <a:spLocks noChangeArrowheads="1"/>
                </p:cNvSpPr>
                <p:nvPr/>
              </p:nvSpPr>
              <p:spPr bwMode="auto">
                <a:xfrm>
                  <a:off x="2119"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90" name="Oval 1608"/>
                <p:cNvSpPr>
                  <a:spLocks noChangeArrowheads="1"/>
                </p:cNvSpPr>
                <p:nvPr/>
              </p:nvSpPr>
              <p:spPr bwMode="auto">
                <a:xfrm>
                  <a:off x="2122"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71" name="Group 1609"/>
              <p:cNvGrpSpPr>
                <a:grpSpLocks/>
              </p:cNvGrpSpPr>
              <p:nvPr/>
            </p:nvGrpSpPr>
            <p:grpSpPr bwMode="auto">
              <a:xfrm rot="10800000">
                <a:off x="2568" y="2874"/>
                <a:ext cx="65" cy="83"/>
                <a:chOff x="2347" y="2336"/>
                <a:chExt cx="49" cy="50"/>
              </a:xfrm>
            </p:grpSpPr>
            <p:sp>
              <p:nvSpPr>
                <p:cNvPr id="48385" name="Oval 1610"/>
                <p:cNvSpPr>
                  <a:spLocks noChangeArrowheads="1"/>
                </p:cNvSpPr>
                <p:nvPr/>
              </p:nvSpPr>
              <p:spPr bwMode="auto">
                <a:xfrm>
                  <a:off x="2347" y="2336"/>
                  <a:ext cx="49"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86" name="Oval 1611"/>
                <p:cNvSpPr>
                  <a:spLocks noChangeArrowheads="1"/>
                </p:cNvSpPr>
                <p:nvPr/>
              </p:nvSpPr>
              <p:spPr bwMode="auto">
                <a:xfrm>
                  <a:off x="2355" y="2342"/>
                  <a:ext cx="17"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87" name="Oval 1612"/>
                <p:cNvSpPr>
                  <a:spLocks noChangeArrowheads="1"/>
                </p:cNvSpPr>
                <p:nvPr/>
              </p:nvSpPr>
              <p:spPr bwMode="auto">
                <a:xfrm>
                  <a:off x="235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72" name="Group 1613"/>
              <p:cNvGrpSpPr>
                <a:grpSpLocks/>
              </p:cNvGrpSpPr>
              <p:nvPr/>
            </p:nvGrpSpPr>
            <p:grpSpPr bwMode="auto">
              <a:xfrm rot="10800000">
                <a:off x="2727" y="2738"/>
                <a:ext cx="65" cy="83"/>
                <a:chOff x="2228" y="2418"/>
                <a:chExt cx="49" cy="50"/>
              </a:xfrm>
            </p:grpSpPr>
            <p:sp>
              <p:nvSpPr>
                <p:cNvPr id="48382" name="Oval 1614"/>
                <p:cNvSpPr>
                  <a:spLocks noChangeArrowheads="1"/>
                </p:cNvSpPr>
                <p:nvPr/>
              </p:nvSpPr>
              <p:spPr bwMode="auto">
                <a:xfrm>
                  <a:off x="2228" y="2418"/>
                  <a:ext cx="49"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83" name="Oval 1615"/>
                <p:cNvSpPr>
                  <a:spLocks noChangeArrowheads="1"/>
                </p:cNvSpPr>
                <p:nvPr/>
              </p:nvSpPr>
              <p:spPr bwMode="auto">
                <a:xfrm>
                  <a:off x="2236" y="2423"/>
                  <a:ext cx="17" cy="19"/>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84" name="Oval 1616"/>
                <p:cNvSpPr>
                  <a:spLocks noChangeArrowheads="1"/>
                </p:cNvSpPr>
                <p:nvPr/>
              </p:nvSpPr>
              <p:spPr bwMode="auto">
                <a:xfrm>
                  <a:off x="2238" y="2425"/>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sp>
            <p:nvSpPr>
              <p:cNvPr id="48373" name="Line 1617"/>
              <p:cNvSpPr>
                <a:spLocks noChangeShapeType="1"/>
              </p:cNvSpPr>
              <p:nvPr/>
            </p:nvSpPr>
            <p:spPr bwMode="auto">
              <a:xfrm rot="10800000" flipV="1">
                <a:off x="2257" y="2800"/>
                <a:ext cx="180" cy="15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374" name="Group 1618"/>
              <p:cNvGrpSpPr>
                <a:grpSpLocks/>
              </p:cNvGrpSpPr>
              <p:nvPr/>
            </p:nvGrpSpPr>
            <p:grpSpPr bwMode="auto">
              <a:xfrm rot="10800000">
                <a:off x="2229" y="2914"/>
                <a:ext cx="67" cy="83"/>
                <a:chOff x="906" y="2336"/>
                <a:chExt cx="50" cy="50"/>
              </a:xfrm>
            </p:grpSpPr>
            <p:sp>
              <p:nvSpPr>
                <p:cNvPr id="48379" name="Oval 1619"/>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80" name="Oval 1620"/>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81" name="Oval 1621"/>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75" name="Group 1622"/>
              <p:cNvGrpSpPr>
                <a:grpSpLocks/>
              </p:cNvGrpSpPr>
              <p:nvPr/>
            </p:nvGrpSpPr>
            <p:grpSpPr bwMode="auto">
              <a:xfrm rot="10800000">
                <a:off x="2407" y="2738"/>
                <a:ext cx="65" cy="83"/>
                <a:chOff x="2467" y="2418"/>
                <a:chExt cx="49" cy="50"/>
              </a:xfrm>
            </p:grpSpPr>
            <p:sp>
              <p:nvSpPr>
                <p:cNvPr id="48376" name="Oval 1623"/>
                <p:cNvSpPr>
                  <a:spLocks noChangeArrowheads="1"/>
                </p:cNvSpPr>
                <p:nvPr/>
              </p:nvSpPr>
              <p:spPr bwMode="auto">
                <a:xfrm>
                  <a:off x="2467" y="2418"/>
                  <a:ext cx="49" cy="50"/>
                </a:xfrm>
                <a:prstGeom prst="ellipse">
                  <a:avLst/>
                </a:prstGeom>
                <a:solidFill>
                  <a:srgbClr val="76000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77" name="Oval 1624"/>
                <p:cNvSpPr>
                  <a:spLocks noChangeArrowheads="1"/>
                </p:cNvSpPr>
                <p:nvPr/>
              </p:nvSpPr>
              <p:spPr bwMode="auto">
                <a:xfrm>
                  <a:off x="2475" y="2423"/>
                  <a:ext cx="17" cy="19"/>
                </a:xfrm>
                <a:prstGeom prst="ellipse">
                  <a:avLst/>
                </a:prstGeom>
                <a:solidFill>
                  <a:srgbClr val="FF808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78" name="Oval 1625"/>
                <p:cNvSpPr>
                  <a:spLocks noChangeArrowheads="1"/>
                </p:cNvSpPr>
                <p:nvPr/>
              </p:nvSpPr>
              <p:spPr bwMode="auto">
                <a:xfrm>
                  <a:off x="2477" y="2425"/>
                  <a:ext cx="16" cy="16"/>
                </a:xfrm>
                <a:prstGeom prst="ellipse">
                  <a:avLst/>
                </a:prstGeom>
                <a:solidFill>
                  <a:srgbClr val="FFC0C0"/>
                </a:solidFill>
                <a:ln w="3175">
                  <a:solidFill>
                    <a:srgbClr val="FF0000"/>
                  </a:solidFill>
                  <a:round/>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grpSp>
        <p:nvGrpSpPr>
          <p:cNvPr id="48214" name="Group 1626"/>
          <p:cNvGrpSpPr>
            <a:grpSpLocks/>
          </p:cNvGrpSpPr>
          <p:nvPr/>
        </p:nvGrpSpPr>
        <p:grpSpPr bwMode="auto">
          <a:xfrm>
            <a:off x="3566124" y="3475487"/>
            <a:ext cx="1119187" cy="346075"/>
            <a:chOff x="3136" y="1388"/>
            <a:chExt cx="2529" cy="1057"/>
          </a:xfrm>
        </p:grpSpPr>
        <p:grpSp>
          <p:nvGrpSpPr>
            <p:cNvPr id="48216" name="Group 1627"/>
            <p:cNvGrpSpPr>
              <a:grpSpLocks/>
            </p:cNvGrpSpPr>
            <p:nvPr/>
          </p:nvGrpSpPr>
          <p:grpSpPr bwMode="auto">
            <a:xfrm>
              <a:off x="3136" y="1388"/>
              <a:ext cx="2529" cy="1057"/>
              <a:chOff x="856" y="1364"/>
              <a:chExt cx="2961" cy="1105"/>
            </a:xfrm>
          </p:grpSpPr>
          <p:sp>
            <p:nvSpPr>
              <p:cNvPr id="48218" name="Line 1628"/>
              <p:cNvSpPr>
                <a:spLocks noChangeShapeType="1"/>
              </p:cNvSpPr>
              <p:nvPr/>
            </p:nvSpPr>
            <p:spPr bwMode="auto">
              <a:xfrm flipV="1">
                <a:off x="915" y="2124"/>
                <a:ext cx="194"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19" name="Line 1629"/>
              <p:cNvSpPr>
                <a:spLocks noChangeShapeType="1"/>
              </p:cNvSpPr>
              <p:nvPr/>
            </p:nvSpPr>
            <p:spPr bwMode="auto">
              <a:xfrm>
                <a:off x="1106" y="2125"/>
                <a:ext cx="193"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20" name="Line 1630"/>
              <p:cNvSpPr>
                <a:spLocks noChangeShapeType="1"/>
              </p:cNvSpPr>
              <p:nvPr/>
            </p:nvSpPr>
            <p:spPr bwMode="auto">
              <a:xfrm flipV="1">
                <a:off x="1293" y="2122"/>
                <a:ext cx="194"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21" name="Line 1631"/>
              <p:cNvSpPr>
                <a:spLocks noChangeShapeType="1"/>
              </p:cNvSpPr>
              <p:nvPr/>
            </p:nvSpPr>
            <p:spPr bwMode="auto">
              <a:xfrm>
                <a:off x="1483" y="2125"/>
                <a:ext cx="193"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22" name="Line 1632"/>
              <p:cNvSpPr>
                <a:spLocks noChangeShapeType="1"/>
              </p:cNvSpPr>
              <p:nvPr/>
            </p:nvSpPr>
            <p:spPr bwMode="auto">
              <a:xfrm flipV="1">
                <a:off x="1676" y="2118"/>
                <a:ext cx="194"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23" name="Line 1633"/>
              <p:cNvSpPr>
                <a:spLocks noChangeShapeType="1"/>
              </p:cNvSpPr>
              <p:nvPr/>
            </p:nvSpPr>
            <p:spPr bwMode="auto">
              <a:xfrm>
                <a:off x="1865" y="2120"/>
                <a:ext cx="195"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24" name="Line 1634"/>
              <p:cNvSpPr>
                <a:spLocks noChangeShapeType="1"/>
              </p:cNvSpPr>
              <p:nvPr/>
            </p:nvSpPr>
            <p:spPr bwMode="auto">
              <a:xfrm flipV="1">
                <a:off x="2057" y="2116"/>
                <a:ext cx="194"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225" name="Group 1635"/>
              <p:cNvGrpSpPr>
                <a:grpSpLocks/>
              </p:cNvGrpSpPr>
              <p:nvPr/>
            </p:nvGrpSpPr>
            <p:grpSpPr bwMode="auto">
              <a:xfrm>
                <a:off x="856" y="2252"/>
                <a:ext cx="79" cy="97"/>
                <a:chOff x="791" y="2418"/>
                <a:chExt cx="50" cy="50"/>
              </a:xfrm>
            </p:grpSpPr>
            <p:sp>
              <p:nvSpPr>
                <p:cNvPr id="48350" name="Oval 1636"/>
                <p:cNvSpPr>
                  <a:spLocks noChangeArrowheads="1"/>
                </p:cNvSpPr>
                <p:nvPr/>
              </p:nvSpPr>
              <p:spPr bwMode="auto">
                <a:xfrm>
                  <a:off x="791"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51" name="Oval 1637"/>
                <p:cNvSpPr>
                  <a:spLocks noChangeArrowheads="1"/>
                </p:cNvSpPr>
                <p:nvPr/>
              </p:nvSpPr>
              <p:spPr bwMode="auto">
                <a:xfrm>
                  <a:off x="799"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52" name="Oval 1638"/>
                <p:cNvSpPr>
                  <a:spLocks noChangeArrowheads="1"/>
                </p:cNvSpPr>
                <p:nvPr/>
              </p:nvSpPr>
              <p:spPr bwMode="auto">
                <a:xfrm>
                  <a:off x="801"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26" name="Group 1639"/>
              <p:cNvGrpSpPr>
                <a:grpSpLocks/>
              </p:cNvGrpSpPr>
              <p:nvPr/>
            </p:nvGrpSpPr>
            <p:grpSpPr bwMode="auto">
              <a:xfrm>
                <a:off x="1062" y="2069"/>
                <a:ext cx="79" cy="97"/>
                <a:chOff x="906" y="2336"/>
                <a:chExt cx="50" cy="50"/>
              </a:xfrm>
            </p:grpSpPr>
            <p:sp>
              <p:nvSpPr>
                <p:cNvPr id="48347" name="Oval 1640"/>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48" name="Oval 1641"/>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49" name="Oval 1642"/>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27" name="Group 1643"/>
              <p:cNvGrpSpPr>
                <a:grpSpLocks/>
              </p:cNvGrpSpPr>
              <p:nvPr/>
            </p:nvGrpSpPr>
            <p:grpSpPr bwMode="auto">
              <a:xfrm>
                <a:off x="1260" y="2228"/>
                <a:ext cx="79" cy="97"/>
                <a:chOff x="1031" y="2418"/>
                <a:chExt cx="50" cy="50"/>
              </a:xfrm>
            </p:grpSpPr>
            <p:sp>
              <p:nvSpPr>
                <p:cNvPr id="48344" name="Oval 1644"/>
                <p:cNvSpPr>
                  <a:spLocks noChangeArrowheads="1"/>
                </p:cNvSpPr>
                <p:nvPr/>
              </p:nvSpPr>
              <p:spPr bwMode="auto">
                <a:xfrm>
                  <a:off x="1031"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45" name="Oval 1645"/>
                <p:cNvSpPr>
                  <a:spLocks noChangeArrowheads="1"/>
                </p:cNvSpPr>
                <p:nvPr/>
              </p:nvSpPr>
              <p:spPr bwMode="auto">
                <a:xfrm>
                  <a:off x="1039"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46" name="Oval 1646"/>
                <p:cNvSpPr>
                  <a:spLocks noChangeArrowheads="1"/>
                </p:cNvSpPr>
                <p:nvPr/>
              </p:nvSpPr>
              <p:spPr bwMode="auto">
                <a:xfrm>
                  <a:off x="1041"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28" name="Group 1647"/>
              <p:cNvGrpSpPr>
                <a:grpSpLocks/>
              </p:cNvGrpSpPr>
              <p:nvPr/>
            </p:nvGrpSpPr>
            <p:grpSpPr bwMode="auto">
              <a:xfrm>
                <a:off x="1449" y="2069"/>
                <a:ext cx="79" cy="97"/>
                <a:chOff x="1151" y="2336"/>
                <a:chExt cx="50" cy="50"/>
              </a:xfrm>
            </p:grpSpPr>
            <p:sp>
              <p:nvSpPr>
                <p:cNvPr id="48341" name="Oval 1648"/>
                <p:cNvSpPr>
                  <a:spLocks noChangeArrowheads="1"/>
                </p:cNvSpPr>
                <p:nvPr/>
              </p:nvSpPr>
              <p:spPr bwMode="auto">
                <a:xfrm>
                  <a:off x="1151"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42" name="Oval 1649"/>
                <p:cNvSpPr>
                  <a:spLocks noChangeArrowheads="1"/>
                </p:cNvSpPr>
                <p:nvPr/>
              </p:nvSpPr>
              <p:spPr bwMode="auto">
                <a:xfrm>
                  <a:off x="1159"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43" name="Oval 1650"/>
                <p:cNvSpPr>
                  <a:spLocks noChangeArrowheads="1"/>
                </p:cNvSpPr>
                <p:nvPr/>
              </p:nvSpPr>
              <p:spPr bwMode="auto">
                <a:xfrm>
                  <a:off x="1161"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29" name="Group 1651"/>
              <p:cNvGrpSpPr>
                <a:grpSpLocks/>
              </p:cNvGrpSpPr>
              <p:nvPr/>
            </p:nvGrpSpPr>
            <p:grpSpPr bwMode="auto">
              <a:xfrm>
                <a:off x="1631" y="2228"/>
                <a:ext cx="79" cy="97"/>
                <a:chOff x="1266" y="2418"/>
                <a:chExt cx="50" cy="50"/>
              </a:xfrm>
            </p:grpSpPr>
            <p:sp>
              <p:nvSpPr>
                <p:cNvPr id="48338" name="Oval 1652"/>
                <p:cNvSpPr>
                  <a:spLocks noChangeArrowheads="1"/>
                </p:cNvSpPr>
                <p:nvPr/>
              </p:nvSpPr>
              <p:spPr bwMode="auto">
                <a:xfrm>
                  <a:off x="1266"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39" name="Oval 1653"/>
                <p:cNvSpPr>
                  <a:spLocks noChangeArrowheads="1"/>
                </p:cNvSpPr>
                <p:nvPr/>
              </p:nvSpPr>
              <p:spPr bwMode="auto">
                <a:xfrm>
                  <a:off x="1274"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40" name="Oval 1654"/>
                <p:cNvSpPr>
                  <a:spLocks noChangeArrowheads="1"/>
                </p:cNvSpPr>
                <p:nvPr/>
              </p:nvSpPr>
              <p:spPr bwMode="auto">
                <a:xfrm>
                  <a:off x="1277"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30" name="Group 1655"/>
              <p:cNvGrpSpPr>
                <a:grpSpLocks/>
              </p:cNvGrpSpPr>
              <p:nvPr/>
            </p:nvGrpSpPr>
            <p:grpSpPr bwMode="auto">
              <a:xfrm>
                <a:off x="2011" y="2228"/>
                <a:ext cx="79" cy="97"/>
                <a:chOff x="1506" y="2418"/>
                <a:chExt cx="50" cy="50"/>
              </a:xfrm>
            </p:grpSpPr>
            <p:sp>
              <p:nvSpPr>
                <p:cNvPr id="48335" name="Oval 1656"/>
                <p:cNvSpPr>
                  <a:spLocks noChangeArrowheads="1"/>
                </p:cNvSpPr>
                <p:nvPr/>
              </p:nvSpPr>
              <p:spPr bwMode="auto">
                <a:xfrm>
                  <a:off x="1506"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36" name="Oval 1657"/>
                <p:cNvSpPr>
                  <a:spLocks noChangeArrowheads="1"/>
                </p:cNvSpPr>
                <p:nvPr/>
              </p:nvSpPr>
              <p:spPr bwMode="auto">
                <a:xfrm>
                  <a:off x="1514"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37" name="Oval 1658"/>
                <p:cNvSpPr>
                  <a:spLocks noChangeArrowheads="1"/>
                </p:cNvSpPr>
                <p:nvPr/>
              </p:nvSpPr>
              <p:spPr bwMode="auto">
                <a:xfrm>
                  <a:off x="1517"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31" name="Group 1659"/>
              <p:cNvGrpSpPr>
                <a:grpSpLocks/>
              </p:cNvGrpSpPr>
              <p:nvPr/>
            </p:nvGrpSpPr>
            <p:grpSpPr bwMode="auto">
              <a:xfrm>
                <a:off x="1821" y="2069"/>
                <a:ext cx="79" cy="97"/>
                <a:chOff x="1386" y="2336"/>
                <a:chExt cx="50" cy="50"/>
              </a:xfrm>
            </p:grpSpPr>
            <p:sp>
              <p:nvSpPr>
                <p:cNvPr id="48332" name="Oval 1660"/>
                <p:cNvSpPr>
                  <a:spLocks noChangeArrowheads="1"/>
                </p:cNvSpPr>
                <p:nvPr/>
              </p:nvSpPr>
              <p:spPr bwMode="auto">
                <a:xfrm>
                  <a:off x="138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33" name="Oval 1661"/>
                <p:cNvSpPr>
                  <a:spLocks noChangeArrowheads="1"/>
                </p:cNvSpPr>
                <p:nvPr/>
              </p:nvSpPr>
              <p:spPr bwMode="auto">
                <a:xfrm>
                  <a:off x="139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34" name="Oval 1662"/>
                <p:cNvSpPr>
                  <a:spLocks noChangeArrowheads="1"/>
                </p:cNvSpPr>
                <p:nvPr/>
              </p:nvSpPr>
              <p:spPr bwMode="auto">
                <a:xfrm>
                  <a:off x="139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32" name="Group 1663"/>
              <p:cNvGrpSpPr>
                <a:grpSpLocks/>
              </p:cNvGrpSpPr>
              <p:nvPr/>
            </p:nvGrpSpPr>
            <p:grpSpPr bwMode="auto">
              <a:xfrm>
                <a:off x="2205" y="1680"/>
                <a:ext cx="456" cy="645"/>
                <a:chOff x="1629" y="2135"/>
                <a:chExt cx="288" cy="333"/>
              </a:xfrm>
            </p:grpSpPr>
            <p:sp>
              <p:nvSpPr>
                <p:cNvPr id="48300" name="Line 1664"/>
                <p:cNvSpPr>
                  <a:spLocks noChangeShapeType="1"/>
                </p:cNvSpPr>
                <p:nvPr/>
              </p:nvSpPr>
              <p:spPr bwMode="auto">
                <a:xfrm>
                  <a:off x="1659" y="2366"/>
                  <a:ext cx="122" cy="81"/>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301" name="Line 1665"/>
                <p:cNvSpPr>
                  <a:spLocks noChangeShapeType="1"/>
                </p:cNvSpPr>
                <p:nvPr/>
              </p:nvSpPr>
              <p:spPr bwMode="auto">
                <a:xfrm flipV="1">
                  <a:off x="1774" y="2364"/>
                  <a:ext cx="124" cy="8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302" name="Group 1666"/>
                <p:cNvGrpSpPr>
                  <a:grpSpLocks/>
                </p:cNvGrpSpPr>
                <p:nvPr/>
              </p:nvGrpSpPr>
              <p:grpSpPr bwMode="auto">
                <a:xfrm>
                  <a:off x="1753" y="2418"/>
                  <a:ext cx="50" cy="50"/>
                  <a:chOff x="1753" y="2418"/>
                  <a:chExt cx="50" cy="50"/>
                </a:xfrm>
              </p:grpSpPr>
              <p:sp>
                <p:nvSpPr>
                  <p:cNvPr id="48329" name="Oval 1667"/>
                  <p:cNvSpPr>
                    <a:spLocks noChangeArrowheads="1"/>
                  </p:cNvSpPr>
                  <p:nvPr/>
                </p:nvSpPr>
                <p:spPr bwMode="auto">
                  <a:xfrm>
                    <a:off x="1753"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30" name="Oval 1668"/>
                  <p:cNvSpPr>
                    <a:spLocks noChangeArrowheads="1"/>
                  </p:cNvSpPr>
                  <p:nvPr/>
                </p:nvSpPr>
                <p:spPr bwMode="auto">
                  <a:xfrm>
                    <a:off x="1761"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31" name="Oval 1669"/>
                  <p:cNvSpPr>
                    <a:spLocks noChangeArrowheads="1"/>
                  </p:cNvSpPr>
                  <p:nvPr/>
                </p:nvSpPr>
                <p:spPr bwMode="auto">
                  <a:xfrm>
                    <a:off x="1764"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sp>
              <p:nvSpPr>
                <p:cNvPr id="48303" name="Line 1670"/>
                <p:cNvSpPr>
                  <a:spLocks noChangeShapeType="1"/>
                </p:cNvSpPr>
                <p:nvPr/>
              </p:nvSpPr>
              <p:spPr bwMode="auto">
                <a:xfrm flipV="1">
                  <a:off x="1654" y="2153"/>
                  <a:ext cx="123" cy="80"/>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304" name="Line 1671"/>
                <p:cNvSpPr>
                  <a:spLocks noChangeShapeType="1"/>
                </p:cNvSpPr>
                <p:nvPr/>
              </p:nvSpPr>
              <p:spPr bwMode="auto">
                <a:xfrm>
                  <a:off x="1784" y="2160"/>
                  <a:ext cx="122" cy="82"/>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305" name="Group 1672"/>
                <p:cNvGrpSpPr>
                  <a:grpSpLocks/>
                </p:cNvGrpSpPr>
                <p:nvPr/>
              </p:nvGrpSpPr>
              <p:grpSpPr bwMode="auto">
                <a:xfrm>
                  <a:off x="1753" y="2135"/>
                  <a:ext cx="50" cy="51"/>
                  <a:chOff x="1753" y="2135"/>
                  <a:chExt cx="50" cy="51"/>
                </a:xfrm>
              </p:grpSpPr>
              <p:sp>
                <p:nvSpPr>
                  <p:cNvPr id="48326" name="Oval 1673"/>
                  <p:cNvSpPr>
                    <a:spLocks noChangeArrowheads="1"/>
                  </p:cNvSpPr>
                  <p:nvPr/>
                </p:nvSpPr>
                <p:spPr bwMode="auto">
                  <a:xfrm>
                    <a:off x="1753" y="2135"/>
                    <a:ext cx="50" cy="51"/>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27" name="Oval 1674"/>
                  <p:cNvSpPr>
                    <a:spLocks noChangeArrowheads="1"/>
                  </p:cNvSpPr>
                  <p:nvPr/>
                </p:nvSpPr>
                <p:spPr bwMode="auto">
                  <a:xfrm>
                    <a:off x="1761" y="2141"/>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28" name="Oval 1675"/>
                  <p:cNvSpPr>
                    <a:spLocks noChangeArrowheads="1"/>
                  </p:cNvSpPr>
                  <p:nvPr/>
                </p:nvSpPr>
                <p:spPr bwMode="auto">
                  <a:xfrm>
                    <a:off x="1763" y="2142"/>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06" name="Group 1676"/>
                <p:cNvGrpSpPr>
                  <a:grpSpLocks/>
                </p:cNvGrpSpPr>
                <p:nvPr/>
              </p:nvGrpSpPr>
              <p:grpSpPr bwMode="auto">
                <a:xfrm>
                  <a:off x="1867" y="2205"/>
                  <a:ext cx="50" cy="145"/>
                  <a:chOff x="1867" y="2205"/>
                  <a:chExt cx="50" cy="145"/>
                </a:xfrm>
              </p:grpSpPr>
              <p:sp>
                <p:nvSpPr>
                  <p:cNvPr id="48321" name="Line 1677"/>
                  <p:cNvSpPr>
                    <a:spLocks noChangeShapeType="1"/>
                  </p:cNvSpPr>
                  <p:nvPr/>
                </p:nvSpPr>
                <p:spPr bwMode="auto">
                  <a:xfrm>
                    <a:off x="1892" y="2235"/>
                    <a:ext cx="0" cy="11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322" name="Group 1678"/>
                  <p:cNvGrpSpPr>
                    <a:grpSpLocks/>
                  </p:cNvGrpSpPr>
                  <p:nvPr/>
                </p:nvGrpSpPr>
                <p:grpSpPr bwMode="auto">
                  <a:xfrm>
                    <a:off x="1867" y="2205"/>
                    <a:ext cx="50" cy="50"/>
                    <a:chOff x="1867" y="2205"/>
                    <a:chExt cx="50" cy="50"/>
                  </a:xfrm>
                </p:grpSpPr>
                <p:sp>
                  <p:nvSpPr>
                    <p:cNvPr id="48323" name="Oval 1679"/>
                    <p:cNvSpPr>
                      <a:spLocks noChangeArrowheads="1"/>
                    </p:cNvSpPr>
                    <p:nvPr/>
                  </p:nvSpPr>
                  <p:spPr bwMode="auto">
                    <a:xfrm>
                      <a:off x="1867" y="2205"/>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24" name="Oval 1680"/>
                    <p:cNvSpPr>
                      <a:spLocks noChangeArrowheads="1"/>
                    </p:cNvSpPr>
                    <p:nvPr/>
                  </p:nvSpPr>
                  <p:spPr bwMode="auto">
                    <a:xfrm>
                      <a:off x="1875" y="2211"/>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25" name="Oval 1681"/>
                    <p:cNvSpPr>
                      <a:spLocks noChangeArrowheads="1"/>
                    </p:cNvSpPr>
                    <p:nvPr/>
                  </p:nvSpPr>
                  <p:spPr bwMode="auto">
                    <a:xfrm>
                      <a:off x="1877" y="2212"/>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48307" name="Group 1682"/>
                <p:cNvGrpSpPr>
                  <a:grpSpLocks/>
                </p:cNvGrpSpPr>
                <p:nvPr/>
              </p:nvGrpSpPr>
              <p:grpSpPr bwMode="auto">
                <a:xfrm>
                  <a:off x="1629" y="2205"/>
                  <a:ext cx="50" cy="145"/>
                  <a:chOff x="1629" y="2205"/>
                  <a:chExt cx="50" cy="145"/>
                </a:xfrm>
              </p:grpSpPr>
              <p:sp>
                <p:nvSpPr>
                  <p:cNvPr id="48316" name="Line 1683"/>
                  <p:cNvSpPr>
                    <a:spLocks noChangeShapeType="1"/>
                  </p:cNvSpPr>
                  <p:nvPr/>
                </p:nvSpPr>
                <p:spPr bwMode="auto">
                  <a:xfrm>
                    <a:off x="1654" y="2235"/>
                    <a:ext cx="0" cy="11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317" name="Group 1684"/>
                  <p:cNvGrpSpPr>
                    <a:grpSpLocks/>
                  </p:cNvGrpSpPr>
                  <p:nvPr/>
                </p:nvGrpSpPr>
                <p:grpSpPr bwMode="auto">
                  <a:xfrm>
                    <a:off x="1629" y="2205"/>
                    <a:ext cx="50" cy="50"/>
                    <a:chOff x="1629" y="2205"/>
                    <a:chExt cx="50" cy="50"/>
                  </a:xfrm>
                </p:grpSpPr>
                <p:sp>
                  <p:nvSpPr>
                    <p:cNvPr id="48318" name="Oval 1685"/>
                    <p:cNvSpPr>
                      <a:spLocks noChangeArrowheads="1"/>
                    </p:cNvSpPr>
                    <p:nvPr/>
                  </p:nvSpPr>
                  <p:spPr bwMode="auto">
                    <a:xfrm>
                      <a:off x="1629" y="2205"/>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19" name="Oval 1686"/>
                    <p:cNvSpPr>
                      <a:spLocks noChangeArrowheads="1"/>
                    </p:cNvSpPr>
                    <p:nvPr/>
                  </p:nvSpPr>
                  <p:spPr bwMode="auto">
                    <a:xfrm>
                      <a:off x="1637" y="2211"/>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20" name="Oval 1687"/>
                    <p:cNvSpPr>
                      <a:spLocks noChangeArrowheads="1"/>
                    </p:cNvSpPr>
                    <p:nvPr/>
                  </p:nvSpPr>
                  <p:spPr bwMode="auto">
                    <a:xfrm>
                      <a:off x="1639" y="2212"/>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48308" name="Group 1688"/>
                <p:cNvGrpSpPr>
                  <a:grpSpLocks/>
                </p:cNvGrpSpPr>
                <p:nvPr/>
              </p:nvGrpSpPr>
              <p:grpSpPr bwMode="auto">
                <a:xfrm>
                  <a:off x="1629" y="2336"/>
                  <a:ext cx="50" cy="50"/>
                  <a:chOff x="1629" y="2336"/>
                  <a:chExt cx="50" cy="50"/>
                </a:xfrm>
              </p:grpSpPr>
              <p:sp>
                <p:nvSpPr>
                  <p:cNvPr id="48313" name="Oval 1689"/>
                  <p:cNvSpPr>
                    <a:spLocks noChangeArrowheads="1"/>
                  </p:cNvSpPr>
                  <p:nvPr/>
                </p:nvSpPr>
                <p:spPr bwMode="auto">
                  <a:xfrm>
                    <a:off x="1629"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14" name="Oval 1690"/>
                  <p:cNvSpPr>
                    <a:spLocks noChangeArrowheads="1"/>
                  </p:cNvSpPr>
                  <p:nvPr/>
                </p:nvSpPr>
                <p:spPr bwMode="auto">
                  <a:xfrm>
                    <a:off x="1637"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15" name="Oval 1691"/>
                  <p:cNvSpPr>
                    <a:spLocks noChangeArrowheads="1"/>
                  </p:cNvSpPr>
                  <p:nvPr/>
                </p:nvSpPr>
                <p:spPr bwMode="auto">
                  <a:xfrm>
                    <a:off x="1640"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309" name="Group 1692"/>
                <p:cNvGrpSpPr>
                  <a:grpSpLocks/>
                </p:cNvGrpSpPr>
                <p:nvPr/>
              </p:nvGrpSpPr>
              <p:grpSpPr bwMode="auto">
                <a:xfrm>
                  <a:off x="1867" y="2336"/>
                  <a:ext cx="50" cy="50"/>
                  <a:chOff x="1867" y="2336"/>
                  <a:chExt cx="50" cy="50"/>
                </a:xfrm>
              </p:grpSpPr>
              <p:sp>
                <p:nvSpPr>
                  <p:cNvPr id="48310" name="Oval 1693"/>
                  <p:cNvSpPr>
                    <a:spLocks noChangeArrowheads="1"/>
                  </p:cNvSpPr>
                  <p:nvPr/>
                </p:nvSpPr>
                <p:spPr bwMode="auto">
                  <a:xfrm>
                    <a:off x="1867"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11" name="Oval 1694"/>
                  <p:cNvSpPr>
                    <a:spLocks noChangeArrowheads="1"/>
                  </p:cNvSpPr>
                  <p:nvPr/>
                </p:nvSpPr>
                <p:spPr bwMode="auto">
                  <a:xfrm>
                    <a:off x="1875"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312" name="Oval 1695"/>
                  <p:cNvSpPr>
                    <a:spLocks noChangeArrowheads="1"/>
                  </p:cNvSpPr>
                  <p:nvPr/>
                </p:nvSpPr>
                <p:spPr bwMode="auto">
                  <a:xfrm>
                    <a:off x="1878"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48233" name="Group 1696"/>
              <p:cNvGrpSpPr>
                <a:grpSpLocks/>
              </p:cNvGrpSpPr>
              <p:nvPr/>
            </p:nvGrpSpPr>
            <p:grpSpPr bwMode="auto">
              <a:xfrm rot="710292">
                <a:off x="2624" y="2167"/>
                <a:ext cx="1193" cy="302"/>
                <a:chOff x="2624" y="2023"/>
                <a:chExt cx="1193" cy="302"/>
              </a:xfrm>
            </p:grpSpPr>
            <p:sp>
              <p:nvSpPr>
                <p:cNvPr id="48270" name="Line 1697"/>
                <p:cNvSpPr>
                  <a:spLocks noChangeShapeType="1"/>
                </p:cNvSpPr>
                <p:nvPr/>
              </p:nvSpPr>
              <p:spPr bwMode="auto">
                <a:xfrm>
                  <a:off x="2624" y="2125"/>
                  <a:ext cx="193"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71" name="Line 1698"/>
                <p:cNvSpPr>
                  <a:spLocks noChangeShapeType="1"/>
                </p:cNvSpPr>
                <p:nvPr/>
              </p:nvSpPr>
              <p:spPr bwMode="auto">
                <a:xfrm flipV="1">
                  <a:off x="2811" y="2122"/>
                  <a:ext cx="195"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72" name="Line 1699"/>
                <p:cNvSpPr>
                  <a:spLocks noChangeShapeType="1"/>
                </p:cNvSpPr>
                <p:nvPr/>
              </p:nvSpPr>
              <p:spPr bwMode="auto">
                <a:xfrm>
                  <a:off x="3001" y="2125"/>
                  <a:ext cx="194"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73" name="Line 1700"/>
                <p:cNvSpPr>
                  <a:spLocks noChangeShapeType="1"/>
                </p:cNvSpPr>
                <p:nvPr/>
              </p:nvSpPr>
              <p:spPr bwMode="auto">
                <a:xfrm flipV="1">
                  <a:off x="3195" y="2118"/>
                  <a:ext cx="197"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74" name="Line 1701"/>
                <p:cNvSpPr>
                  <a:spLocks noChangeShapeType="1"/>
                </p:cNvSpPr>
                <p:nvPr/>
              </p:nvSpPr>
              <p:spPr bwMode="auto">
                <a:xfrm>
                  <a:off x="3385" y="2120"/>
                  <a:ext cx="193"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275" name="Group 1702"/>
                <p:cNvGrpSpPr>
                  <a:grpSpLocks/>
                </p:cNvGrpSpPr>
                <p:nvPr/>
              </p:nvGrpSpPr>
              <p:grpSpPr bwMode="auto">
                <a:xfrm>
                  <a:off x="2778" y="2228"/>
                  <a:ext cx="79" cy="97"/>
                  <a:chOff x="1991" y="2418"/>
                  <a:chExt cx="50" cy="50"/>
                </a:xfrm>
              </p:grpSpPr>
              <p:sp>
                <p:nvSpPr>
                  <p:cNvPr id="48297" name="Oval 1703"/>
                  <p:cNvSpPr>
                    <a:spLocks noChangeArrowheads="1"/>
                  </p:cNvSpPr>
                  <p:nvPr/>
                </p:nvSpPr>
                <p:spPr bwMode="auto">
                  <a:xfrm>
                    <a:off x="1991"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98" name="Oval 1704"/>
                  <p:cNvSpPr>
                    <a:spLocks noChangeArrowheads="1"/>
                  </p:cNvSpPr>
                  <p:nvPr/>
                </p:nvSpPr>
                <p:spPr bwMode="auto">
                  <a:xfrm>
                    <a:off x="1999"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99" name="Oval 1705"/>
                  <p:cNvSpPr>
                    <a:spLocks noChangeArrowheads="1"/>
                  </p:cNvSpPr>
                  <p:nvPr/>
                </p:nvSpPr>
                <p:spPr bwMode="auto">
                  <a:xfrm>
                    <a:off x="2002"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76" name="Group 1706"/>
                <p:cNvGrpSpPr>
                  <a:grpSpLocks/>
                </p:cNvGrpSpPr>
                <p:nvPr/>
              </p:nvGrpSpPr>
              <p:grpSpPr bwMode="auto">
                <a:xfrm>
                  <a:off x="2968" y="2069"/>
                  <a:ext cx="79" cy="97"/>
                  <a:chOff x="2111" y="2336"/>
                  <a:chExt cx="50" cy="50"/>
                </a:xfrm>
              </p:grpSpPr>
              <p:sp>
                <p:nvSpPr>
                  <p:cNvPr id="48294" name="Oval 1707"/>
                  <p:cNvSpPr>
                    <a:spLocks noChangeArrowheads="1"/>
                  </p:cNvSpPr>
                  <p:nvPr/>
                </p:nvSpPr>
                <p:spPr bwMode="auto">
                  <a:xfrm>
                    <a:off x="2111"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95" name="Oval 1708"/>
                  <p:cNvSpPr>
                    <a:spLocks noChangeArrowheads="1"/>
                  </p:cNvSpPr>
                  <p:nvPr/>
                </p:nvSpPr>
                <p:spPr bwMode="auto">
                  <a:xfrm>
                    <a:off x="2119"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96" name="Oval 1709"/>
                  <p:cNvSpPr>
                    <a:spLocks noChangeArrowheads="1"/>
                  </p:cNvSpPr>
                  <p:nvPr/>
                </p:nvSpPr>
                <p:spPr bwMode="auto">
                  <a:xfrm>
                    <a:off x="2122"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77" name="Group 1710"/>
                <p:cNvGrpSpPr>
                  <a:grpSpLocks/>
                </p:cNvGrpSpPr>
                <p:nvPr/>
              </p:nvGrpSpPr>
              <p:grpSpPr bwMode="auto">
                <a:xfrm>
                  <a:off x="3341" y="2069"/>
                  <a:ext cx="77" cy="97"/>
                  <a:chOff x="2347" y="2336"/>
                  <a:chExt cx="49" cy="50"/>
                </a:xfrm>
              </p:grpSpPr>
              <p:sp>
                <p:nvSpPr>
                  <p:cNvPr id="48291" name="Oval 1711"/>
                  <p:cNvSpPr>
                    <a:spLocks noChangeArrowheads="1"/>
                  </p:cNvSpPr>
                  <p:nvPr/>
                </p:nvSpPr>
                <p:spPr bwMode="auto">
                  <a:xfrm>
                    <a:off x="2347" y="2336"/>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92" name="Oval 1712"/>
                  <p:cNvSpPr>
                    <a:spLocks noChangeArrowheads="1"/>
                  </p:cNvSpPr>
                  <p:nvPr/>
                </p:nvSpPr>
                <p:spPr bwMode="auto">
                  <a:xfrm>
                    <a:off x="2355" y="2342"/>
                    <a:ext cx="17"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93" name="Oval 1713"/>
                  <p:cNvSpPr>
                    <a:spLocks noChangeArrowheads="1"/>
                  </p:cNvSpPr>
                  <p:nvPr/>
                </p:nvSpPr>
                <p:spPr bwMode="auto">
                  <a:xfrm>
                    <a:off x="235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78" name="Group 1714"/>
                <p:cNvGrpSpPr>
                  <a:grpSpLocks/>
                </p:cNvGrpSpPr>
                <p:nvPr/>
              </p:nvGrpSpPr>
              <p:grpSpPr bwMode="auto">
                <a:xfrm>
                  <a:off x="3153" y="2228"/>
                  <a:ext cx="77" cy="97"/>
                  <a:chOff x="2228" y="2418"/>
                  <a:chExt cx="49" cy="50"/>
                </a:xfrm>
              </p:grpSpPr>
              <p:sp>
                <p:nvSpPr>
                  <p:cNvPr id="48288" name="Oval 1715"/>
                  <p:cNvSpPr>
                    <a:spLocks noChangeArrowheads="1"/>
                  </p:cNvSpPr>
                  <p:nvPr/>
                </p:nvSpPr>
                <p:spPr bwMode="auto">
                  <a:xfrm>
                    <a:off x="2228" y="2418"/>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89" name="Oval 1716"/>
                  <p:cNvSpPr>
                    <a:spLocks noChangeArrowheads="1"/>
                  </p:cNvSpPr>
                  <p:nvPr/>
                </p:nvSpPr>
                <p:spPr bwMode="auto">
                  <a:xfrm>
                    <a:off x="2236" y="2423"/>
                    <a:ext cx="17"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90" name="Oval 1717"/>
                  <p:cNvSpPr>
                    <a:spLocks noChangeArrowheads="1"/>
                  </p:cNvSpPr>
                  <p:nvPr/>
                </p:nvSpPr>
                <p:spPr bwMode="auto">
                  <a:xfrm>
                    <a:off x="2238"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sp>
              <p:nvSpPr>
                <p:cNvPr id="48279" name="Line 1718"/>
                <p:cNvSpPr>
                  <a:spLocks noChangeShapeType="1"/>
                </p:cNvSpPr>
                <p:nvPr/>
              </p:nvSpPr>
              <p:spPr bwMode="auto">
                <a:xfrm flipV="1">
                  <a:off x="3572" y="2077"/>
                  <a:ext cx="213" cy="178"/>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280" name="Group 1719"/>
                <p:cNvGrpSpPr>
                  <a:grpSpLocks/>
                </p:cNvGrpSpPr>
                <p:nvPr/>
              </p:nvGrpSpPr>
              <p:grpSpPr bwMode="auto">
                <a:xfrm>
                  <a:off x="3738" y="2023"/>
                  <a:ext cx="79" cy="97"/>
                  <a:chOff x="906" y="2336"/>
                  <a:chExt cx="50" cy="50"/>
                </a:xfrm>
              </p:grpSpPr>
              <p:sp>
                <p:nvSpPr>
                  <p:cNvPr id="48285" name="Oval 1720"/>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86" name="Oval 1721"/>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87" name="Oval 1722"/>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81" name="Group 1723"/>
                <p:cNvGrpSpPr>
                  <a:grpSpLocks/>
                </p:cNvGrpSpPr>
                <p:nvPr/>
              </p:nvGrpSpPr>
              <p:grpSpPr bwMode="auto">
                <a:xfrm>
                  <a:off x="3531" y="2228"/>
                  <a:ext cx="77" cy="97"/>
                  <a:chOff x="2467" y="2418"/>
                  <a:chExt cx="49" cy="50"/>
                </a:xfrm>
              </p:grpSpPr>
              <p:sp>
                <p:nvSpPr>
                  <p:cNvPr id="48282" name="Oval 1724"/>
                  <p:cNvSpPr>
                    <a:spLocks noChangeArrowheads="1"/>
                  </p:cNvSpPr>
                  <p:nvPr/>
                </p:nvSpPr>
                <p:spPr bwMode="auto">
                  <a:xfrm>
                    <a:off x="2467" y="2418"/>
                    <a:ext cx="49"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83" name="Oval 1725"/>
                  <p:cNvSpPr>
                    <a:spLocks noChangeArrowheads="1"/>
                  </p:cNvSpPr>
                  <p:nvPr/>
                </p:nvSpPr>
                <p:spPr bwMode="auto">
                  <a:xfrm>
                    <a:off x="2475" y="2423"/>
                    <a:ext cx="17"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84" name="Oval 1726"/>
                  <p:cNvSpPr>
                    <a:spLocks noChangeArrowheads="1"/>
                  </p:cNvSpPr>
                  <p:nvPr/>
                </p:nvSpPr>
                <p:spPr bwMode="auto">
                  <a:xfrm>
                    <a:off x="2477"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nvGrpSpPr>
              <p:cNvPr id="48234" name="Group 1727"/>
              <p:cNvGrpSpPr>
                <a:grpSpLocks/>
              </p:cNvGrpSpPr>
              <p:nvPr/>
            </p:nvGrpSpPr>
            <p:grpSpPr bwMode="auto">
              <a:xfrm rot="-593047">
                <a:off x="2415" y="1364"/>
                <a:ext cx="1376" cy="265"/>
                <a:chOff x="2703" y="2744"/>
                <a:chExt cx="1376" cy="265"/>
              </a:xfrm>
            </p:grpSpPr>
            <p:sp>
              <p:nvSpPr>
                <p:cNvPr id="48235" name="Line 1728"/>
                <p:cNvSpPr>
                  <a:spLocks noChangeShapeType="1"/>
                </p:cNvSpPr>
                <p:nvPr/>
              </p:nvSpPr>
              <p:spPr bwMode="auto">
                <a:xfrm flipV="1">
                  <a:off x="2703" y="2808"/>
                  <a:ext cx="194"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36" name="Line 1729"/>
                <p:cNvSpPr>
                  <a:spLocks noChangeShapeType="1"/>
                </p:cNvSpPr>
                <p:nvPr/>
              </p:nvSpPr>
              <p:spPr bwMode="auto">
                <a:xfrm>
                  <a:off x="2894" y="2809"/>
                  <a:ext cx="193"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37" name="Line 1730"/>
                <p:cNvSpPr>
                  <a:spLocks noChangeShapeType="1"/>
                </p:cNvSpPr>
                <p:nvPr/>
              </p:nvSpPr>
              <p:spPr bwMode="auto">
                <a:xfrm flipV="1">
                  <a:off x="3081" y="2806"/>
                  <a:ext cx="194"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38" name="Line 1731"/>
                <p:cNvSpPr>
                  <a:spLocks noChangeShapeType="1"/>
                </p:cNvSpPr>
                <p:nvPr/>
              </p:nvSpPr>
              <p:spPr bwMode="auto">
                <a:xfrm>
                  <a:off x="3271" y="2809"/>
                  <a:ext cx="193"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39" name="Line 1732"/>
                <p:cNvSpPr>
                  <a:spLocks noChangeShapeType="1"/>
                </p:cNvSpPr>
                <p:nvPr/>
              </p:nvSpPr>
              <p:spPr bwMode="auto">
                <a:xfrm flipV="1">
                  <a:off x="3464" y="2802"/>
                  <a:ext cx="194" cy="157"/>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40" name="Line 1733"/>
                <p:cNvSpPr>
                  <a:spLocks noChangeShapeType="1"/>
                </p:cNvSpPr>
                <p:nvPr/>
              </p:nvSpPr>
              <p:spPr bwMode="auto">
                <a:xfrm>
                  <a:off x="3653" y="2804"/>
                  <a:ext cx="195"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241" name="Line 1734"/>
                <p:cNvSpPr>
                  <a:spLocks noChangeShapeType="1"/>
                </p:cNvSpPr>
                <p:nvPr/>
              </p:nvSpPr>
              <p:spPr bwMode="auto">
                <a:xfrm flipV="1">
                  <a:off x="3845" y="2800"/>
                  <a:ext cx="194" cy="155"/>
                </a:xfrm>
                <a:prstGeom prst="line">
                  <a:avLst/>
                </a:prstGeom>
                <a:noFill/>
                <a:ln w="31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242" name="Group 1735"/>
                <p:cNvGrpSpPr>
                  <a:grpSpLocks/>
                </p:cNvGrpSpPr>
                <p:nvPr/>
              </p:nvGrpSpPr>
              <p:grpSpPr bwMode="auto">
                <a:xfrm>
                  <a:off x="2850" y="2753"/>
                  <a:ext cx="79" cy="97"/>
                  <a:chOff x="906" y="2336"/>
                  <a:chExt cx="50" cy="50"/>
                </a:xfrm>
              </p:grpSpPr>
              <p:sp>
                <p:nvSpPr>
                  <p:cNvPr id="48267" name="Oval 1736"/>
                  <p:cNvSpPr>
                    <a:spLocks noChangeArrowheads="1"/>
                  </p:cNvSpPr>
                  <p:nvPr/>
                </p:nvSpPr>
                <p:spPr bwMode="auto">
                  <a:xfrm>
                    <a:off x="90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68" name="Oval 1737"/>
                  <p:cNvSpPr>
                    <a:spLocks noChangeArrowheads="1"/>
                  </p:cNvSpPr>
                  <p:nvPr/>
                </p:nvSpPr>
                <p:spPr bwMode="auto">
                  <a:xfrm>
                    <a:off x="91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69" name="Oval 1738"/>
                  <p:cNvSpPr>
                    <a:spLocks noChangeArrowheads="1"/>
                  </p:cNvSpPr>
                  <p:nvPr/>
                </p:nvSpPr>
                <p:spPr bwMode="auto">
                  <a:xfrm>
                    <a:off x="91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43" name="Group 1739"/>
                <p:cNvGrpSpPr>
                  <a:grpSpLocks/>
                </p:cNvGrpSpPr>
                <p:nvPr/>
              </p:nvGrpSpPr>
              <p:grpSpPr bwMode="auto">
                <a:xfrm>
                  <a:off x="3048" y="2912"/>
                  <a:ext cx="79" cy="97"/>
                  <a:chOff x="1031" y="2418"/>
                  <a:chExt cx="50" cy="50"/>
                </a:xfrm>
              </p:grpSpPr>
              <p:sp>
                <p:nvSpPr>
                  <p:cNvPr id="48264" name="Oval 1740"/>
                  <p:cNvSpPr>
                    <a:spLocks noChangeArrowheads="1"/>
                  </p:cNvSpPr>
                  <p:nvPr/>
                </p:nvSpPr>
                <p:spPr bwMode="auto">
                  <a:xfrm>
                    <a:off x="1031"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65" name="Oval 1741"/>
                  <p:cNvSpPr>
                    <a:spLocks noChangeArrowheads="1"/>
                  </p:cNvSpPr>
                  <p:nvPr/>
                </p:nvSpPr>
                <p:spPr bwMode="auto">
                  <a:xfrm>
                    <a:off x="1039"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66" name="Oval 1742"/>
                  <p:cNvSpPr>
                    <a:spLocks noChangeArrowheads="1"/>
                  </p:cNvSpPr>
                  <p:nvPr/>
                </p:nvSpPr>
                <p:spPr bwMode="auto">
                  <a:xfrm>
                    <a:off x="1041"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44" name="Group 1743"/>
                <p:cNvGrpSpPr>
                  <a:grpSpLocks/>
                </p:cNvGrpSpPr>
                <p:nvPr/>
              </p:nvGrpSpPr>
              <p:grpSpPr bwMode="auto">
                <a:xfrm>
                  <a:off x="3237" y="2753"/>
                  <a:ext cx="79" cy="97"/>
                  <a:chOff x="1151" y="2336"/>
                  <a:chExt cx="50" cy="50"/>
                </a:xfrm>
              </p:grpSpPr>
              <p:sp>
                <p:nvSpPr>
                  <p:cNvPr id="48261" name="Oval 1744"/>
                  <p:cNvSpPr>
                    <a:spLocks noChangeArrowheads="1"/>
                  </p:cNvSpPr>
                  <p:nvPr/>
                </p:nvSpPr>
                <p:spPr bwMode="auto">
                  <a:xfrm>
                    <a:off x="1151"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62" name="Oval 1745"/>
                  <p:cNvSpPr>
                    <a:spLocks noChangeArrowheads="1"/>
                  </p:cNvSpPr>
                  <p:nvPr/>
                </p:nvSpPr>
                <p:spPr bwMode="auto">
                  <a:xfrm>
                    <a:off x="1159"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63" name="Oval 1746"/>
                  <p:cNvSpPr>
                    <a:spLocks noChangeArrowheads="1"/>
                  </p:cNvSpPr>
                  <p:nvPr/>
                </p:nvSpPr>
                <p:spPr bwMode="auto">
                  <a:xfrm>
                    <a:off x="1161"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45" name="Group 1747"/>
                <p:cNvGrpSpPr>
                  <a:grpSpLocks/>
                </p:cNvGrpSpPr>
                <p:nvPr/>
              </p:nvGrpSpPr>
              <p:grpSpPr bwMode="auto">
                <a:xfrm>
                  <a:off x="3419" y="2912"/>
                  <a:ext cx="79" cy="97"/>
                  <a:chOff x="1266" y="2418"/>
                  <a:chExt cx="50" cy="50"/>
                </a:xfrm>
              </p:grpSpPr>
              <p:sp>
                <p:nvSpPr>
                  <p:cNvPr id="48258" name="Oval 1748"/>
                  <p:cNvSpPr>
                    <a:spLocks noChangeArrowheads="1"/>
                  </p:cNvSpPr>
                  <p:nvPr/>
                </p:nvSpPr>
                <p:spPr bwMode="auto">
                  <a:xfrm>
                    <a:off x="1266"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59" name="Oval 1749"/>
                  <p:cNvSpPr>
                    <a:spLocks noChangeArrowheads="1"/>
                  </p:cNvSpPr>
                  <p:nvPr/>
                </p:nvSpPr>
                <p:spPr bwMode="auto">
                  <a:xfrm>
                    <a:off x="1274"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60" name="Oval 1750"/>
                  <p:cNvSpPr>
                    <a:spLocks noChangeArrowheads="1"/>
                  </p:cNvSpPr>
                  <p:nvPr/>
                </p:nvSpPr>
                <p:spPr bwMode="auto">
                  <a:xfrm>
                    <a:off x="1277"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46" name="Group 1751"/>
                <p:cNvGrpSpPr>
                  <a:grpSpLocks/>
                </p:cNvGrpSpPr>
                <p:nvPr/>
              </p:nvGrpSpPr>
              <p:grpSpPr bwMode="auto">
                <a:xfrm>
                  <a:off x="3799" y="2912"/>
                  <a:ext cx="79" cy="97"/>
                  <a:chOff x="1506" y="2418"/>
                  <a:chExt cx="50" cy="50"/>
                </a:xfrm>
              </p:grpSpPr>
              <p:sp>
                <p:nvSpPr>
                  <p:cNvPr id="48255" name="Oval 1752"/>
                  <p:cNvSpPr>
                    <a:spLocks noChangeArrowheads="1"/>
                  </p:cNvSpPr>
                  <p:nvPr/>
                </p:nvSpPr>
                <p:spPr bwMode="auto">
                  <a:xfrm>
                    <a:off x="1506"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56" name="Oval 1753"/>
                  <p:cNvSpPr>
                    <a:spLocks noChangeArrowheads="1"/>
                  </p:cNvSpPr>
                  <p:nvPr/>
                </p:nvSpPr>
                <p:spPr bwMode="auto">
                  <a:xfrm>
                    <a:off x="1514"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57" name="Oval 1754"/>
                  <p:cNvSpPr>
                    <a:spLocks noChangeArrowheads="1"/>
                  </p:cNvSpPr>
                  <p:nvPr/>
                </p:nvSpPr>
                <p:spPr bwMode="auto">
                  <a:xfrm>
                    <a:off x="1517"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47" name="Group 1755"/>
                <p:cNvGrpSpPr>
                  <a:grpSpLocks/>
                </p:cNvGrpSpPr>
                <p:nvPr/>
              </p:nvGrpSpPr>
              <p:grpSpPr bwMode="auto">
                <a:xfrm>
                  <a:off x="3609" y="2753"/>
                  <a:ext cx="79" cy="97"/>
                  <a:chOff x="1386" y="2336"/>
                  <a:chExt cx="50" cy="50"/>
                </a:xfrm>
              </p:grpSpPr>
              <p:sp>
                <p:nvSpPr>
                  <p:cNvPr id="48252" name="Oval 1756"/>
                  <p:cNvSpPr>
                    <a:spLocks noChangeArrowheads="1"/>
                  </p:cNvSpPr>
                  <p:nvPr/>
                </p:nvSpPr>
                <p:spPr bwMode="auto">
                  <a:xfrm>
                    <a:off x="1386" y="2336"/>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53" name="Oval 1757"/>
                  <p:cNvSpPr>
                    <a:spLocks noChangeArrowheads="1"/>
                  </p:cNvSpPr>
                  <p:nvPr/>
                </p:nvSpPr>
                <p:spPr bwMode="auto">
                  <a:xfrm>
                    <a:off x="1394" y="2342"/>
                    <a:ext cx="18" cy="18"/>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54" name="Oval 1758"/>
                  <p:cNvSpPr>
                    <a:spLocks noChangeArrowheads="1"/>
                  </p:cNvSpPr>
                  <p:nvPr/>
                </p:nvSpPr>
                <p:spPr bwMode="auto">
                  <a:xfrm>
                    <a:off x="1397" y="2343"/>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nvGrpSpPr>
                <p:cNvPr id="48248" name="Group 1759"/>
                <p:cNvGrpSpPr>
                  <a:grpSpLocks/>
                </p:cNvGrpSpPr>
                <p:nvPr/>
              </p:nvGrpSpPr>
              <p:grpSpPr bwMode="auto">
                <a:xfrm>
                  <a:off x="4000" y="2744"/>
                  <a:ext cx="79" cy="97"/>
                  <a:chOff x="791" y="2418"/>
                  <a:chExt cx="50" cy="50"/>
                </a:xfrm>
              </p:grpSpPr>
              <p:sp>
                <p:nvSpPr>
                  <p:cNvPr id="48249" name="Oval 1760"/>
                  <p:cNvSpPr>
                    <a:spLocks noChangeArrowheads="1"/>
                  </p:cNvSpPr>
                  <p:nvPr/>
                </p:nvSpPr>
                <p:spPr bwMode="auto">
                  <a:xfrm>
                    <a:off x="791" y="2418"/>
                    <a:ext cx="50" cy="50"/>
                  </a:xfrm>
                  <a:prstGeom prst="ellipse">
                    <a:avLst/>
                  </a:prstGeom>
                  <a:solidFill>
                    <a:srgbClr val="76000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50" name="Oval 1761"/>
                  <p:cNvSpPr>
                    <a:spLocks noChangeArrowheads="1"/>
                  </p:cNvSpPr>
                  <p:nvPr/>
                </p:nvSpPr>
                <p:spPr bwMode="auto">
                  <a:xfrm>
                    <a:off x="799" y="2423"/>
                    <a:ext cx="18" cy="19"/>
                  </a:xfrm>
                  <a:prstGeom prst="ellipse">
                    <a:avLst/>
                  </a:prstGeom>
                  <a:solidFill>
                    <a:srgbClr val="FF808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sp>
                <p:nvSpPr>
                  <p:cNvPr id="48251" name="Oval 1762"/>
                  <p:cNvSpPr>
                    <a:spLocks noChangeArrowheads="1"/>
                  </p:cNvSpPr>
                  <p:nvPr/>
                </p:nvSpPr>
                <p:spPr bwMode="auto">
                  <a:xfrm>
                    <a:off x="801" y="2425"/>
                    <a:ext cx="16" cy="16"/>
                  </a:xfrm>
                  <a:prstGeom prst="ellipse">
                    <a:avLst/>
                  </a:prstGeom>
                  <a:solidFill>
                    <a:srgbClr val="FFC0C0"/>
                  </a:solidFill>
                  <a:ln w="3175">
                    <a:solidFill>
                      <a:srgbClr val="FF0000"/>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grpSp>
        </p:grpSp>
        <p:sp>
          <p:nvSpPr>
            <p:cNvPr id="48217" name="Oval 1763"/>
            <p:cNvSpPr>
              <a:spLocks noChangeArrowheads="1"/>
            </p:cNvSpPr>
            <p:nvPr/>
          </p:nvSpPr>
          <p:spPr bwMode="auto">
            <a:xfrm>
              <a:off x="4415" y="1893"/>
              <a:ext cx="151" cy="187"/>
            </a:xfrm>
            <a:prstGeom prst="ellipse">
              <a:avLst/>
            </a:prstGeom>
            <a:noFill/>
            <a:ln w="12700">
              <a:solidFill>
                <a:srgbClr val="96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p>
          </p:txBody>
        </p:sp>
      </p:grpSp>
      <p:sp>
        <p:nvSpPr>
          <p:cNvPr id="48215" name="Text Box 1026"/>
          <p:cNvSpPr txBox="1">
            <a:spLocks noChangeArrowheads="1"/>
          </p:cNvSpPr>
          <p:nvPr/>
        </p:nvSpPr>
        <p:spPr bwMode="auto">
          <a:xfrm>
            <a:off x="2617884" y="4832084"/>
            <a:ext cx="7897533" cy="147732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22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anose="020B0604020202020204" pitchFamily="34" charset="0"/>
              <a:buChar char="•"/>
            </a:pPr>
            <a:r>
              <a:rPr lang="en-US" altLang="en-US" sz="1500" dirty="0">
                <a:solidFill>
                  <a:srgbClr val="0057A8"/>
                </a:solidFill>
                <a:latin typeface="+mn-lt"/>
              </a:rPr>
              <a:t>“Good” vs “Poor” performance </a:t>
            </a:r>
            <a:r>
              <a:rPr lang="en-US" altLang="en-US" sz="1500" b="1" dirty="0">
                <a:solidFill>
                  <a:srgbClr val="0057A8"/>
                </a:solidFill>
                <a:latin typeface="+mn-lt"/>
              </a:rPr>
              <a:t>depends on final application</a:t>
            </a:r>
          </a:p>
          <a:p>
            <a:pPr lvl="1" eaLnBrk="1" hangingPunct="1">
              <a:buFontTx/>
              <a:buChar char="•"/>
            </a:pPr>
            <a:r>
              <a:rPr lang="en-US" altLang="en-US" sz="1500" dirty="0" err="1">
                <a:solidFill>
                  <a:srgbClr val="0057A8"/>
                </a:solidFill>
                <a:latin typeface="+mn-lt"/>
              </a:rPr>
              <a:t>eg</a:t>
            </a:r>
            <a:r>
              <a:rPr lang="en-US" altLang="en-US" sz="1500" dirty="0">
                <a:solidFill>
                  <a:srgbClr val="0057A8"/>
                </a:solidFill>
                <a:latin typeface="+mn-lt"/>
              </a:rPr>
              <a:t> “good” for wax is different from “good” for oil</a:t>
            </a:r>
          </a:p>
          <a:p>
            <a:pPr eaLnBrk="1" hangingPunct="1">
              <a:buFontTx/>
              <a:buChar char="•"/>
            </a:pPr>
            <a:endParaRPr lang="en-US" altLang="en-US" sz="1500" dirty="0">
              <a:solidFill>
                <a:srgbClr val="0057A8"/>
              </a:solidFill>
              <a:latin typeface="+mn-lt"/>
            </a:endParaRPr>
          </a:p>
          <a:p>
            <a:pPr marL="285750" indent="-285750" eaLnBrk="1" hangingPunct="1">
              <a:buFont typeface="Arial" panose="020B0604020202020204" pitchFamily="34" charset="0"/>
              <a:buChar char="•"/>
            </a:pPr>
            <a:r>
              <a:rPr lang="en-US" altLang="en-US" sz="1500" b="1" dirty="0">
                <a:solidFill>
                  <a:srgbClr val="0057A8"/>
                </a:solidFill>
                <a:latin typeface="+mn-lt"/>
              </a:rPr>
              <a:t>Sulfur and nitrogen</a:t>
            </a:r>
            <a:r>
              <a:rPr lang="en-US" altLang="en-US" sz="1500" dirty="0">
                <a:solidFill>
                  <a:srgbClr val="0057A8"/>
                </a:solidFill>
                <a:latin typeface="+mn-lt"/>
              </a:rPr>
              <a:t> in crudes significantly </a:t>
            </a:r>
            <a:r>
              <a:rPr lang="en-US" altLang="en-US" sz="1500" b="1" dirty="0">
                <a:solidFill>
                  <a:srgbClr val="0057A8"/>
                </a:solidFill>
                <a:latin typeface="+mn-lt"/>
              </a:rPr>
              <a:t>reduced through refinery processing</a:t>
            </a:r>
          </a:p>
          <a:p>
            <a:pPr lvl="1" eaLnBrk="1" hangingPunct="1">
              <a:buFontTx/>
              <a:buChar char="•"/>
            </a:pPr>
            <a:r>
              <a:rPr lang="en-US" altLang="en-US" sz="1500" dirty="0">
                <a:solidFill>
                  <a:srgbClr val="0057A8"/>
                </a:solidFill>
                <a:latin typeface="+mn-lt"/>
              </a:rPr>
              <a:t> Sulfur can contribute to oxidation stability in conventionally refined base oil</a:t>
            </a:r>
          </a:p>
          <a:p>
            <a:pPr lvl="1" eaLnBrk="1" hangingPunct="1">
              <a:buFontTx/>
              <a:buChar char="•"/>
            </a:pPr>
            <a:r>
              <a:rPr lang="en-US" altLang="en-US" sz="1500" dirty="0">
                <a:solidFill>
                  <a:srgbClr val="0057A8"/>
                </a:solidFill>
                <a:latin typeface="+mn-lt"/>
              </a:rPr>
              <a:t> Nitrogen can contribute to product color and is generally eliminated in processing</a:t>
            </a:r>
          </a:p>
        </p:txBody>
      </p:sp>
    </p:spTree>
    <p:extLst>
      <p:ext uri="{BB962C8B-B14F-4D97-AF65-F5344CB8AC3E}">
        <p14:creationId xmlns:p14="http://schemas.microsoft.com/office/powerpoint/2010/main" val="1516793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
          <p:cNvSpPr txBox="1">
            <a:spLocks noChangeArrowheads="1"/>
          </p:cNvSpPr>
          <p:nvPr/>
        </p:nvSpPr>
        <p:spPr bwMode="auto">
          <a:xfrm>
            <a:off x="3719737" y="4437077"/>
            <a:ext cx="5088987" cy="523220"/>
          </a:xfrm>
          <a:prstGeom prst="rect">
            <a:avLst/>
          </a:prstGeom>
          <a:solidFill>
            <a:schemeClr val="bg1"/>
          </a:solidFill>
          <a:ln w="12700">
            <a:noFill/>
            <a:miter lim="800000"/>
            <a:headEnd/>
            <a:tailEnd/>
          </a:ln>
          <a:extLst/>
        </p:spPr>
        <p:txBody>
          <a:bodyPr wrap="square">
            <a:spAutoFit/>
          </a:bodyPr>
          <a:lstStyle>
            <a:lvl1pPr>
              <a:spcBef>
                <a:spcPct val="20000"/>
              </a:spcBef>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2800" dirty="0"/>
              <a:t>Wax Fraction or Oil Fraction ?</a:t>
            </a:r>
          </a:p>
        </p:txBody>
      </p:sp>
      <p:sp>
        <p:nvSpPr>
          <p:cNvPr id="3" name="Title 2"/>
          <p:cNvSpPr>
            <a:spLocks noGrp="1"/>
          </p:cNvSpPr>
          <p:nvPr>
            <p:ph type="title"/>
          </p:nvPr>
        </p:nvSpPr>
        <p:spPr/>
        <p:txBody>
          <a:bodyPr/>
          <a:lstStyle/>
          <a:p>
            <a:r>
              <a:rPr lang="nl-BE" dirty="0" smtClean="0"/>
              <a:t>Molecular Structures Waxes and Oils</a:t>
            </a:r>
            <a:endParaRPr lang="nl-BE" dirty="0"/>
          </a:p>
        </p:txBody>
      </p:sp>
      <p:sp>
        <p:nvSpPr>
          <p:cNvPr id="31" name="TextBox 3"/>
          <p:cNvSpPr txBox="1">
            <a:spLocks noChangeArrowheads="1"/>
          </p:cNvSpPr>
          <p:nvPr/>
        </p:nvSpPr>
        <p:spPr bwMode="auto">
          <a:xfrm>
            <a:off x="3153994" y="860759"/>
            <a:ext cx="1501847" cy="523220"/>
          </a:xfrm>
          <a:prstGeom prst="rect">
            <a:avLst/>
          </a:prstGeom>
          <a:solidFill>
            <a:schemeClr val="bg1"/>
          </a:solidFill>
          <a:ln w="12700">
            <a:noFill/>
            <a:miter lim="800000"/>
            <a:headEnd/>
            <a:tailEnd/>
          </a:ln>
          <a:extLst/>
        </p:spPr>
        <p:txBody>
          <a:bodyPr wrap="square">
            <a:spAutoFit/>
          </a:bodyPr>
          <a:lstStyle>
            <a:lvl1pPr>
              <a:spcBef>
                <a:spcPct val="20000"/>
              </a:spcBef>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2800" dirty="0"/>
              <a:t>Waxes</a:t>
            </a:r>
          </a:p>
        </p:txBody>
      </p:sp>
      <p:grpSp>
        <p:nvGrpSpPr>
          <p:cNvPr id="6" name="Group 5"/>
          <p:cNvGrpSpPr/>
          <p:nvPr/>
        </p:nvGrpSpPr>
        <p:grpSpPr>
          <a:xfrm>
            <a:off x="2048718" y="1423386"/>
            <a:ext cx="3706276" cy="2646197"/>
            <a:chOff x="372030" y="1492036"/>
            <a:chExt cx="3898084" cy="337712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30" y="1492036"/>
              <a:ext cx="3839930" cy="35278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80" y="4269190"/>
              <a:ext cx="3573534" cy="5629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01" y="1844824"/>
              <a:ext cx="3624007" cy="5029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50" y="2420888"/>
              <a:ext cx="3688200" cy="45787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04450" y="3104582"/>
              <a:ext cx="3688200" cy="54044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22" y="3658129"/>
              <a:ext cx="3501456" cy="562959"/>
            </a:xfrm>
            <a:prstGeom prst="rect">
              <a:avLst/>
            </a:prstGeom>
          </p:spPr>
        </p:pic>
        <p:grpSp>
          <p:nvGrpSpPr>
            <p:cNvPr id="33" name="Group 32"/>
            <p:cNvGrpSpPr/>
            <p:nvPr/>
          </p:nvGrpSpPr>
          <p:grpSpPr>
            <a:xfrm>
              <a:off x="465216" y="4284154"/>
              <a:ext cx="778773" cy="585006"/>
              <a:chOff x="159371" y="4444930"/>
              <a:chExt cx="1384791" cy="856278"/>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330762">
                <a:off x="384631" y="4219670"/>
                <a:ext cx="670194" cy="1120713"/>
              </a:xfrm>
              <a:prstGeom prst="rect">
                <a:avLst/>
              </a:prstGeom>
            </p:spPr>
          </p:pic>
          <p:sp>
            <p:nvSpPr>
              <p:cNvPr id="15" name="Rectangle 14"/>
              <p:cNvSpPr/>
              <p:nvPr/>
            </p:nvSpPr>
            <p:spPr>
              <a:xfrm>
                <a:off x="767521" y="4904798"/>
                <a:ext cx="776641" cy="396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sp>
        <p:nvSpPr>
          <p:cNvPr id="18" name="Oval 17"/>
          <p:cNvSpPr/>
          <p:nvPr/>
        </p:nvSpPr>
        <p:spPr>
          <a:xfrm>
            <a:off x="2402840" y="4099990"/>
            <a:ext cx="92760" cy="1756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50" name="Group 49"/>
          <p:cNvGrpSpPr/>
          <p:nvPr/>
        </p:nvGrpSpPr>
        <p:grpSpPr>
          <a:xfrm>
            <a:off x="3412322" y="5085185"/>
            <a:ext cx="5419983" cy="632107"/>
            <a:chOff x="683568" y="4829317"/>
            <a:chExt cx="6173562" cy="615907"/>
          </a:xfrm>
        </p:grpSpPr>
        <p:grpSp>
          <p:nvGrpSpPr>
            <p:cNvPr id="21" name="Group 20"/>
            <p:cNvGrpSpPr/>
            <p:nvPr/>
          </p:nvGrpSpPr>
          <p:grpSpPr>
            <a:xfrm>
              <a:off x="683568" y="4946902"/>
              <a:ext cx="6173562" cy="383245"/>
              <a:chOff x="458665" y="1673445"/>
              <a:chExt cx="7832328" cy="589161"/>
            </a:xfrm>
          </p:grpSpPr>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665" y="1673445"/>
                <a:ext cx="3766599" cy="545580"/>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4394" y="1717026"/>
                <a:ext cx="3766599" cy="545580"/>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6462" y="1810514"/>
                <a:ext cx="368762" cy="335238"/>
              </a:xfrm>
              <a:prstGeom prst="rect">
                <a:avLst/>
              </a:prstGeom>
            </p:spPr>
          </p:pic>
        </p:grpSp>
        <p:cxnSp>
          <p:nvCxnSpPr>
            <p:cNvPr id="22" name="Straight Connector 21"/>
            <p:cNvCxnSpPr/>
            <p:nvPr/>
          </p:nvCxnSpPr>
          <p:spPr>
            <a:xfrm>
              <a:off x="6372200" y="4849840"/>
              <a:ext cx="0" cy="250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11960" y="4829317"/>
              <a:ext cx="0" cy="250337"/>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41502" y="5194887"/>
              <a:ext cx="0" cy="250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1788232" y="730587"/>
            <a:ext cx="4304279" cy="35450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Rectangle 35"/>
          <p:cNvSpPr/>
          <p:nvPr/>
        </p:nvSpPr>
        <p:spPr>
          <a:xfrm>
            <a:off x="1788232" y="4430702"/>
            <a:ext cx="8685448" cy="1757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3"/>
          <p:cNvSpPr txBox="1">
            <a:spLocks noChangeArrowheads="1"/>
          </p:cNvSpPr>
          <p:nvPr/>
        </p:nvSpPr>
        <p:spPr bwMode="auto">
          <a:xfrm>
            <a:off x="7812644" y="823082"/>
            <a:ext cx="1076041" cy="523220"/>
          </a:xfrm>
          <a:prstGeom prst="rect">
            <a:avLst/>
          </a:prstGeom>
          <a:solidFill>
            <a:schemeClr val="bg1"/>
          </a:solidFill>
          <a:ln w="12700">
            <a:noFill/>
            <a:miter lim="800000"/>
            <a:headEnd/>
            <a:tailEnd/>
          </a:ln>
          <a:extLst/>
        </p:spPr>
        <p:txBody>
          <a:bodyPr wrap="square">
            <a:spAutoFit/>
          </a:bodyPr>
          <a:lstStyle>
            <a:lvl1pPr>
              <a:spcBef>
                <a:spcPct val="20000"/>
              </a:spcBef>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2800" dirty="0"/>
              <a:t>Oils</a:t>
            </a:r>
          </a:p>
        </p:txBody>
      </p:sp>
      <p:sp>
        <p:nvSpPr>
          <p:cNvPr id="29" name="Rectangle 28"/>
          <p:cNvSpPr/>
          <p:nvPr/>
        </p:nvSpPr>
        <p:spPr>
          <a:xfrm>
            <a:off x="6197712" y="730586"/>
            <a:ext cx="4271552" cy="35450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0" name="Group 29"/>
          <p:cNvGrpSpPr/>
          <p:nvPr/>
        </p:nvGrpSpPr>
        <p:grpSpPr>
          <a:xfrm>
            <a:off x="6863246" y="1313793"/>
            <a:ext cx="3024336" cy="2824240"/>
            <a:chOff x="314350" y="961493"/>
            <a:chExt cx="4431816" cy="4759563"/>
          </a:xfrm>
        </p:grpSpPr>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391" y="961493"/>
              <a:ext cx="4295775" cy="838200"/>
            </a:xfrm>
            <a:prstGeom prst="rect">
              <a:avLst/>
            </a:prstGeom>
          </p:spPr>
        </p:pic>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7516" y="3978069"/>
              <a:ext cx="1762125" cy="847725"/>
            </a:xfrm>
            <a:prstGeom prst="rect">
              <a:avLst/>
            </a:prstGeom>
          </p:spPr>
        </p:pic>
        <p:pic>
          <p:nvPicPr>
            <p:cNvPr id="39" name="Picture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1003" y="4096519"/>
              <a:ext cx="1800225" cy="1276350"/>
            </a:xfrm>
            <a:prstGeom prst="rect">
              <a:avLst/>
            </a:prstGeom>
          </p:spPr>
        </p:pic>
        <p:pic>
          <p:nvPicPr>
            <p:cNvPr id="40" name="Picture 3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4350" y="2924944"/>
              <a:ext cx="2457450" cy="1171575"/>
            </a:xfrm>
            <a:prstGeom prst="rect">
              <a:avLst/>
            </a:prstGeom>
          </p:spPr>
        </p:pic>
        <p:pic>
          <p:nvPicPr>
            <p:cNvPr id="41" name="Picture 4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6195" y="4140102"/>
              <a:ext cx="634554" cy="523661"/>
            </a:xfrm>
            <a:prstGeom prst="rect">
              <a:avLst/>
            </a:prstGeom>
          </p:spPr>
        </p:pic>
        <p:pic>
          <p:nvPicPr>
            <p:cNvPr id="42" name="Picture 4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307" y="5086108"/>
              <a:ext cx="634554" cy="523661"/>
            </a:xfrm>
            <a:prstGeom prst="rect">
              <a:avLst/>
            </a:prstGeom>
          </p:spPr>
        </p:pic>
        <p:grpSp>
          <p:nvGrpSpPr>
            <p:cNvPr id="43" name="Group 42"/>
            <p:cNvGrpSpPr/>
            <p:nvPr/>
          </p:nvGrpSpPr>
          <p:grpSpPr>
            <a:xfrm>
              <a:off x="323528" y="1705970"/>
              <a:ext cx="3038475" cy="1218974"/>
              <a:chOff x="405043" y="2705848"/>
              <a:chExt cx="3038475" cy="1218974"/>
            </a:xfrm>
          </p:grpSpPr>
          <p:grpSp>
            <p:nvGrpSpPr>
              <p:cNvPr id="46" name="Group 45"/>
              <p:cNvGrpSpPr/>
              <p:nvPr/>
            </p:nvGrpSpPr>
            <p:grpSpPr>
              <a:xfrm>
                <a:off x="405043" y="2705848"/>
                <a:ext cx="3038475" cy="1218974"/>
                <a:chOff x="5463133" y="1124744"/>
                <a:chExt cx="3038475" cy="1218974"/>
              </a:xfrm>
            </p:grpSpPr>
            <p:pic>
              <p:nvPicPr>
                <p:cNvPr id="48" name="Picture 4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63133" y="1410268"/>
                  <a:ext cx="3038475" cy="933450"/>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55134" y="1124744"/>
                  <a:ext cx="634554" cy="523661"/>
                </a:xfrm>
                <a:prstGeom prst="rect">
                  <a:avLst/>
                </a:prstGeom>
              </p:spPr>
            </p:pic>
          </p:grpSp>
          <p:pic>
            <p:nvPicPr>
              <p:cNvPr id="47" name="Picture 4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2281003" y="3364778"/>
                <a:ext cx="634554" cy="523661"/>
              </a:xfrm>
              <a:prstGeom prst="rect">
                <a:avLst/>
              </a:prstGeom>
            </p:spPr>
          </p:pic>
        </p:grpSp>
        <p:pic>
          <p:nvPicPr>
            <p:cNvPr id="44" name="Picture 4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4458513" flipV="1">
              <a:off x="3197057" y="3493282"/>
              <a:ext cx="1040941" cy="257376"/>
            </a:xfrm>
            <a:prstGeom prst="rect">
              <a:avLst/>
            </a:prstGeom>
          </p:spPr>
        </p:pic>
        <p:pic>
          <p:nvPicPr>
            <p:cNvPr id="45" name="Picture 4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3633103" flipV="1">
              <a:off x="2979314" y="5071898"/>
              <a:ext cx="1040941" cy="257376"/>
            </a:xfrm>
            <a:prstGeom prst="rect">
              <a:avLst/>
            </a:prstGeom>
          </p:spPr>
        </p:pic>
      </p:grpSp>
    </p:spTree>
    <p:extLst>
      <p:ext uri="{BB962C8B-B14F-4D97-AF65-F5344CB8AC3E}">
        <p14:creationId xmlns:p14="http://schemas.microsoft.com/office/powerpoint/2010/main" val="2651281656"/>
      </p:ext>
    </p:extLst>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
          <p:cNvSpPr txBox="1">
            <a:spLocks noChangeArrowheads="1"/>
          </p:cNvSpPr>
          <p:nvPr/>
        </p:nvSpPr>
        <p:spPr bwMode="auto">
          <a:xfrm>
            <a:off x="3719737" y="4437077"/>
            <a:ext cx="5088987" cy="523220"/>
          </a:xfrm>
          <a:prstGeom prst="rect">
            <a:avLst/>
          </a:prstGeom>
          <a:solidFill>
            <a:schemeClr val="bg1"/>
          </a:solidFill>
          <a:ln w="12700">
            <a:noFill/>
            <a:miter lim="800000"/>
            <a:headEnd/>
            <a:tailEnd/>
          </a:ln>
          <a:extLst/>
        </p:spPr>
        <p:txBody>
          <a:bodyPr wrap="square">
            <a:spAutoFit/>
          </a:bodyPr>
          <a:lstStyle>
            <a:lvl1pPr>
              <a:spcBef>
                <a:spcPct val="20000"/>
              </a:spcBef>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2800" dirty="0"/>
              <a:t>Wax Fraction or Oil Fraction</a:t>
            </a:r>
          </a:p>
        </p:txBody>
      </p:sp>
      <p:sp>
        <p:nvSpPr>
          <p:cNvPr id="3" name="Title 2"/>
          <p:cNvSpPr>
            <a:spLocks noGrp="1"/>
          </p:cNvSpPr>
          <p:nvPr>
            <p:ph type="title"/>
          </p:nvPr>
        </p:nvSpPr>
        <p:spPr/>
        <p:txBody>
          <a:bodyPr/>
          <a:lstStyle/>
          <a:p>
            <a:r>
              <a:rPr lang="nl-BE" dirty="0" smtClean="0"/>
              <a:t>Molecular Structures Waxes and Oils: Iso-paraffins</a:t>
            </a:r>
            <a:endParaRPr lang="nl-BE" dirty="0"/>
          </a:p>
        </p:txBody>
      </p:sp>
      <p:sp>
        <p:nvSpPr>
          <p:cNvPr id="31" name="TextBox 3"/>
          <p:cNvSpPr txBox="1">
            <a:spLocks noChangeArrowheads="1"/>
          </p:cNvSpPr>
          <p:nvPr/>
        </p:nvSpPr>
        <p:spPr bwMode="auto">
          <a:xfrm>
            <a:off x="3153994" y="860759"/>
            <a:ext cx="1501847" cy="523220"/>
          </a:xfrm>
          <a:prstGeom prst="rect">
            <a:avLst/>
          </a:prstGeom>
          <a:solidFill>
            <a:schemeClr val="bg1"/>
          </a:solidFill>
          <a:ln w="12700">
            <a:noFill/>
            <a:miter lim="800000"/>
            <a:headEnd/>
            <a:tailEnd/>
          </a:ln>
          <a:extLst/>
        </p:spPr>
        <p:txBody>
          <a:bodyPr wrap="square">
            <a:spAutoFit/>
          </a:bodyPr>
          <a:lstStyle>
            <a:lvl1pPr>
              <a:spcBef>
                <a:spcPct val="20000"/>
              </a:spcBef>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2800" dirty="0"/>
              <a:t>Waxes</a:t>
            </a:r>
          </a:p>
        </p:txBody>
      </p:sp>
      <p:grpSp>
        <p:nvGrpSpPr>
          <p:cNvPr id="6" name="Group 5"/>
          <p:cNvGrpSpPr/>
          <p:nvPr/>
        </p:nvGrpSpPr>
        <p:grpSpPr>
          <a:xfrm>
            <a:off x="2048718" y="1423386"/>
            <a:ext cx="3706276" cy="2646197"/>
            <a:chOff x="372030" y="1492036"/>
            <a:chExt cx="3898084" cy="337712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30" y="1492036"/>
              <a:ext cx="3839930" cy="35278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80" y="4269190"/>
              <a:ext cx="3573534" cy="5629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01" y="1844824"/>
              <a:ext cx="3624007" cy="5029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450" y="2420888"/>
              <a:ext cx="3688200" cy="45787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04450" y="3104582"/>
              <a:ext cx="3688200" cy="54044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22" y="3658129"/>
              <a:ext cx="3501456" cy="562959"/>
            </a:xfrm>
            <a:prstGeom prst="rect">
              <a:avLst/>
            </a:prstGeom>
          </p:spPr>
        </p:pic>
        <p:grpSp>
          <p:nvGrpSpPr>
            <p:cNvPr id="33" name="Group 32"/>
            <p:cNvGrpSpPr/>
            <p:nvPr/>
          </p:nvGrpSpPr>
          <p:grpSpPr>
            <a:xfrm>
              <a:off x="465216" y="4284154"/>
              <a:ext cx="778773" cy="585006"/>
              <a:chOff x="159371" y="4444930"/>
              <a:chExt cx="1384791" cy="856278"/>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330762">
                <a:off x="384631" y="4219670"/>
                <a:ext cx="670194" cy="1120713"/>
              </a:xfrm>
              <a:prstGeom prst="rect">
                <a:avLst/>
              </a:prstGeom>
            </p:spPr>
          </p:pic>
          <p:sp>
            <p:nvSpPr>
              <p:cNvPr id="15" name="Rectangle 14"/>
              <p:cNvSpPr/>
              <p:nvPr/>
            </p:nvSpPr>
            <p:spPr>
              <a:xfrm>
                <a:off x="767521" y="4904798"/>
                <a:ext cx="776641" cy="396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sp>
        <p:nvSpPr>
          <p:cNvPr id="18" name="Oval 17"/>
          <p:cNvSpPr/>
          <p:nvPr/>
        </p:nvSpPr>
        <p:spPr>
          <a:xfrm>
            <a:off x="2402840" y="4099990"/>
            <a:ext cx="92760" cy="1756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50" name="Group 49"/>
          <p:cNvGrpSpPr/>
          <p:nvPr/>
        </p:nvGrpSpPr>
        <p:grpSpPr>
          <a:xfrm>
            <a:off x="3412322" y="5085185"/>
            <a:ext cx="5419983" cy="632107"/>
            <a:chOff x="683568" y="4829317"/>
            <a:chExt cx="6173562" cy="615907"/>
          </a:xfrm>
        </p:grpSpPr>
        <p:grpSp>
          <p:nvGrpSpPr>
            <p:cNvPr id="21" name="Group 20"/>
            <p:cNvGrpSpPr/>
            <p:nvPr/>
          </p:nvGrpSpPr>
          <p:grpSpPr>
            <a:xfrm>
              <a:off x="683568" y="4946902"/>
              <a:ext cx="6173562" cy="383245"/>
              <a:chOff x="458665" y="1673445"/>
              <a:chExt cx="7832328" cy="589161"/>
            </a:xfrm>
          </p:grpSpPr>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665" y="1673445"/>
                <a:ext cx="3766599" cy="545580"/>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4394" y="1717026"/>
                <a:ext cx="3766599" cy="545580"/>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6462" y="1810514"/>
                <a:ext cx="368762" cy="335238"/>
              </a:xfrm>
              <a:prstGeom prst="rect">
                <a:avLst/>
              </a:prstGeom>
            </p:spPr>
          </p:pic>
        </p:grpSp>
        <p:cxnSp>
          <p:nvCxnSpPr>
            <p:cNvPr id="22" name="Straight Connector 21"/>
            <p:cNvCxnSpPr/>
            <p:nvPr/>
          </p:nvCxnSpPr>
          <p:spPr>
            <a:xfrm>
              <a:off x="6372200" y="4849840"/>
              <a:ext cx="0" cy="250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11960" y="4829317"/>
              <a:ext cx="0" cy="250337"/>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41502" y="5194887"/>
              <a:ext cx="0" cy="2503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31"/>
          <p:cNvSpPr/>
          <p:nvPr/>
        </p:nvSpPr>
        <p:spPr>
          <a:xfrm>
            <a:off x="1788232" y="730587"/>
            <a:ext cx="4304279" cy="35450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Rectangle 35"/>
          <p:cNvSpPr/>
          <p:nvPr/>
        </p:nvSpPr>
        <p:spPr>
          <a:xfrm>
            <a:off x="1788232" y="4430702"/>
            <a:ext cx="8685448" cy="1757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TextBox 3"/>
          <p:cNvSpPr txBox="1">
            <a:spLocks noChangeArrowheads="1"/>
          </p:cNvSpPr>
          <p:nvPr/>
        </p:nvSpPr>
        <p:spPr bwMode="auto">
          <a:xfrm>
            <a:off x="7812644" y="823082"/>
            <a:ext cx="1076041" cy="523220"/>
          </a:xfrm>
          <a:prstGeom prst="rect">
            <a:avLst/>
          </a:prstGeom>
          <a:solidFill>
            <a:schemeClr val="bg1"/>
          </a:solidFill>
          <a:ln w="12700">
            <a:noFill/>
            <a:miter lim="800000"/>
            <a:headEnd/>
            <a:tailEnd/>
          </a:ln>
          <a:extLst/>
        </p:spPr>
        <p:txBody>
          <a:bodyPr wrap="square">
            <a:spAutoFit/>
          </a:bodyPr>
          <a:lstStyle>
            <a:lvl1pPr>
              <a:spcBef>
                <a:spcPct val="20000"/>
              </a:spcBef>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nl-NL" altLang="nl-NL" sz="2800" dirty="0"/>
              <a:t>Oils</a:t>
            </a:r>
          </a:p>
        </p:txBody>
      </p:sp>
      <p:sp>
        <p:nvSpPr>
          <p:cNvPr id="29" name="Rectangle 28"/>
          <p:cNvSpPr/>
          <p:nvPr/>
        </p:nvSpPr>
        <p:spPr>
          <a:xfrm>
            <a:off x="6197712" y="730586"/>
            <a:ext cx="4271552" cy="35450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0" name="Group 29"/>
          <p:cNvGrpSpPr/>
          <p:nvPr/>
        </p:nvGrpSpPr>
        <p:grpSpPr>
          <a:xfrm>
            <a:off x="6863246" y="1313793"/>
            <a:ext cx="3024336" cy="2824240"/>
            <a:chOff x="314350" y="961493"/>
            <a:chExt cx="4431816" cy="4759563"/>
          </a:xfrm>
        </p:grpSpPr>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391" y="961493"/>
              <a:ext cx="4295775" cy="838200"/>
            </a:xfrm>
            <a:prstGeom prst="rect">
              <a:avLst/>
            </a:prstGeom>
          </p:spPr>
        </p:pic>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7516" y="3978069"/>
              <a:ext cx="1762125" cy="847725"/>
            </a:xfrm>
            <a:prstGeom prst="rect">
              <a:avLst/>
            </a:prstGeom>
          </p:spPr>
        </p:pic>
        <p:pic>
          <p:nvPicPr>
            <p:cNvPr id="39" name="Picture 3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1003" y="4096519"/>
              <a:ext cx="1800225" cy="1276350"/>
            </a:xfrm>
            <a:prstGeom prst="rect">
              <a:avLst/>
            </a:prstGeom>
          </p:spPr>
        </p:pic>
        <p:pic>
          <p:nvPicPr>
            <p:cNvPr id="40" name="Picture 3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4350" y="2924944"/>
              <a:ext cx="2457450" cy="1171575"/>
            </a:xfrm>
            <a:prstGeom prst="rect">
              <a:avLst/>
            </a:prstGeom>
          </p:spPr>
        </p:pic>
        <p:pic>
          <p:nvPicPr>
            <p:cNvPr id="41" name="Picture 4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6195" y="4140102"/>
              <a:ext cx="634554" cy="523661"/>
            </a:xfrm>
            <a:prstGeom prst="rect">
              <a:avLst/>
            </a:prstGeom>
          </p:spPr>
        </p:pic>
        <p:pic>
          <p:nvPicPr>
            <p:cNvPr id="42" name="Picture 4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307" y="5086108"/>
              <a:ext cx="634554" cy="523661"/>
            </a:xfrm>
            <a:prstGeom prst="rect">
              <a:avLst/>
            </a:prstGeom>
          </p:spPr>
        </p:pic>
        <p:grpSp>
          <p:nvGrpSpPr>
            <p:cNvPr id="43" name="Group 42"/>
            <p:cNvGrpSpPr/>
            <p:nvPr/>
          </p:nvGrpSpPr>
          <p:grpSpPr>
            <a:xfrm>
              <a:off x="323528" y="1705970"/>
              <a:ext cx="3038475" cy="1218974"/>
              <a:chOff x="405043" y="2705848"/>
              <a:chExt cx="3038475" cy="1218974"/>
            </a:xfrm>
          </p:grpSpPr>
          <p:grpSp>
            <p:nvGrpSpPr>
              <p:cNvPr id="46" name="Group 45"/>
              <p:cNvGrpSpPr/>
              <p:nvPr/>
            </p:nvGrpSpPr>
            <p:grpSpPr>
              <a:xfrm>
                <a:off x="405043" y="2705848"/>
                <a:ext cx="3038475" cy="1218974"/>
                <a:chOff x="5463133" y="1124744"/>
                <a:chExt cx="3038475" cy="1218974"/>
              </a:xfrm>
            </p:grpSpPr>
            <p:pic>
              <p:nvPicPr>
                <p:cNvPr id="48" name="Picture 4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63133" y="1410268"/>
                  <a:ext cx="3038475" cy="933450"/>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55134" y="1124744"/>
                  <a:ext cx="634554" cy="523661"/>
                </a:xfrm>
                <a:prstGeom prst="rect">
                  <a:avLst/>
                </a:prstGeom>
              </p:spPr>
            </p:pic>
          </p:grpSp>
          <p:pic>
            <p:nvPicPr>
              <p:cNvPr id="47" name="Picture 4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0800000">
                <a:off x="2281003" y="3364778"/>
                <a:ext cx="634554" cy="523661"/>
              </a:xfrm>
              <a:prstGeom prst="rect">
                <a:avLst/>
              </a:prstGeom>
            </p:spPr>
          </p:pic>
        </p:grpSp>
        <p:pic>
          <p:nvPicPr>
            <p:cNvPr id="44" name="Picture 4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4458513" flipV="1">
              <a:off x="3197057" y="3493282"/>
              <a:ext cx="1040941" cy="257376"/>
            </a:xfrm>
            <a:prstGeom prst="rect">
              <a:avLst/>
            </a:prstGeom>
          </p:spPr>
        </p:pic>
        <p:pic>
          <p:nvPicPr>
            <p:cNvPr id="45" name="Picture 4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3633103" flipV="1">
              <a:off x="2979314" y="5071898"/>
              <a:ext cx="1040941" cy="257376"/>
            </a:xfrm>
            <a:prstGeom prst="rect">
              <a:avLst/>
            </a:prstGeom>
          </p:spPr>
        </p:pic>
      </p:grpSp>
      <p:cxnSp>
        <p:nvCxnSpPr>
          <p:cNvPr id="11" name="Straight Connector 10"/>
          <p:cNvCxnSpPr/>
          <p:nvPr/>
        </p:nvCxnSpPr>
        <p:spPr>
          <a:xfrm flipH="1">
            <a:off x="3902152" y="4521229"/>
            <a:ext cx="2096731" cy="389758"/>
          </a:xfrm>
          <a:prstGeom prst="line">
            <a:avLst/>
          </a:prstGeom>
          <a:ln w="3175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824493" y="4548637"/>
            <a:ext cx="2194321" cy="316958"/>
          </a:xfrm>
          <a:prstGeom prst="line">
            <a:avLst/>
          </a:prstGeom>
          <a:ln w="31750">
            <a:solidFill>
              <a:srgbClr val="FF0000">
                <a:alpha val="99000"/>
              </a:srgbClr>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312025" y="4498837"/>
            <a:ext cx="2399391" cy="4390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72441139"/>
      </p:ext>
    </p:extLst>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CONCAWE presentation b&amp;w">
  <a:themeElements>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CONCAWE presentation - 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CONCAWE presentation - 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CAWE presentation - 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CAWE presentation - 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CAWE presentation - 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CAWE presentation - 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CAWE presentation - 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raft Concawe PPT template.pptx [Read-Only]" id="{D57B6D98-9DBE-4C9D-93E6-FCEAF3DCD611}" vid="{79E42932-A704-46E6-82D7-695675B97638}"/>
    </a:ext>
  </a:extLst>
</a:theme>
</file>

<file path=ppt/theme/theme2.xml><?xml version="1.0" encoding="utf-8"?>
<a:theme xmlns:a="http://schemas.openxmlformats.org/drawingml/2006/main" name="4_CONCAWE presentation b&amp;w">
  <a:themeElements>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fontScheme name="CONCAWE presentation - 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ctr" anchorCtr="0" compatLnSpc="1">
        <a:prstTxWarp prst="textNoShape">
          <a:avLst/>
        </a:prstTxWarp>
        <a:spAutoFit/>
      </a:bodyPr>
      <a:lstStyle>
        <a:defPPr marL="0" marR="0" indent="0" algn="ctr" defTabSz="914400" rtl="0" eaLnBrk="0" fontAlgn="base" latinLnBrk="0" hangingPunct="0">
          <a:lnSpc>
            <a:spcPct val="100000"/>
          </a:lnSpc>
          <a:spcBef>
            <a:spcPct val="20000"/>
          </a:spcBef>
          <a:spcAft>
            <a:spcPct val="0"/>
          </a:spcAft>
          <a:buClrTx/>
          <a:buSzTx/>
          <a:buFont typeface="Wingdings" pitchFamily="2" charset="2"/>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CONCAWE presentation - 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NCAWE presentation - 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NCAWE presentation - 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CAWE presentation - 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NCAWE presentation - 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NCAWE presentation - 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NCAWE presentation - 02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MG 2017 annual plan - ALL HMG ACTIVITIES_HBK010916" id="{FA32EFA3-B7BF-469F-8A64-260E3924C705}" vid="{1E3B291F-2E49-497A-B181-29AEC5F1A5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CONCAWE Template new</Template>
  <TotalTime>13152</TotalTime>
  <Words>4278</Words>
  <Application>Microsoft Office PowerPoint</Application>
  <PresentationFormat>Widescreen</PresentationFormat>
  <Paragraphs>626</Paragraphs>
  <Slides>45</Slides>
  <Notes>21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45</vt:i4>
      </vt:variant>
    </vt:vector>
  </HeadingPairs>
  <TitlesOfParts>
    <vt:vector size="57" baseType="lpstr">
      <vt:lpstr>Arial</vt:lpstr>
      <vt:lpstr>Calibri</vt:lpstr>
      <vt:lpstr>Century Gothic</vt:lpstr>
      <vt:lpstr>DIN-Regular</vt:lpstr>
      <vt:lpstr>Tahoma</vt:lpstr>
      <vt:lpstr>Times New Roman</vt:lpstr>
      <vt:lpstr>Webdings</vt:lpstr>
      <vt:lpstr>Wingdings</vt:lpstr>
      <vt:lpstr>CONCAWE presentation b&amp;w</vt:lpstr>
      <vt:lpstr>4_CONCAWE presentation b&amp;w</vt:lpstr>
      <vt:lpstr>Chart</vt:lpstr>
      <vt:lpstr>Worksheet</vt:lpstr>
      <vt:lpstr>  Mocrinis II Workshop  Manufacture of Mineral Oil and Wax Composition and Specifications </vt:lpstr>
      <vt:lpstr>Agenda</vt:lpstr>
      <vt:lpstr>Part 1</vt:lpstr>
      <vt:lpstr>Complex Flow Diagram of typical integrated Refinery</vt:lpstr>
      <vt:lpstr>Hydrocarbon type molecules from crude are selected during Refining </vt:lpstr>
      <vt:lpstr>Content in various Hydrocarbon types vary with crude type and carbon number/boiling range</vt:lpstr>
      <vt:lpstr>Mineral Base Oils Constituents vs Performance</vt:lpstr>
      <vt:lpstr>Molecular Structures Waxes and Oils</vt:lpstr>
      <vt:lpstr>Molecular Structures Waxes and Oils: Iso-paraffins</vt:lpstr>
      <vt:lpstr>What Mineral Oil- and Wax is / is not</vt:lpstr>
      <vt:lpstr>PowerPoint Presentation</vt:lpstr>
      <vt:lpstr>Base Oil, Wax, White Oil Manufacture Step 1 : Distillation</vt:lpstr>
      <vt:lpstr>PowerPoint Presentation</vt:lpstr>
      <vt:lpstr>Base Oil, Wax, White Oil Manufacture  Step 2: Aromatic Removal</vt:lpstr>
      <vt:lpstr>PowerPoint Presentation</vt:lpstr>
      <vt:lpstr>Base Oil, Wax, White Oil Manufacture Step 3: wax separation</vt:lpstr>
      <vt:lpstr>PowerPoint Presentation</vt:lpstr>
      <vt:lpstr>Technical White Oil Manufacture</vt:lpstr>
      <vt:lpstr>PowerPoint Presentation</vt:lpstr>
      <vt:lpstr>Pharmaceutical White Oil Manufacture</vt:lpstr>
      <vt:lpstr>PowerPoint Presentation</vt:lpstr>
      <vt:lpstr>PowerPoint Presentation</vt:lpstr>
      <vt:lpstr>PowerPoint Presentation</vt:lpstr>
      <vt:lpstr>PowerPoint Presentation</vt:lpstr>
      <vt:lpstr>Paraffin and MicroWax Manufacture</vt:lpstr>
      <vt:lpstr>Petroleum Jelly Manufacture</vt:lpstr>
      <vt:lpstr>Synthetic Wax and Oil Manufacturing (Fischer Tropsch)</vt:lpstr>
      <vt:lpstr>PowerPoint Presentation</vt:lpstr>
      <vt:lpstr>PowerPoint Presentation</vt:lpstr>
      <vt:lpstr>Part 2</vt:lpstr>
      <vt:lpstr>Technical vs Medicinal White Oils Definitions, Specifications</vt:lpstr>
      <vt:lpstr>White Oils main purity test: UV-DMSO</vt:lpstr>
      <vt:lpstr>White Oils for Food Applications  Regulations and Specifications</vt:lpstr>
      <vt:lpstr>  EU Plastics Regulation 10/2011 – Food Contact   </vt:lpstr>
      <vt:lpstr>  EU Plastics Regulation vs JECFA/EFSA ADI   </vt:lpstr>
      <vt:lpstr>Legislative framework – Paraffins and Microwax </vt:lpstr>
      <vt:lpstr>Hydrocarbon Waxes as Food Contact Materials - Regulations</vt:lpstr>
      <vt:lpstr>Hydrocarbon Waxes in the (Food Contact) Plastics Regulation EU 10/2011 : specifications and purity</vt:lpstr>
      <vt:lpstr>Legislative framework - Food and Pharma uses White oils and Petroleum Jellies </vt:lpstr>
      <vt:lpstr>White Oils Definitions/Specifications Medicinal and Pharmaceutical Applications</vt:lpstr>
      <vt:lpstr>Purity Criteria for pharmaceutical and cosmetic uses Mineral Oil and Wax</vt:lpstr>
      <vt:lpstr>Mineral Oil and Wax  - Manufacturing and Quality Assurance Testing</vt:lpstr>
      <vt:lpstr>Quality Assurance / Protection from Contamination</vt:lpstr>
      <vt:lpstr>Conclusion – Manufacture and composition of Mineral Oil and Wax</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MOCRINIS Forum Kick-off Meeting</dc:title>
  <dc:creator>Rohde Arlean</dc:creator>
  <cp:lastModifiedBy>Teixidor Marine</cp:lastModifiedBy>
  <cp:revision>535</cp:revision>
  <cp:lastPrinted>2017-10-13T18:54:33Z</cp:lastPrinted>
  <dcterms:created xsi:type="dcterms:W3CDTF">2014-06-30T06:23:08Z</dcterms:created>
  <dcterms:modified xsi:type="dcterms:W3CDTF">2017-10-24T09:43:47Z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66289538</vt:i4>
  </property>
  <property fmtid="{D5CDD505-2E9C-101B-9397-08002B2CF9AE}" pid="4" name="_EmailSubject">
    <vt:lpwstr>Mineral Oil and Wax manufacture presentation for Mocrinis - Final package</vt:lpwstr>
  </property>
  <property fmtid="{D5CDD505-2E9C-101B-9397-08002B2CF9AE}" pid="5" name="_AuthorEmail">
    <vt:lpwstr>laurent.jouanneau@exxonmobil.com</vt:lpwstr>
  </property>
  <property fmtid="{D5CDD505-2E9C-101B-9397-08002B2CF9AE}" pid="6" name="_AuthorEmailDisplayName">
    <vt:lpwstr>Jouanneau, Laurent</vt:lpwstr>
  </property>
</Properties>
</file>