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1" r:id="rId2"/>
    <p:sldMasterId id="2147483696" r:id="rId3"/>
    <p:sldMasterId id="2147483703" r:id="rId4"/>
    <p:sldMasterId id="2147483711" r:id="rId5"/>
  </p:sldMasterIdLst>
  <p:notesMasterIdLst>
    <p:notesMasterId r:id="rId46"/>
  </p:notesMasterIdLst>
  <p:handoutMasterIdLst>
    <p:handoutMasterId r:id="rId47"/>
  </p:handoutMasterIdLst>
  <p:sldIdLst>
    <p:sldId id="451" r:id="rId6"/>
    <p:sldId id="343" r:id="rId7"/>
    <p:sldId id="344" r:id="rId8"/>
    <p:sldId id="484" r:id="rId9"/>
    <p:sldId id="453" r:id="rId10"/>
    <p:sldId id="409" r:id="rId11"/>
    <p:sldId id="346" r:id="rId12"/>
    <p:sldId id="408" r:id="rId13"/>
    <p:sldId id="478" r:id="rId14"/>
    <p:sldId id="454" r:id="rId15"/>
    <p:sldId id="477" r:id="rId16"/>
    <p:sldId id="354" r:id="rId17"/>
    <p:sldId id="479" r:id="rId18"/>
    <p:sldId id="480" r:id="rId19"/>
    <p:sldId id="458" r:id="rId20"/>
    <p:sldId id="481" r:id="rId21"/>
    <p:sldId id="461" r:id="rId22"/>
    <p:sldId id="462" r:id="rId23"/>
    <p:sldId id="482" r:id="rId24"/>
    <p:sldId id="464" r:id="rId25"/>
    <p:sldId id="485" r:id="rId26"/>
    <p:sldId id="467" r:id="rId27"/>
    <p:sldId id="468" r:id="rId28"/>
    <p:sldId id="470" r:id="rId29"/>
    <p:sldId id="471" r:id="rId30"/>
    <p:sldId id="472" r:id="rId31"/>
    <p:sldId id="387" r:id="rId32"/>
    <p:sldId id="483" r:id="rId33"/>
    <p:sldId id="473" r:id="rId34"/>
    <p:sldId id="476" r:id="rId35"/>
    <p:sldId id="474" r:id="rId36"/>
    <p:sldId id="475" r:id="rId37"/>
    <p:sldId id="396" r:id="rId38"/>
    <p:sldId id="456" r:id="rId39"/>
    <p:sldId id="459" r:id="rId40"/>
    <p:sldId id="355" r:id="rId41"/>
    <p:sldId id="410" r:id="rId42"/>
    <p:sldId id="469" r:id="rId43"/>
    <p:sldId id="386" r:id="rId44"/>
    <p:sldId id="385" r:id="rId45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tallidi Marilena" initials="TM" lastIdx="0" clrIdx="0">
    <p:extLst/>
  </p:cmAuthor>
  <p:cmAuthor id="2" name="Teixidor Marine" initials="TM" lastIdx="1" clrIdx="1">
    <p:extLst>
      <p:ext uri="{19B8F6BF-5375-455C-9EA6-DF929625EA0E}">
        <p15:presenceInfo xmlns:p15="http://schemas.microsoft.com/office/powerpoint/2012/main" userId="S-1-5-21-1966698847-1617421853-147862032-5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EDF4"/>
    <a:srgbClr val="0057A8"/>
    <a:srgbClr val="00B0F0"/>
    <a:srgbClr val="FFCCFF"/>
    <a:srgbClr val="FFFF00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3659" autoAdjust="0"/>
  </p:normalViewPr>
  <p:slideViewPr>
    <p:cSldViewPr snapToGrid="0" showGuides="1">
      <p:cViewPr varScale="1">
        <p:scale>
          <a:sx n="97" d="100"/>
          <a:sy n="97" d="100"/>
        </p:scale>
        <p:origin x="240" y="90"/>
      </p:cViewPr>
      <p:guideLst>
        <p:guide orient="horz" pos="39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86CB9-1F7D-4F60-99BC-4BCB44D36D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BBE9CFA-8C78-4615-BECF-9FEF2AC539FD}">
      <dgm:prSet phldrT="[Text]" custT="1"/>
      <dgm:spPr>
        <a:xfrm>
          <a:off x="551724" y="301612"/>
          <a:ext cx="479133" cy="386840"/>
        </a:xfrm>
        <a:prstGeom prst="roundRect">
          <a:avLst/>
        </a:prstGeom>
        <a:solidFill>
          <a:srgbClr val="FBCE0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800" b="0" dirty="0">
              <a:solidFill>
                <a:srgbClr val="595959"/>
              </a:solidFill>
              <a:latin typeface="Futura Medium"/>
              <a:ea typeface="+mn-ea"/>
              <a:cs typeface="+mn-cs"/>
            </a:rPr>
            <a:t>CF1 or C3H</a:t>
          </a:r>
        </a:p>
      </dgm:t>
    </dgm:pt>
    <dgm:pt modelId="{07AC49F8-5EE1-419D-B7CD-DD6BD2B61C30}" type="parTrans" cxnId="{0D5E19FB-AADB-4B56-9D08-E745345015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FDC468-D44E-4CF8-9D5E-345BB69951C5}" type="sibTrans" cxnId="{0D5E19FB-AADB-4B56-9D08-E745345015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8C3A15-86E1-4004-BE51-60C8B909E63B}">
      <dgm:prSet phldrT="[Text]" custT="1"/>
      <dgm:spPr>
        <a:xfrm>
          <a:off x="1059602" y="295403"/>
          <a:ext cx="968605" cy="386840"/>
        </a:xfrm>
        <a:prstGeom prst="roundRect">
          <a:avLst/>
        </a:prstGeom>
        <a:solidFill>
          <a:srgbClr val="FBCE0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0" dirty="0">
              <a:solidFill>
                <a:srgbClr val="595959"/>
              </a:solidFill>
              <a:latin typeface="Futura Medium"/>
              <a:ea typeface="+mn-ea"/>
              <a:cs typeface="+mn-cs"/>
            </a:rPr>
            <a:t>Strain and sex do not affect test outcome</a:t>
          </a:r>
          <a:endParaRPr lang="en-US" sz="800" b="0" dirty="0">
            <a:solidFill>
              <a:srgbClr val="595959"/>
            </a:solidFill>
            <a:latin typeface="Futura Medium"/>
            <a:ea typeface="+mn-ea"/>
            <a:cs typeface="+mn-cs"/>
          </a:endParaRPr>
        </a:p>
      </dgm:t>
    </dgm:pt>
    <dgm:pt modelId="{0A22EE36-9D9A-415B-BACA-065B31697900}" type="parTrans" cxnId="{059A1BF3-5D20-447D-A711-E9D00720ED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358F3C-5C2D-4E41-9B56-A2B8525FF354}" type="sibTrans" cxnId="{059A1BF3-5D20-447D-A711-E9D00720ED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0315AA-41A3-4C69-8C44-EB9222D4C8F2}">
      <dgm:prSet phldrT="[Text]" custT="1"/>
      <dgm:spPr>
        <a:xfrm>
          <a:off x="2061222" y="295403"/>
          <a:ext cx="1004011" cy="386840"/>
        </a:xfrm>
        <a:prstGeom prst="roundRect">
          <a:avLst/>
        </a:prstGeom>
        <a:solidFill>
          <a:srgbClr val="FBCE0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0" dirty="0">
              <a:solidFill>
                <a:srgbClr val="595959"/>
              </a:solidFill>
              <a:latin typeface="Futura Medium"/>
              <a:ea typeface="+mn-ea"/>
              <a:cs typeface="+mn-cs"/>
            </a:rPr>
            <a:t>Sensitive to PAH mediated carcinogenicity</a:t>
          </a:r>
          <a:endParaRPr lang="en-US" sz="800" b="0" dirty="0">
            <a:solidFill>
              <a:srgbClr val="595959"/>
            </a:solidFill>
            <a:latin typeface="Futura Medium"/>
            <a:ea typeface="+mn-ea"/>
            <a:cs typeface="+mn-cs"/>
          </a:endParaRPr>
        </a:p>
      </dgm:t>
    </dgm:pt>
    <dgm:pt modelId="{753FE272-1167-4A9B-8EDC-19A308284860}" type="parTrans" cxnId="{11BA767F-8639-4894-8863-6F5A6FF991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DAB33A-115E-465B-95C5-4889152E6020}" type="sibTrans" cxnId="{11BA767F-8639-4894-8863-6F5A6FF991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BF8E1F-812E-4F2E-B00A-54920F026BFA}" type="pres">
      <dgm:prSet presAssocID="{38086CB9-1F7D-4F60-99BC-4BCB44D36DA0}" presName="CompostProcess" presStyleCnt="0">
        <dgm:presLayoutVars>
          <dgm:dir/>
          <dgm:resizeHandles val="exact"/>
        </dgm:presLayoutVars>
      </dgm:prSet>
      <dgm:spPr/>
    </dgm:pt>
    <dgm:pt modelId="{55F04104-8880-4A64-AD5F-B4C076CE4998}" type="pres">
      <dgm:prSet presAssocID="{38086CB9-1F7D-4F60-99BC-4BCB44D36DA0}" presName="arrow" presStyleLbl="bgShp" presStyleIdx="0" presStyleCnt="1" custAng="10800000" custScaleX="117647" custLinFactNeighborX="-9871" custLinFactNeighborY="8222"/>
      <dgm:spPr>
        <a:xfrm rot="10800000">
          <a:off x="0" y="0"/>
          <a:ext cx="3143054" cy="967102"/>
        </a:xfrm>
        <a:prstGeom prst="rightArrow">
          <a:avLst/>
        </a:prstGeom>
        <a:solidFill>
          <a:srgbClr val="FBCE07">
            <a:tint val="40000"/>
            <a:hueOff val="0"/>
            <a:satOff val="0"/>
            <a:lumOff val="0"/>
            <a:alphaOff val="0"/>
          </a:srgbClr>
        </a:solidFill>
        <a:ln>
          <a:solidFill>
            <a:srgbClr val="595959"/>
          </a:solidFill>
        </a:ln>
        <a:effectLst/>
      </dgm:spPr>
    </dgm:pt>
    <dgm:pt modelId="{1BA581DF-DD22-4103-8602-5A265337D312}" type="pres">
      <dgm:prSet presAssocID="{38086CB9-1F7D-4F60-99BC-4BCB44D36DA0}" presName="linearProcess" presStyleCnt="0"/>
      <dgm:spPr/>
    </dgm:pt>
    <dgm:pt modelId="{EEE168F6-C33F-464F-BAB6-376DC8F28F97}" type="pres">
      <dgm:prSet presAssocID="{DBBE9CFA-8C78-4615-BECF-9FEF2AC539FD}" presName="textNode" presStyleLbl="node1" presStyleIdx="0" presStyleCnt="3" custScaleX="31459" custLinFactX="7307" custLinFactNeighborX="100000" custLinFactNeighborY="29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C45DE1-933D-461D-8B55-EFD09502660E}" type="pres">
      <dgm:prSet presAssocID="{11FDC468-D44E-4CF8-9D5E-345BB69951C5}" presName="sibTrans" presStyleCnt="0"/>
      <dgm:spPr/>
    </dgm:pt>
    <dgm:pt modelId="{DA5B9CE5-AD21-4529-BF4C-8C4CDDB064C7}" type="pres">
      <dgm:prSet presAssocID="{298C3A15-86E1-4004-BE51-60C8B909E63B}" presName="textNode" presStyleLbl="node1" presStyleIdx="1" presStyleCnt="3" custScaleX="61320" custLinFactNeighborX="84038" custLinFactNeighborY="13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BA5EA-9D84-417D-A970-C21F9D505C75}" type="pres">
      <dgm:prSet presAssocID="{02358F3C-5C2D-4E41-9B56-A2B8525FF354}" presName="sibTrans" presStyleCnt="0"/>
      <dgm:spPr/>
    </dgm:pt>
    <dgm:pt modelId="{9EF7FFB0-160C-415A-B84E-E7D11F54476E}" type="pres">
      <dgm:prSet presAssocID="{4E0315AA-41A3-4C69-8C44-EB9222D4C8F2}" presName="textNode" presStyleLbl="node1" presStyleIdx="2" presStyleCnt="3" custScaleX="61431" custLinFactNeighborX="3851" custLinFactNeighborY="13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517116-A1A9-4B35-B562-652B6B28CF10}" type="presOf" srcId="{DBBE9CFA-8C78-4615-BECF-9FEF2AC539FD}" destId="{EEE168F6-C33F-464F-BAB6-376DC8F28F97}" srcOrd="0" destOrd="0" presId="urn:microsoft.com/office/officeart/2005/8/layout/hProcess9"/>
    <dgm:cxn modelId="{11BA767F-8639-4894-8863-6F5A6FF99174}" srcId="{38086CB9-1F7D-4F60-99BC-4BCB44D36DA0}" destId="{4E0315AA-41A3-4C69-8C44-EB9222D4C8F2}" srcOrd="2" destOrd="0" parTransId="{753FE272-1167-4A9B-8EDC-19A308284860}" sibTransId="{5ADAB33A-115E-465B-95C5-4889152E6020}"/>
    <dgm:cxn modelId="{B8077F99-CD79-4A3B-9E3E-E97DA30E29FE}" type="presOf" srcId="{298C3A15-86E1-4004-BE51-60C8B909E63B}" destId="{DA5B9CE5-AD21-4529-BF4C-8C4CDDB064C7}" srcOrd="0" destOrd="0" presId="urn:microsoft.com/office/officeart/2005/8/layout/hProcess9"/>
    <dgm:cxn modelId="{0D5E19FB-AADB-4B56-9D08-E745345015A3}" srcId="{38086CB9-1F7D-4F60-99BC-4BCB44D36DA0}" destId="{DBBE9CFA-8C78-4615-BECF-9FEF2AC539FD}" srcOrd="0" destOrd="0" parTransId="{07AC49F8-5EE1-419D-B7CD-DD6BD2B61C30}" sibTransId="{11FDC468-D44E-4CF8-9D5E-345BB69951C5}"/>
    <dgm:cxn modelId="{597854D1-62AC-4F8F-B845-A36692964BC3}" type="presOf" srcId="{4E0315AA-41A3-4C69-8C44-EB9222D4C8F2}" destId="{9EF7FFB0-160C-415A-B84E-E7D11F54476E}" srcOrd="0" destOrd="0" presId="urn:microsoft.com/office/officeart/2005/8/layout/hProcess9"/>
    <dgm:cxn modelId="{059A1BF3-5D20-447D-A711-E9D00720EDEE}" srcId="{38086CB9-1F7D-4F60-99BC-4BCB44D36DA0}" destId="{298C3A15-86E1-4004-BE51-60C8B909E63B}" srcOrd="1" destOrd="0" parTransId="{0A22EE36-9D9A-415B-BACA-065B31697900}" sibTransId="{02358F3C-5C2D-4E41-9B56-A2B8525FF354}"/>
    <dgm:cxn modelId="{D5685389-ED69-4774-889B-23C068DF7CD3}" type="presOf" srcId="{38086CB9-1F7D-4F60-99BC-4BCB44D36DA0}" destId="{BFBF8E1F-812E-4F2E-B00A-54920F026BFA}" srcOrd="0" destOrd="0" presId="urn:microsoft.com/office/officeart/2005/8/layout/hProcess9"/>
    <dgm:cxn modelId="{41E5B3F4-2C21-4DB9-9A11-33C3CFB2F64B}" type="presParOf" srcId="{BFBF8E1F-812E-4F2E-B00A-54920F026BFA}" destId="{55F04104-8880-4A64-AD5F-B4C076CE4998}" srcOrd="0" destOrd="0" presId="urn:microsoft.com/office/officeart/2005/8/layout/hProcess9"/>
    <dgm:cxn modelId="{B236B265-E898-4955-9DDA-C8835AB88ED9}" type="presParOf" srcId="{BFBF8E1F-812E-4F2E-B00A-54920F026BFA}" destId="{1BA581DF-DD22-4103-8602-5A265337D312}" srcOrd="1" destOrd="0" presId="urn:microsoft.com/office/officeart/2005/8/layout/hProcess9"/>
    <dgm:cxn modelId="{D22E0318-EC42-44B2-B1C7-B7CA6BAF0C05}" type="presParOf" srcId="{1BA581DF-DD22-4103-8602-5A265337D312}" destId="{EEE168F6-C33F-464F-BAB6-376DC8F28F97}" srcOrd="0" destOrd="0" presId="urn:microsoft.com/office/officeart/2005/8/layout/hProcess9"/>
    <dgm:cxn modelId="{3A1BBCB5-3BE5-4AF3-B47E-A5E24A6A2F07}" type="presParOf" srcId="{1BA581DF-DD22-4103-8602-5A265337D312}" destId="{AEC45DE1-933D-461D-8B55-EFD09502660E}" srcOrd="1" destOrd="0" presId="urn:microsoft.com/office/officeart/2005/8/layout/hProcess9"/>
    <dgm:cxn modelId="{C14CA1EA-65B9-4B66-A4EE-08A84050084A}" type="presParOf" srcId="{1BA581DF-DD22-4103-8602-5A265337D312}" destId="{DA5B9CE5-AD21-4529-BF4C-8C4CDDB064C7}" srcOrd="2" destOrd="0" presId="urn:microsoft.com/office/officeart/2005/8/layout/hProcess9"/>
    <dgm:cxn modelId="{6183E05F-B6D9-4944-85C9-E7FD6AC8B287}" type="presParOf" srcId="{1BA581DF-DD22-4103-8602-5A265337D312}" destId="{FE4BA5EA-9D84-417D-A970-C21F9D505C75}" srcOrd="3" destOrd="0" presId="urn:microsoft.com/office/officeart/2005/8/layout/hProcess9"/>
    <dgm:cxn modelId="{D4F5BE02-8840-4CB5-AAC7-54740F30BED2}" type="presParOf" srcId="{1BA581DF-DD22-4103-8602-5A265337D312}" destId="{9EF7FFB0-160C-415A-B84E-E7D11F5447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03391-E7E1-421E-A394-C771A57C8F23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879F7074-621C-427A-8B29-46B19B1A6168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1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Bioactivation to reactive metabolites</a:t>
          </a:r>
          <a:endParaRPr lang="en-US" dirty="0"/>
        </a:p>
      </dgm:t>
    </dgm:pt>
    <dgm:pt modelId="{3E253557-FFBD-4E42-9E49-9BDB57D14620}" type="parTrans" cxnId="{73E37A3B-CA8F-4CEB-8304-BC054C6C2D1B}">
      <dgm:prSet/>
      <dgm:spPr/>
      <dgm:t>
        <a:bodyPr/>
        <a:lstStyle/>
        <a:p>
          <a:endParaRPr lang="en-US"/>
        </a:p>
      </dgm:t>
    </dgm:pt>
    <dgm:pt modelId="{95A9F03B-CC31-41C4-8A35-0AFD6F3E026B}" type="sibTrans" cxnId="{73E37A3B-CA8F-4CEB-8304-BC054C6C2D1B}">
      <dgm:prSet/>
      <dgm:spPr/>
      <dgm:t>
        <a:bodyPr/>
        <a:lstStyle/>
        <a:p>
          <a:endParaRPr lang="en-US"/>
        </a:p>
      </dgm:t>
    </dgm:pt>
    <dgm:pt modelId="{E5D7DEE9-E6DD-4066-85F2-1521C8A37B5E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2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Reactive DNA damage, formation of DNA adducts</a:t>
          </a:r>
          <a:endParaRPr lang="en-US" dirty="0"/>
        </a:p>
      </dgm:t>
    </dgm:pt>
    <dgm:pt modelId="{80F65D86-506D-4092-9130-525BBE45ACB2}" type="parTrans" cxnId="{0D8C9597-538B-4C89-BC69-3BC1B4A96D42}">
      <dgm:prSet/>
      <dgm:spPr/>
      <dgm:t>
        <a:bodyPr/>
        <a:lstStyle/>
        <a:p>
          <a:endParaRPr lang="en-US"/>
        </a:p>
      </dgm:t>
    </dgm:pt>
    <dgm:pt modelId="{CF4F40F0-1D89-48AD-B67A-00895D72E260}" type="sibTrans" cxnId="{0D8C9597-538B-4C89-BC69-3BC1B4A96D42}">
      <dgm:prSet/>
      <dgm:spPr/>
      <dgm:t>
        <a:bodyPr/>
        <a:lstStyle/>
        <a:p>
          <a:endParaRPr lang="en-US"/>
        </a:p>
      </dgm:t>
    </dgm:pt>
    <dgm:pt modelId="{546E3713-B87B-4482-B560-8B8962F1FA31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3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Fixing of DNA mutations</a:t>
          </a:r>
          <a:endParaRPr lang="en-US" dirty="0"/>
        </a:p>
      </dgm:t>
    </dgm:pt>
    <dgm:pt modelId="{48EA8DF5-AEBE-4EB7-8B08-079806EC6C9A}" type="parTrans" cxnId="{F4E4C823-A7F2-4E40-8B0B-6FD4FDC0A37D}">
      <dgm:prSet/>
      <dgm:spPr/>
      <dgm:t>
        <a:bodyPr/>
        <a:lstStyle/>
        <a:p>
          <a:endParaRPr lang="en-US"/>
        </a:p>
      </dgm:t>
    </dgm:pt>
    <dgm:pt modelId="{A98A2386-09FF-4206-A4B9-0943A0134890}" type="sibTrans" cxnId="{F4E4C823-A7F2-4E40-8B0B-6FD4FDC0A37D}">
      <dgm:prSet/>
      <dgm:spPr/>
      <dgm:t>
        <a:bodyPr/>
        <a:lstStyle/>
        <a:p>
          <a:endParaRPr lang="en-US"/>
        </a:p>
      </dgm:t>
    </dgm:pt>
    <dgm:pt modelId="{F9B51B46-8EB1-40F3-9EDF-8CBECDC3058E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4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Clonal expansion – proliferation of initiated tumor cells</a:t>
          </a:r>
          <a:endParaRPr lang="en-US" dirty="0"/>
        </a:p>
      </dgm:t>
    </dgm:pt>
    <dgm:pt modelId="{D0845CD3-71D3-4A44-9CEB-6150CB1F089B}" type="parTrans" cxnId="{2A728C4D-E484-421C-9628-AA2EFB8CB1CA}">
      <dgm:prSet/>
      <dgm:spPr/>
      <dgm:t>
        <a:bodyPr/>
        <a:lstStyle/>
        <a:p>
          <a:endParaRPr lang="en-US"/>
        </a:p>
      </dgm:t>
    </dgm:pt>
    <dgm:pt modelId="{B47EF6E9-50FD-4AD0-89A5-0087EFD72B58}" type="sibTrans" cxnId="{2A728C4D-E484-421C-9628-AA2EFB8CB1CA}">
      <dgm:prSet/>
      <dgm:spPr/>
      <dgm:t>
        <a:bodyPr/>
        <a:lstStyle/>
        <a:p>
          <a:endParaRPr lang="en-US"/>
        </a:p>
      </dgm:t>
    </dgm:pt>
    <dgm:pt modelId="{194581A4-630D-4443-9B56-F9BD3A7F3A5B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Apical Event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Tumors</a:t>
          </a:r>
          <a:endParaRPr lang="en-US" dirty="0"/>
        </a:p>
      </dgm:t>
    </dgm:pt>
    <dgm:pt modelId="{42E2AFDD-A0C7-4B13-925B-1567072798A5}" type="parTrans" cxnId="{1887C10C-52EA-4C1F-A5D3-8F2BBCD8B48A}">
      <dgm:prSet/>
      <dgm:spPr/>
      <dgm:t>
        <a:bodyPr/>
        <a:lstStyle/>
        <a:p>
          <a:endParaRPr lang="en-US"/>
        </a:p>
      </dgm:t>
    </dgm:pt>
    <dgm:pt modelId="{575E4637-E926-4DE7-A8B5-D650C043727B}" type="sibTrans" cxnId="{1887C10C-52EA-4C1F-A5D3-8F2BBCD8B48A}">
      <dgm:prSet/>
      <dgm:spPr/>
      <dgm:t>
        <a:bodyPr/>
        <a:lstStyle/>
        <a:p>
          <a:endParaRPr lang="en-US"/>
        </a:p>
      </dgm:t>
    </dgm:pt>
    <dgm:pt modelId="{CF2C1F8D-1756-4486-AD49-557AF4E0A299}" type="pres">
      <dgm:prSet presAssocID="{3BE03391-E7E1-421E-A394-C771A57C8F23}" presName="Name0" presStyleCnt="0">
        <dgm:presLayoutVars>
          <dgm:dir/>
          <dgm:resizeHandles val="exact"/>
        </dgm:presLayoutVars>
      </dgm:prSet>
      <dgm:spPr/>
    </dgm:pt>
    <dgm:pt modelId="{4461DCE1-D6EC-449E-AC74-75E65BCD0169}" type="pres">
      <dgm:prSet presAssocID="{879F7074-621C-427A-8B29-46B19B1A61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49657-146F-4FC5-81A8-C0C30B08A7B8}" type="pres">
      <dgm:prSet presAssocID="{95A9F03B-CC31-41C4-8A35-0AFD6F3E026B}" presName="sibTrans" presStyleLbl="sibTrans2D1" presStyleIdx="0" presStyleCnt="4"/>
      <dgm:spPr/>
      <dgm:t>
        <a:bodyPr/>
        <a:lstStyle/>
        <a:p>
          <a:endParaRPr lang="en-GB"/>
        </a:p>
      </dgm:t>
    </dgm:pt>
    <dgm:pt modelId="{7FA0BD32-65CC-43D0-85FD-349D0284A5BB}" type="pres">
      <dgm:prSet presAssocID="{95A9F03B-CC31-41C4-8A35-0AFD6F3E026B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1889AE90-8D7A-44AE-8FF5-BF67D157AD51}" type="pres">
      <dgm:prSet presAssocID="{E5D7DEE9-E6DD-4066-85F2-1521C8A37B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A8AE30-ACD6-45DD-817D-9990C7B073CE}" type="pres">
      <dgm:prSet presAssocID="{CF4F40F0-1D89-48AD-B67A-00895D72E26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756BD99F-91A4-40A7-A555-A7B4AB3E2F5A}" type="pres">
      <dgm:prSet presAssocID="{CF4F40F0-1D89-48AD-B67A-00895D72E26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1A953BA3-49B1-4BFC-8FE0-A0D4AD2CBB91}" type="pres">
      <dgm:prSet presAssocID="{546E3713-B87B-4482-B560-8B8962F1FA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BD869C-2D5A-45AD-A385-4A36547E852B}" type="pres">
      <dgm:prSet presAssocID="{A98A2386-09FF-4206-A4B9-0943A0134890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C876971-9F63-4347-8EB4-DF6BA7719C62}" type="pres">
      <dgm:prSet presAssocID="{A98A2386-09FF-4206-A4B9-0943A0134890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ADB77F5C-0750-4897-9BA9-3FE951E588E8}" type="pres">
      <dgm:prSet presAssocID="{F9B51B46-8EB1-40F3-9EDF-8CBECDC305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085152-7B7D-4869-9EB0-5A54F92E0662}" type="pres">
      <dgm:prSet presAssocID="{B47EF6E9-50FD-4AD0-89A5-0087EFD72B58}" presName="sibTrans" presStyleLbl="sibTrans2D1" presStyleIdx="3" presStyleCnt="4"/>
      <dgm:spPr/>
      <dgm:t>
        <a:bodyPr/>
        <a:lstStyle/>
        <a:p>
          <a:endParaRPr lang="en-GB"/>
        </a:p>
      </dgm:t>
    </dgm:pt>
    <dgm:pt modelId="{B739F937-659D-4DDA-9238-DE08029DB22B}" type="pres">
      <dgm:prSet presAssocID="{B47EF6E9-50FD-4AD0-89A5-0087EFD72B58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D5B168F6-698C-46EE-BAFB-91DB8EBC34CA}" type="pres">
      <dgm:prSet presAssocID="{194581A4-630D-4443-9B56-F9BD3A7F3A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6307B8-B959-4D18-9CAA-5F380A1F52CC}" type="presOf" srcId="{879F7074-621C-427A-8B29-46B19B1A6168}" destId="{4461DCE1-D6EC-449E-AC74-75E65BCD0169}" srcOrd="0" destOrd="0" presId="urn:microsoft.com/office/officeart/2005/8/layout/process1"/>
    <dgm:cxn modelId="{2A728C4D-E484-421C-9628-AA2EFB8CB1CA}" srcId="{3BE03391-E7E1-421E-A394-C771A57C8F23}" destId="{F9B51B46-8EB1-40F3-9EDF-8CBECDC3058E}" srcOrd="3" destOrd="0" parTransId="{D0845CD3-71D3-4A44-9CEB-6150CB1F089B}" sibTransId="{B47EF6E9-50FD-4AD0-89A5-0087EFD72B58}"/>
    <dgm:cxn modelId="{7D3AB364-E634-449C-AF1A-32F24ABEF2EB}" type="presOf" srcId="{A98A2386-09FF-4206-A4B9-0943A0134890}" destId="{3C876971-9F63-4347-8EB4-DF6BA7719C62}" srcOrd="1" destOrd="0" presId="urn:microsoft.com/office/officeart/2005/8/layout/process1"/>
    <dgm:cxn modelId="{0D8C9597-538B-4C89-BC69-3BC1B4A96D42}" srcId="{3BE03391-E7E1-421E-A394-C771A57C8F23}" destId="{E5D7DEE9-E6DD-4066-85F2-1521C8A37B5E}" srcOrd="1" destOrd="0" parTransId="{80F65D86-506D-4092-9130-525BBE45ACB2}" sibTransId="{CF4F40F0-1D89-48AD-B67A-00895D72E260}"/>
    <dgm:cxn modelId="{EFE1C985-9EAD-40A5-9618-A6324638490F}" type="presOf" srcId="{B47EF6E9-50FD-4AD0-89A5-0087EFD72B58}" destId="{B739F937-659D-4DDA-9238-DE08029DB22B}" srcOrd="1" destOrd="0" presId="urn:microsoft.com/office/officeart/2005/8/layout/process1"/>
    <dgm:cxn modelId="{666CA8D7-58BC-4532-8805-D7DC88F8AF21}" type="presOf" srcId="{95A9F03B-CC31-41C4-8A35-0AFD6F3E026B}" destId="{7FA0BD32-65CC-43D0-85FD-349D0284A5BB}" srcOrd="1" destOrd="0" presId="urn:microsoft.com/office/officeart/2005/8/layout/process1"/>
    <dgm:cxn modelId="{89C6D25C-3E11-48ED-9B4E-D43D9359ADBD}" type="presOf" srcId="{194581A4-630D-4443-9B56-F9BD3A7F3A5B}" destId="{D5B168F6-698C-46EE-BAFB-91DB8EBC34CA}" srcOrd="0" destOrd="0" presId="urn:microsoft.com/office/officeart/2005/8/layout/process1"/>
    <dgm:cxn modelId="{F4E4C823-A7F2-4E40-8B0B-6FD4FDC0A37D}" srcId="{3BE03391-E7E1-421E-A394-C771A57C8F23}" destId="{546E3713-B87B-4482-B560-8B8962F1FA31}" srcOrd="2" destOrd="0" parTransId="{48EA8DF5-AEBE-4EB7-8B08-079806EC6C9A}" sibTransId="{A98A2386-09FF-4206-A4B9-0943A0134890}"/>
    <dgm:cxn modelId="{05BD2364-9267-471A-8027-0BCC42DA3F39}" type="presOf" srcId="{3BE03391-E7E1-421E-A394-C771A57C8F23}" destId="{CF2C1F8D-1756-4486-AD49-557AF4E0A299}" srcOrd="0" destOrd="0" presId="urn:microsoft.com/office/officeart/2005/8/layout/process1"/>
    <dgm:cxn modelId="{1887C10C-52EA-4C1F-A5D3-8F2BBCD8B48A}" srcId="{3BE03391-E7E1-421E-A394-C771A57C8F23}" destId="{194581A4-630D-4443-9B56-F9BD3A7F3A5B}" srcOrd="4" destOrd="0" parTransId="{42E2AFDD-A0C7-4B13-925B-1567072798A5}" sibTransId="{575E4637-E926-4DE7-A8B5-D650C043727B}"/>
    <dgm:cxn modelId="{73E37A3B-CA8F-4CEB-8304-BC054C6C2D1B}" srcId="{3BE03391-E7E1-421E-A394-C771A57C8F23}" destId="{879F7074-621C-427A-8B29-46B19B1A6168}" srcOrd="0" destOrd="0" parTransId="{3E253557-FFBD-4E42-9E49-9BDB57D14620}" sibTransId="{95A9F03B-CC31-41C4-8A35-0AFD6F3E026B}"/>
    <dgm:cxn modelId="{4ED9C8DC-879B-4FB0-976E-79EF66D5AE98}" type="presOf" srcId="{F9B51B46-8EB1-40F3-9EDF-8CBECDC3058E}" destId="{ADB77F5C-0750-4897-9BA9-3FE951E588E8}" srcOrd="0" destOrd="0" presId="urn:microsoft.com/office/officeart/2005/8/layout/process1"/>
    <dgm:cxn modelId="{AAEE5121-066C-4540-BC70-9FCA3A93254A}" type="presOf" srcId="{CF4F40F0-1D89-48AD-B67A-00895D72E260}" destId="{756BD99F-91A4-40A7-A555-A7B4AB3E2F5A}" srcOrd="1" destOrd="0" presId="urn:microsoft.com/office/officeart/2005/8/layout/process1"/>
    <dgm:cxn modelId="{91DE730B-240C-4ACD-95B4-F00A75D8BCBF}" type="presOf" srcId="{E5D7DEE9-E6DD-4066-85F2-1521C8A37B5E}" destId="{1889AE90-8D7A-44AE-8FF5-BF67D157AD51}" srcOrd="0" destOrd="0" presId="urn:microsoft.com/office/officeart/2005/8/layout/process1"/>
    <dgm:cxn modelId="{5A52B55D-BF04-4349-B928-7778AFE9D239}" type="presOf" srcId="{546E3713-B87B-4482-B560-8B8962F1FA31}" destId="{1A953BA3-49B1-4BFC-8FE0-A0D4AD2CBB91}" srcOrd="0" destOrd="0" presId="urn:microsoft.com/office/officeart/2005/8/layout/process1"/>
    <dgm:cxn modelId="{F8BA9568-5CC7-4D3F-B5D1-052EEC1B4EC4}" type="presOf" srcId="{95A9F03B-CC31-41C4-8A35-0AFD6F3E026B}" destId="{7B749657-146F-4FC5-81A8-C0C30B08A7B8}" srcOrd="0" destOrd="0" presId="urn:microsoft.com/office/officeart/2005/8/layout/process1"/>
    <dgm:cxn modelId="{973C8005-25AE-4DE2-8374-55148F2BB9BB}" type="presOf" srcId="{A98A2386-09FF-4206-A4B9-0943A0134890}" destId="{B8BD869C-2D5A-45AD-A385-4A36547E852B}" srcOrd="0" destOrd="0" presId="urn:microsoft.com/office/officeart/2005/8/layout/process1"/>
    <dgm:cxn modelId="{CCB537E8-477F-4CBC-9E3C-E502C8AF3200}" type="presOf" srcId="{CF4F40F0-1D89-48AD-B67A-00895D72E260}" destId="{42A8AE30-ACD6-45DD-817D-9990C7B073CE}" srcOrd="0" destOrd="0" presId="urn:microsoft.com/office/officeart/2005/8/layout/process1"/>
    <dgm:cxn modelId="{790963B2-5C72-4A2A-971D-625DFA341BE0}" type="presOf" srcId="{B47EF6E9-50FD-4AD0-89A5-0087EFD72B58}" destId="{62085152-7B7D-4869-9EB0-5A54F92E0662}" srcOrd="0" destOrd="0" presId="urn:microsoft.com/office/officeart/2005/8/layout/process1"/>
    <dgm:cxn modelId="{5DD964BB-70BC-45E9-85B6-27EF363A7F35}" type="presParOf" srcId="{CF2C1F8D-1756-4486-AD49-557AF4E0A299}" destId="{4461DCE1-D6EC-449E-AC74-75E65BCD0169}" srcOrd="0" destOrd="0" presId="urn:microsoft.com/office/officeart/2005/8/layout/process1"/>
    <dgm:cxn modelId="{F3C2143A-9A33-4B44-A937-79BEA91C9513}" type="presParOf" srcId="{CF2C1F8D-1756-4486-AD49-557AF4E0A299}" destId="{7B749657-146F-4FC5-81A8-C0C30B08A7B8}" srcOrd="1" destOrd="0" presId="urn:microsoft.com/office/officeart/2005/8/layout/process1"/>
    <dgm:cxn modelId="{ADB4FB57-605B-46D8-B278-D99FBB7B1A92}" type="presParOf" srcId="{7B749657-146F-4FC5-81A8-C0C30B08A7B8}" destId="{7FA0BD32-65CC-43D0-85FD-349D0284A5BB}" srcOrd="0" destOrd="0" presId="urn:microsoft.com/office/officeart/2005/8/layout/process1"/>
    <dgm:cxn modelId="{137E09EB-0212-4529-B39C-268EA3870501}" type="presParOf" srcId="{CF2C1F8D-1756-4486-AD49-557AF4E0A299}" destId="{1889AE90-8D7A-44AE-8FF5-BF67D157AD51}" srcOrd="2" destOrd="0" presId="urn:microsoft.com/office/officeart/2005/8/layout/process1"/>
    <dgm:cxn modelId="{35075C83-48B1-4B40-ACB8-C92CCDB7F0BB}" type="presParOf" srcId="{CF2C1F8D-1756-4486-AD49-557AF4E0A299}" destId="{42A8AE30-ACD6-45DD-817D-9990C7B073CE}" srcOrd="3" destOrd="0" presId="urn:microsoft.com/office/officeart/2005/8/layout/process1"/>
    <dgm:cxn modelId="{206675A6-1AC3-433A-B202-B7E4ED1DF21D}" type="presParOf" srcId="{42A8AE30-ACD6-45DD-817D-9990C7B073CE}" destId="{756BD99F-91A4-40A7-A555-A7B4AB3E2F5A}" srcOrd="0" destOrd="0" presId="urn:microsoft.com/office/officeart/2005/8/layout/process1"/>
    <dgm:cxn modelId="{A7622F4A-FF63-4B9D-BCA7-B123750F1020}" type="presParOf" srcId="{CF2C1F8D-1756-4486-AD49-557AF4E0A299}" destId="{1A953BA3-49B1-4BFC-8FE0-A0D4AD2CBB91}" srcOrd="4" destOrd="0" presId="urn:microsoft.com/office/officeart/2005/8/layout/process1"/>
    <dgm:cxn modelId="{25F0DD71-6C3C-419A-A9A7-1FE08370A370}" type="presParOf" srcId="{CF2C1F8D-1756-4486-AD49-557AF4E0A299}" destId="{B8BD869C-2D5A-45AD-A385-4A36547E852B}" srcOrd="5" destOrd="0" presId="urn:microsoft.com/office/officeart/2005/8/layout/process1"/>
    <dgm:cxn modelId="{E928293C-6A8A-461F-9256-9C85B55BFBFD}" type="presParOf" srcId="{B8BD869C-2D5A-45AD-A385-4A36547E852B}" destId="{3C876971-9F63-4347-8EB4-DF6BA7719C62}" srcOrd="0" destOrd="0" presId="urn:microsoft.com/office/officeart/2005/8/layout/process1"/>
    <dgm:cxn modelId="{E9A352EC-27BA-4A3B-B100-7E05C3ADC5B1}" type="presParOf" srcId="{CF2C1F8D-1756-4486-AD49-557AF4E0A299}" destId="{ADB77F5C-0750-4897-9BA9-3FE951E588E8}" srcOrd="6" destOrd="0" presId="urn:microsoft.com/office/officeart/2005/8/layout/process1"/>
    <dgm:cxn modelId="{E95B70AF-4AEA-417B-A314-AF70D7072397}" type="presParOf" srcId="{CF2C1F8D-1756-4486-AD49-557AF4E0A299}" destId="{62085152-7B7D-4869-9EB0-5A54F92E0662}" srcOrd="7" destOrd="0" presId="urn:microsoft.com/office/officeart/2005/8/layout/process1"/>
    <dgm:cxn modelId="{36E4A070-4855-49EC-85D1-52C44DFDA601}" type="presParOf" srcId="{62085152-7B7D-4869-9EB0-5A54F92E0662}" destId="{B739F937-659D-4DDA-9238-DE08029DB22B}" srcOrd="0" destOrd="0" presId="urn:microsoft.com/office/officeart/2005/8/layout/process1"/>
    <dgm:cxn modelId="{1127212D-72A5-4AE7-8696-E2A628F5394A}" type="presParOf" srcId="{CF2C1F8D-1756-4486-AD49-557AF4E0A299}" destId="{D5B168F6-698C-46EE-BAFB-91DB8EBC34C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4104-8880-4A64-AD5F-B4C076CE4998}">
      <dsp:nvSpPr>
        <dsp:cNvPr id="0" name=""/>
        <dsp:cNvSpPr/>
      </dsp:nvSpPr>
      <dsp:spPr>
        <a:xfrm rot="10800000">
          <a:off x="0" y="0"/>
          <a:ext cx="2514033" cy="967102"/>
        </a:xfrm>
        <a:prstGeom prst="rightArrow">
          <a:avLst/>
        </a:prstGeom>
        <a:solidFill>
          <a:srgbClr val="FBCE07">
            <a:tint val="40000"/>
            <a:hueOff val="0"/>
            <a:satOff val="0"/>
            <a:lumOff val="0"/>
            <a:alphaOff val="0"/>
          </a:srgbClr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168F6-C33F-464F-BAB6-376DC8F28F97}">
      <dsp:nvSpPr>
        <dsp:cNvPr id="0" name=""/>
        <dsp:cNvSpPr/>
      </dsp:nvSpPr>
      <dsp:spPr>
        <a:xfrm>
          <a:off x="259681" y="301612"/>
          <a:ext cx="449514" cy="386840"/>
        </a:xfrm>
        <a:prstGeom prst="roundRect">
          <a:avLst/>
        </a:prstGeom>
        <a:solidFill>
          <a:srgbClr val="FBCE0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solidFill>
                <a:srgbClr val="595959"/>
              </a:solidFill>
              <a:latin typeface="Futura Medium"/>
              <a:ea typeface="+mn-ea"/>
              <a:cs typeface="+mn-cs"/>
            </a:rPr>
            <a:t>CF1 or C3H</a:t>
          </a:r>
        </a:p>
      </dsp:txBody>
      <dsp:txXfrm>
        <a:off x="278565" y="320496"/>
        <a:ext cx="411746" cy="349072"/>
      </dsp:txXfrm>
    </dsp:sp>
    <dsp:sp modelId="{DA5B9CE5-AD21-4529-BF4C-8C4CDDB064C7}">
      <dsp:nvSpPr>
        <dsp:cNvPr id="0" name=""/>
        <dsp:cNvSpPr/>
      </dsp:nvSpPr>
      <dsp:spPr>
        <a:xfrm>
          <a:off x="708779" y="295403"/>
          <a:ext cx="876195" cy="386840"/>
        </a:xfrm>
        <a:prstGeom prst="roundRect">
          <a:avLst/>
        </a:prstGeom>
        <a:solidFill>
          <a:srgbClr val="FBCE0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0" kern="1200" dirty="0">
              <a:solidFill>
                <a:srgbClr val="595959"/>
              </a:solidFill>
              <a:latin typeface="Futura Medium"/>
              <a:ea typeface="+mn-ea"/>
              <a:cs typeface="+mn-cs"/>
            </a:rPr>
            <a:t>Strain and sex do not affect test outcome</a:t>
          </a:r>
          <a:endParaRPr lang="en-US" sz="800" b="0" kern="1200" dirty="0">
            <a:solidFill>
              <a:srgbClr val="595959"/>
            </a:solidFill>
            <a:latin typeface="Futura Medium"/>
            <a:ea typeface="+mn-ea"/>
            <a:cs typeface="+mn-cs"/>
          </a:endParaRPr>
        </a:p>
      </dsp:txBody>
      <dsp:txXfrm>
        <a:off x="727663" y="314287"/>
        <a:ext cx="838427" cy="349072"/>
      </dsp:txXfrm>
    </dsp:sp>
    <dsp:sp modelId="{9EF7FFB0-160C-415A-B84E-E7D11F54476E}">
      <dsp:nvSpPr>
        <dsp:cNvPr id="0" name=""/>
        <dsp:cNvSpPr/>
      </dsp:nvSpPr>
      <dsp:spPr>
        <a:xfrm>
          <a:off x="1609492" y="295403"/>
          <a:ext cx="877781" cy="386840"/>
        </a:xfrm>
        <a:prstGeom prst="roundRect">
          <a:avLst/>
        </a:prstGeom>
        <a:solidFill>
          <a:srgbClr val="FBCE0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0" kern="1200" dirty="0">
              <a:solidFill>
                <a:srgbClr val="595959"/>
              </a:solidFill>
              <a:latin typeface="Futura Medium"/>
              <a:ea typeface="+mn-ea"/>
              <a:cs typeface="+mn-cs"/>
            </a:rPr>
            <a:t>Sensitive to PAH mediated carcinogenicity</a:t>
          </a:r>
          <a:endParaRPr lang="en-US" sz="800" b="0" kern="1200" dirty="0">
            <a:solidFill>
              <a:srgbClr val="595959"/>
            </a:solidFill>
            <a:latin typeface="Futura Medium"/>
            <a:ea typeface="+mn-ea"/>
            <a:cs typeface="+mn-cs"/>
          </a:endParaRPr>
        </a:p>
      </dsp:txBody>
      <dsp:txXfrm>
        <a:off x="1628376" y="314287"/>
        <a:ext cx="840013" cy="349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1DCE1-D6EC-449E-AC74-75E65BCD0169}">
      <dsp:nvSpPr>
        <dsp:cNvPr id="0" name=""/>
        <dsp:cNvSpPr/>
      </dsp:nvSpPr>
      <dsp:spPr>
        <a:xfrm>
          <a:off x="4018" y="340771"/>
          <a:ext cx="1245691" cy="137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Bioactivation to reactive metabolites</a:t>
          </a:r>
          <a:endParaRPr lang="en-US" sz="1400" kern="1200" dirty="0"/>
        </a:p>
      </dsp:txBody>
      <dsp:txXfrm>
        <a:off x="40503" y="377256"/>
        <a:ext cx="1172721" cy="1302886"/>
      </dsp:txXfrm>
    </dsp:sp>
    <dsp:sp modelId="{7B749657-146F-4FC5-81A8-C0C30B08A7B8}">
      <dsp:nvSpPr>
        <dsp:cNvPr id="0" name=""/>
        <dsp:cNvSpPr/>
      </dsp:nvSpPr>
      <dsp:spPr>
        <a:xfrm>
          <a:off x="1374278" y="874234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374278" y="936020"/>
        <a:ext cx="184860" cy="185359"/>
      </dsp:txXfrm>
    </dsp:sp>
    <dsp:sp modelId="{1889AE90-8D7A-44AE-8FF5-BF67D157AD51}">
      <dsp:nvSpPr>
        <dsp:cNvPr id="0" name=""/>
        <dsp:cNvSpPr/>
      </dsp:nvSpPr>
      <dsp:spPr>
        <a:xfrm>
          <a:off x="1747986" y="340771"/>
          <a:ext cx="1245691" cy="137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314291"/>
                <a:satOff val="12280"/>
                <a:lumOff val="19412"/>
                <a:alphaOff val="0"/>
                <a:shade val="51000"/>
                <a:satMod val="130000"/>
              </a:schemeClr>
            </a:gs>
            <a:gs pos="80000">
              <a:schemeClr val="accent4">
                <a:hueOff val="2314291"/>
                <a:satOff val="12280"/>
                <a:lumOff val="1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2314291"/>
                <a:satOff val="12280"/>
                <a:lumOff val="1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Reactive DNA damage, formation of DNA adducts</a:t>
          </a:r>
          <a:endParaRPr lang="en-US" sz="1400" kern="1200" dirty="0"/>
        </a:p>
      </dsp:txBody>
      <dsp:txXfrm>
        <a:off x="1784471" y="377256"/>
        <a:ext cx="1172721" cy="1302886"/>
      </dsp:txXfrm>
    </dsp:sp>
    <dsp:sp modelId="{42A8AE30-ACD6-45DD-817D-9990C7B073CE}">
      <dsp:nvSpPr>
        <dsp:cNvPr id="0" name=""/>
        <dsp:cNvSpPr/>
      </dsp:nvSpPr>
      <dsp:spPr>
        <a:xfrm>
          <a:off x="3118246" y="874234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085722"/>
                <a:satOff val="16374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4">
                <a:hueOff val="3085722"/>
                <a:satOff val="16374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4">
                <a:hueOff val="3085722"/>
                <a:satOff val="16374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118246" y="936020"/>
        <a:ext cx="184860" cy="185359"/>
      </dsp:txXfrm>
    </dsp:sp>
    <dsp:sp modelId="{1A953BA3-49B1-4BFC-8FE0-A0D4AD2CBB91}">
      <dsp:nvSpPr>
        <dsp:cNvPr id="0" name=""/>
        <dsp:cNvSpPr/>
      </dsp:nvSpPr>
      <dsp:spPr>
        <a:xfrm>
          <a:off x="3491954" y="340771"/>
          <a:ext cx="1245691" cy="137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28582"/>
                <a:satOff val="24561"/>
                <a:lumOff val="38824"/>
                <a:alphaOff val="0"/>
                <a:shade val="51000"/>
                <a:satMod val="130000"/>
              </a:schemeClr>
            </a:gs>
            <a:gs pos="80000">
              <a:schemeClr val="accent4">
                <a:hueOff val="4628582"/>
                <a:satOff val="24561"/>
                <a:lumOff val="38824"/>
                <a:alphaOff val="0"/>
                <a:shade val="93000"/>
                <a:satMod val="130000"/>
              </a:schemeClr>
            </a:gs>
            <a:gs pos="100000">
              <a:schemeClr val="accent4">
                <a:hueOff val="4628582"/>
                <a:satOff val="24561"/>
                <a:lumOff val="3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Fixing of DNA mutations</a:t>
          </a:r>
          <a:endParaRPr lang="en-US" sz="1400" kern="1200" dirty="0"/>
        </a:p>
      </dsp:txBody>
      <dsp:txXfrm>
        <a:off x="3528439" y="377256"/>
        <a:ext cx="1172721" cy="1302886"/>
      </dsp:txXfrm>
    </dsp:sp>
    <dsp:sp modelId="{B8BD869C-2D5A-45AD-A385-4A36547E852B}">
      <dsp:nvSpPr>
        <dsp:cNvPr id="0" name=""/>
        <dsp:cNvSpPr/>
      </dsp:nvSpPr>
      <dsp:spPr>
        <a:xfrm>
          <a:off x="4862214" y="874234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171443"/>
                <a:satOff val="32748"/>
                <a:lumOff val="51765"/>
                <a:alphaOff val="0"/>
                <a:shade val="51000"/>
                <a:satMod val="130000"/>
              </a:schemeClr>
            </a:gs>
            <a:gs pos="80000">
              <a:schemeClr val="accent4">
                <a:hueOff val="6171443"/>
                <a:satOff val="32748"/>
                <a:lumOff val="5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6171443"/>
                <a:satOff val="32748"/>
                <a:lumOff val="5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862214" y="936020"/>
        <a:ext cx="184860" cy="185359"/>
      </dsp:txXfrm>
    </dsp:sp>
    <dsp:sp modelId="{ADB77F5C-0750-4897-9BA9-3FE951E588E8}">
      <dsp:nvSpPr>
        <dsp:cNvPr id="0" name=""/>
        <dsp:cNvSpPr/>
      </dsp:nvSpPr>
      <dsp:spPr>
        <a:xfrm>
          <a:off x="5235922" y="340771"/>
          <a:ext cx="1245691" cy="137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42873"/>
                <a:satOff val="36841"/>
                <a:lumOff val="58235"/>
                <a:alphaOff val="0"/>
                <a:shade val="51000"/>
                <a:satMod val="130000"/>
              </a:schemeClr>
            </a:gs>
            <a:gs pos="80000">
              <a:schemeClr val="accent4">
                <a:hueOff val="6942873"/>
                <a:satOff val="36841"/>
                <a:lumOff val="58235"/>
                <a:alphaOff val="0"/>
                <a:shade val="93000"/>
                <a:satMod val="130000"/>
              </a:schemeClr>
            </a:gs>
            <a:gs pos="100000">
              <a:schemeClr val="accent4">
                <a:hueOff val="6942873"/>
                <a:satOff val="36841"/>
                <a:lumOff val="5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Key Event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Clonal expansion – proliferation of initiated tumor cells</a:t>
          </a:r>
          <a:endParaRPr lang="en-US" sz="1400" kern="1200" dirty="0"/>
        </a:p>
      </dsp:txBody>
      <dsp:txXfrm>
        <a:off x="5272407" y="377256"/>
        <a:ext cx="1172721" cy="1302886"/>
      </dsp:txXfrm>
    </dsp:sp>
    <dsp:sp modelId="{62085152-7B7D-4869-9EB0-5A54F92E0662}">
      <dsp:nvSpPr>
        <dsp:cNvPr id="0" name=""/>
        <dsp:cNvSpPr/>
      </dsp:nvSpPr>
      <dsp:spPr>
        <a:xfrm>
          <a:off x="6606182" y="874234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257164"/>
                <a:satOff val="49122"/>
                <a:lumOff val="77647"/>
                <a:alphaOff val="0"/>
                <a:shade val="51000"/>
                <a:satMod val="130000"/>
              </a:schemeClr>
            </a:gs>
            <a:gs pos="80000">
              <a:schemeClr val="accent4">
                <a:hueOff val="9257164"/>
                <a:satOff val="49122"/>
                <a:lumOff val="77647"/>
                <a:alphaOff val="0"/>
                <a:shade val="93000"/>
                <a:satMod val="130000"/>
              </a:schemeClr>
            </a:gs>
            <a:gs pos="100000">
              <a:schemeClr val="accent4">
                <a:hueOff val="9257164"/>
                <a:satOff val="49122"/>
                <a:lumOff val="7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606182" y="936020"/>
        <a:ext cx="184860" cy="185359"/>
      </dsp:txXfrm>
    </dsp:sp>
    <dsp:sp modelId="{D5B168F6-698C-46EE-BAFB-91DB8EBC34CA}">
      <dsp:nvSpPr>
        <dsp:cNvPr id="0" name=""/>
        <dsp:cNvSpPr/>
      </dsp:nvSpPr>
      <dsp:spPr>
        <a:xfrm>
          <a:off x="6979890" y="340771"/>
          <a:ext cx="1245691" cy="137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57164"/>
                <a:satOff val="49122"/>
                <a:lumOff val="77647"/>
                <a:alphaOff val="0"/>
                <a:shade val="51000"/>
                <a:satMod val="130000"/>
              </a:schemeClr>
            </a:gs>
            <a:gs pos="80000">
              <a:schemeClr val="accent4">
                <a:hueOff val="9257164"/>
                <a:satOff val="49122"/>
                <a:lumOff val="77647"/>
                <a:alphaOff val="0"/>
                <a:shade val="93000"/>
                <a:satMod val="130000"/>
              </a:schemeClr>
            </a:gs>
            <a:gs pos="100000">
              <a:schemeClr val="accent4">
                <a:hueOff val="9257164"/>
                <a:satOff val="49122"/>
                <a:lumOff val="7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Apical Event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Tumors</a:t>
          </a:r>
          <a:endParaRPr lang="en-US" sz="1400" kern="1200" dirty="0"/>
        </a:p>
      </dsp:txBody>
      <dsp:txXfrm>
        <a:off x="7016375" y="377256"/>
        <a:ext cx="1172721" cy="1302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0562-4AD3-46AA-89AA-D5834E0A6F0E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B03A6-D666-4D07-8159-1FACE200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70683-BAB6-4997-BE8F-F843E607772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7A33-BF76-4080-B96D-CC541178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7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200" dirty="0"/>
              <a:t>One study = one data point for IP346</a:t>
            </a:r>
          </a:p>
          <a:p>
            <a:pPr lvl="2"/>
            <a:r>
              <a:rPr lang="en-GB" sz="1200" dirty="0"/>
              <a:t>Oil type and process history</a:t>
            </a:r>
          </a:p>
          <a:p>
            <a:pPr lvl="2"/>
            <a:r>
              <a:rPr lang="en-GB" sz="1200" dirty="0"/>
              <a:t>IP346 values (DMSO-extract values)</a:t>
            </a:r>
          </a:p>
          <a:p>
            <a:pPr lvl="2"/>
            <a:r>
              <a:rPr lang="en-GB" sz="1200" dirty="0"/>
              <a:t>Tumour incidence (T%)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51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de-DE" dirty="0"/>
              <a:t>The method was valid until 1987 and was replaced by DAB 9, which was identical to </a:t>
            </a:r>
            <a:r>
              <a:rPr lang="en-US" altLang="de-DE" dirty="0" err="1"/>
              <a:t>Ph.Eur</a:t>
            </a:r>
            <a:r>
              <a:rPr lang="en-US" altLang="de-DE" dirty="0"/>
              <a:t>.,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de-DE" dirty="0"/>
              <a:t>using DMSO extraction / UV absorption method to measure PAH content</a:t>
            </a:r>
          </a:p>
          <a:p>
            <a:pPr fontAlgn="auto">
              <a:spcAft>
                <a:spcPts val="0"/>
              </a:spcAft>
              <a:defRPr/>
            </a:pPr>
            <a:endParaRPr lang="en-US" altLang="de-DE" dirty="0"/>
          </a:p>
          <a:p>
            <a:pPr algn="l" fontAlgn="auto">
              <a:spcAft>
                <a:spcPts val="0"/>
              </a:spcAft>
              <a:defRPr/>
            </a:pPr>
            <a:r>
              <a:rPr lang="en-US" altLang="de-DE" dirty="0"/>
              <a:t>Limits for </a:t>
            </a:r>
            <a:r>
              <a:rPr lang="en-US" altLang="de-DE" dirty="0" err="1"/>
              <a:t>Parafinum</a:t>
            </a:r>
            <a:r>
              <a:rPr lang="en-US" altLang="de-DE" dirty="0"/>
              <a:t> </a:t>
            </a:r>
            <a:r>
              <a:rPr lang="en-US" altLang="de-DE" dirty="0" err="1"/>
              <a:t>perliquidum</a:t>
            </a:r>
            <a:r>
              <a:rPr lang="en-US" altLang="de-DE" dirty="0"/>
              <a:t> and </a:t>
            </a:r>
            <a:r>
              <a:rPr lang="en-US" altLang="de-DE" dirty="0" err="1"/>
              <a:t>Paraffinum</a:t>
            </a:r>
            <a:r>
              <a:rPr lang="en-US" altLang="de-DE" dirty="0"/>
              <a:t> </a:t>
            </a:r>
            <a:r>
              <a:rPr lang="en-US" altLang="de-DE" dirty="0" err="1"/>
              <a:t>liquidum</a:t>
            </a:r>
            <a:r>
              <a:rPr lang="en-US" altLang="de-DE" dirty="0"/>
              <a:t>, measurement by  direct extinction of the oil against water @275, 295 and &gt;300 nm</a:t>
            </a:r>
          </a:p>
          <a:p>
            <a:pPr fontAlgn="auto">
              <a:spcAft>
                <a:spcPts val="0"/>
              </a:spcAft>
              <a:defRPr/>
            </a:pPr>
            <a:endParaRPr lang="en-US" altLang="de-DE" dirty="0"/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de-DE" dirty="0"/>
              <a:t>275nm: 0.5 cm cuvette, max. 0.8, 1 cm cuvette, max 1,6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de-DE" dirty="0"/>
              <a:t>295 nm: 2.0 cm cuvette, max 0.4, 1 cm cuvette, max 0,2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de-DE" dirty="0"/>
              <a:t>&gt;300 nm: 2.0 cm cuvette, max 0.4, 1 cm cuvette, max 0,2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114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DAB-8 – UV absorption of</a:t>
            </a:r>
            <a:r>
              <a:rPr lang="en-GB" baseline="0" dirty="0"/>
              <a:t> oil</a:t>
            </a:r>
          </a:p>
          <a:p>
            <a:r>
              <a:rPr lang="en-GB" baseline="0" dirty="0"/>
              <a:t>DAB-10 – DMSO extract UV absorption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Products with MOAH values (e.g. 3%) can have</a:t>
            </a:r>
            <a:r>
              <a:rPr lang="en-US" sz="1200" baseline="0" dirty="0"/>
              <a:t> </a:t>
            </a:r>
            <a:r>
              <a:rPr lang="en-US" sz="1200" dirty="0"/>
              <a:t>higher PAH content than products with higher MOAH values (even &gt;7%)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1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2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3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There are two Mode of Action (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800" baseline="0" dirty="0">
                <a:latin typeface="Arial" panose="020B0604020202020204" pitchFamily="34" charset="0"/>
                <a:cs typeface="Arial" panose="020B0604020202020204" pitchFamily="34" charset="0"/>
              </a:rPr>
              <a:t> pathways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-induced tumors in rodents; </a:t>
            </a:r>
          </a:p>
          <a:p>
            <a:pPr>
              <a:buFont typeface="Arial" panose="020B0604020202020204" pitchFamily="34" charset="0"/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MOA 1: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Bioactivation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(through CYP450) to form reactive metabolites where the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diol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epoxide is primarily responsible for formation of DNA adducts leading to DNA mutations, and subsequently tumors.</a:t>
            </a:r>
          </a:p>
          <a:p>
            <a:pPr>
              <a:buFont typeface="Arial" panose="020B0604020202020204" pitchFamily="34" charset="0"/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MOA 2: second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is less predominant but involves the tumor </a:t>
            </a:r>
            <a:r>
              <a:rPr lang="en-US" sz="800" u="sng" dirty="0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activity of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metabolites itself, mostly through the formation of reactive metabolites (such as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quinones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), which cause skin irritation, cytotoxicity and inflammation. </a:t>
            </a:r>
          </a:p>
          <a:p>
            <a:pPr marL="0" indent="0"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Thus: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1 – would be expected to occur in tissues that are rich in CYP activity – liver, lung, skin.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Diol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epoxide metabolites generated in the liver can also move to distal sites and cause distal site tumors (as seen from our studies).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 – would be expected to occur mostly in site of contact – for example, the skin, oral cavity,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forestomach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The prevalence of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-induced tumors in sites of local contact is explained by the fact that both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MoAs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are occurring at the same time at those sites compared to distal sites where DNA mutation (but not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tumor promoter activity through irritation) would be the only operative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6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200" dirty="0">
                <a:solidFill>
                  <a:srgbClr val="0057A8"/>
                </a:solidFill>
              </a:rPr>
              <a:t>Extractable aromatic material decreases with increasing chain length*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57A8"/>
                </a:solidFill>
              </a:rPr>
              <a:t>Aromatics found in refined oils are highly alkylated 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57A8"/>
                </a:solidFill>
              </a:rPr>
              <a:t>Aromatics of oil extracts have low or no alkylation 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57A8"/>
                </a:solidFill>
              </a:rPr>
              <a:t>Alkylation degree is related to Boiling Range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57A8"/>
                </a:solidFill>
              </a:rPr>
              <a:t>Alkylation degree dictates toxicity, the lower the alkylation the higher the toxicity</a:t>
            </a:r>
            <a:r>
              <a:rPr lang="en-GB" sz="14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7A33-BF76-4080-B96D-CC54117848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1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2101" y="4082969"/>
            <a:ext cx="6438900" cy="393700"/>
          </a:xfrm>
        </p:spPr>
        <p:txBody>
          <a:bodyPr>
            <a:spAutoFit/>
          </a:bodyPr>
          <a:lstStyle>
            <a:lvl1pPr marL="0" indent="0" algn="ctr">
              <a:buFont typeface="Webdings" pitchFamily="18" charset="2"/>
              <a:buNone/>
              <a:defRPr b="1">
                <a:solidFill>
                  <a:schemeClr val="tx1"/>
                </a:solidFill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6574" y="282008"/>
            <a:ext cx="5080001" cy="641897"/>
            <a:chOff x="162430" y="282007"/>
            <a:chExt cx="3810001" cy="64189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9" y="282007"/>
              <a:ext cx="2930893" cy="4058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 userDrawn="1"/>
          </p:nvSpPr>
          <p:spPr>
            <a:xfrm>
              <a:off x="162430" y="708460"/>
              <a:ext cx="3810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b="0" i="0" u="none" strike="noStrike" baseline="0" dirty="0">
                  <a:solidFill>
                    <a:srgbClr val="000048"/>
                  </a:solidFill>
                  <a:latin typeface="DIN-Regular"/>
                </a:rPr>
                <a:t>ENVIRONMENTAL SCIENCE FOR THE EUROPEAN REFINING INDUSTRY</a:t>
              </a:r>
              <a:endParaRPr lang="en-GB" sz="1800" dirty="0">
                <a:solidFill>
                  <a:srgbClr val="000048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75" y="5988106"/>
            <a:ext cx="6914829" cy="86989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039548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2101" y="4082969"/>
            <a:ext cx="6438900" cy="393700"/>
          </a:xfrm>
        </p:spPr>
        <p:txBody>
          <a:bodyPr>
            <a:spAutoFit/>
          </a:bodyPr>
          <a:lstStyle>
            <a:lvl1pPr marL="0" indent="0" algn="ctr">
              <a:buFont typeface="Webdings" pitchFamily="18" charset="2"/>
              <a:buNone/>
              <a:defRPr b="1">
                <a:solidFill>
                  <a:schemeClr val="tx1"/>
                </a:solidFill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6574" y="282008"/>
            <a:ext cx="5080001" cy="641897"/>
            <a:chOff x="162430" y="282007"/>
            <a:chExt cx="3810001" cy="64189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9" y="282007"/>
              <a:ext cx="2930893" cy="4058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 userDrawn="1"/>
          </p:nvSpPr>
          <p:spPr>
            <a:xfrm>
              <a:off x="162430" y="708460"/>
              <a:ext cx="3810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000048"/>
                  </a:solidFill>
                  <a:latin typeface="DIN-Regular"/>
                  <a:sym typeface="Calibri"/>
                </a:rPr>
                <a:t>ENVIRONMENTAL SCIENCE FOR THE EUROPEAN REFINING INDUSTRY</a:t>
              </a:r>
              <a:endParaRPr lang="en-GB" sz="1800" dirty="0">
                <a:solidFill>
                  <a:srgbClr val="000048"/>
                </a:solidFill>
                <a:sym typeface="Calibri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35" y="5988106"/>
            <a:ext cx="6914829" cy="8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4777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009208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1052514"/>
            <a:ext cx="546735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052514"/>
            <a:ext cx="5467349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73157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70421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2101" y="4082969"/>
            <a:ext cx="6438900" cy="393700"/>
          </a:xfrm>
        </p:spPr>
        <p:txBody>
          <a:bodyPr>
            <a:spAutoFit/>
          </a:bodyPr>
          <a:lstStyle>
            <a:lvl1pPr marL="0" indent="0" algn="ctr">
              <a:buFont typeface="Webdings" pitchFamily="18" charset="2"/>
              <a:buNone/>
              <a:defRPr b="1">
                <a:solidFill>
                  <a:schemeClr val="tx1"/>
                </a:solidFill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6574" y="282008"/>
            <a:ext cx="5080001" cy="641897"/>
            <a:chOff x="162430" y="282007"/>
            <a:chExt cx="3810001" cy="64189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9" y="282007"/>
              <a:ext cx="2930893" cy="4058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 userDrawn="1"/>
          </p:nvSpPr>
          <p:spPr>
            <a:xfrm>
              <a:off x="162430" y="708460"/>
              <a:ext cx="3810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000048"/>
                  </a:solidFill>
                  <a:latin typeface="DIN-Regular"/>
                </a:rPr>
                <a:t>ENVIRONMENTAL SCIENCE FOR THE EUROPEAN REFINING INDUSTRY</a:t>
              </a:r>
              <a:endParaRPr lang="en-GB" sz="1800" dirty="0">
                <a:solidFill>
                  <a:srgbClr val="000048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75" y="5988106"/>
            <a:ext cx="6914829" cy="8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3587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" y="4110321"/>
            <a:ext cx="12197515" cy="153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384"/>
            <a:ext cx="3929743" cy="5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93591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821" y="6496625"/>
            <a:ext cx="2872583" cy="3613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3222" y="155384"/>
            <a:ext cx="9210885" cy="45785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8351" y="1216477"/>
            <a:ext cx="11137900" cy="5113338"/>
          </a:xfrm>
        </p:spPr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5384"/>
            <a:ext cx="2873221" cy="37237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371834417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3222" y="155384"/>
            <a:ext cx="9210885" cy="45785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8351" y="1216477"/>
            <a:ext cx="11137900" cy="5113338"/>
          </a:xfrm>
        </p:spPr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5384"/>
            <a:ext cx="2873221" cy="37237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1177275333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050914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" y="4110321"/>
            <a:ext cx="12197515" cy="153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384"/>
            <a:ext cx="3929743" cy="5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6945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1052514"/>
            <a:ext cx="546735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052514"/>
            <a:ext cx="5467349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30939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16357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2101" y="4082969"/>
            <a:ext cx="6438900" cy="393700"/>
          </a:xfrm>
        </p:spPr>
        <p:txBody>
          <a:bodyPr>
            <a:spAutoFit/>
          </a:bodyPr>
          <a:lstStyle>
            <a:lvl1pPr marL="0" indent="0" algn="ctr">
              <a:buFont typeface="Webdings" pitchFamily="18" charset="2"/>
              <a:buNone/>
              <a:defRPr b="1">
                <a:solidFill>
                  <a:schemeClr val="tx1"/>
                </a:solidFill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6574" y="282008"/>
            <a:ext cx="5080001" cy="641897"/>
            <a:chOff x="162430" y="282007"/>
            <a:chExt cx="3810001" cy="64189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9" y="282007"/>
              <a:ext cx="2930893" cy="4058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 userDrawn="1"/>
          </p:nvSpPr>
          <p:spPr>
            <a:xfrm>
              <a:off x="162430" y="708460"/>
              <a:ext cx="3810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000048"/>
                  </a:solidFill>
                  <a:latin typeface="DIN-Regular"/>
                </a:rPr>
                <a:t>ENVIRONMENTAL SCIENCE FOR THE EUROPEAN REFINING INDUSTRY</a:t>
              </a:r>
              <a:endParaRPr lang="en-GB" sz="1800" dirty="0">
                <a:solidFill>
                  <a:srgbClr val="000048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75" y="5988106"/>
            <a:ext cx="6914829" cy="869895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460754684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" y="4110321"/>
            <a:ext cx="12197515" cy="153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384"/>
            <a:ext cx="3929743" cy="509295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3993236339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" y="4110321"/>
            <a:ext cx="12197515" cy="153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384"/>
            <a:ext cx="3929743" cy="509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107" y="4131733"/>
            <a:ext cx="1501421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1891625111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911" y="6451600"/>
            <a:ext cx="3230492" cy="406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3222" y="155384"/>
            <a:ext cx="9210885" cy="45785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8351" y="1216477"/>
            <a:ext cx="11137900" cy="5113338"/>
          </a:xfrm>
        </p:spPr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384"/>
            <a:ext cx="2991556" cy="387706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1291965735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3222" y="155384"/>
            <a:ext cx="9210885" cy="45785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4809" y="1142999"/>
            <a:ext cx="11137900" cy="5113338"/>
          </a:xfrm>
        </p:spPr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5384"/>
            <a:ext cx="3014133" cy="39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890" y="6485919"/>
            <a:ext cx="2957689" cy="372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2954" y="6409268"/>
            <a:ext cx="402780" cy="39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1874249930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15478372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1052514"/>
            <a:ext cx="546735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052514"/>
            <a:ext cx="5467349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894171994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176686376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799" y="6366670"/>
            <a:ext cx="3905604" cy="49133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3222" y="155384"/>
            <a:ext cx="9210885" cy="45785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8351" y="1216477"/>
            <a:ext cx="11137900" cy="5113338"/>
          </a:xfrm>
        </p:spPr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384"/>
            <a:ext cx="3929743" cy="509295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482315387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27482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>
              <a:defRPr sz="1800">
                <a:solidFill>
                  <a:srgbClr val="0057A8"/>
                </a:solidFill>
                <a:latin typeface="+mn-lt"/>
              </a:defRPr>
            </a:lvl2pPr>
            <a:lvl3pPr>
              <a:defRPr>
                <a:solidFill>
                  <a:srgbClr val="0057A8"/>
                </a:solidFill>
                <a:latin typeface="+mn-lt"/>
              </a:defRPr>
            </a:lvl3pPr>
            <a:lvl4pPr marL="1600200" indent="-228600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2057400" indent="-228600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1052514"/>
            <a:ext cx="546735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052514"/>
            <a:ext cx="5467349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3267" y="2171620"/>
            <a:ext cx="9095317" cy="1890713"/>
          </a:xfrm>
          <a:extLst/>
        </p:spPr>
        <p:txBody>
          <a:bodyPr/>
          <a:lstStyle>
            <a:lvl1pPr>
              <a:defRPr sz="5400">
                <a:solidFill>
                  <a:srgbClr val="0057A8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2101" y="4082969"/>
            <a:ext cx="6438900" cy="393700"/>
          </a:xfrm>
        </p:spPr>
        <p:txBody>
          <a:bodyPr>
            <a:spAutoFit/>
          </a:bodyPr>
          <a:lstStyle>
            <a:lvl1pPr marL="0" indent="0" algn="ctr">
              <a:buFont typeface="Webdings" pitchFamily="18" charset="2"/>
              <a:buNone/>
              <a:defRPr b="1">
                <a:solidFill>
                  <a:schemeClr val="tx1"/>
                </a:solidFill>
                <a:cs typeface="Arial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6574" y="282008"/>
            <a:ext cx="5080001" cy="641897"/>
            <a:chOff x="162430" y="282007"/>
            <a:chExt cx="3810001" cy="64189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9" y="282007"/>
              <a:ext cx="2930893" cy="4058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 userDrawn="1"/>
          </p:nvSpPr>
          <p:spPr>
            <a:xfrm>
              <a:off x="162430" y="708460"/>
              <a:ext cx="3810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000048"/>
                  </a:solidFill>
                  <a:latin typeface="DIN-Regular"/>
                  <a:sym typeface="Calibri"/>
                </a:rPr>
                <a:t>ENVIRONMENTAL SCIENCE FOR THE EUROPEAN REFINING INDUSTRY</a:t>
              </a:r>
              <a:endParaRPr lang="en-GB" sz="1800" dirty="0">
                <a:solidFill>
                  <a:srgbClr val="000048"/>
                </a:solidFill>
                <a:sym typeface="Calibri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35" y="5988106"/>
            <a:ext cx="6914829" cy="8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938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7A8"/>
                </a:solidFill>
              </a:defRPr>
            </a:lvl1pPr>
            <a:lvl2pPr marL="539750" indent="-273050">
              <a:defRPr sz="1800">
                <a:solidFill>
                  <a:srgbClr val="0057A8"/>
                </a:solidFill>
                <a:latin typeface="+mn-lt"/>
              </a:defRPr>
            </a:lvl2pPr>
            <a:lvl3pPr marL="806450" indent="-266700">
              <a:defRPr>
                <a:solidFill>
                  <a:srgbClr val="0057A8"/>
                </a:solidFill>
                <a:latin typeface="+mn-lt"/>
              </a:defRPr>
            </a:lvl3pPr>
            <a:lvl4pPr marL="989013" indent="-182563">
              <a:buFont typeface="Webdings" pitchFamily="18" charset="2"/>
              <a:buChar char="4"/>
              <a:defRPr sz="1400">
                <a:solidFill>
                  <a:srgbClr val="0057A8"/>
                </a:solidFill>
                <a:latin typeface="+mn-lt"/>
              </a:defRPr>
            </a:lvl4pPr>
            <a:lvl5pPr marL="1163638" indent="-174625">
              <a:buFont typeface="Webdings" pitchFamily="18" charset="2"/>
              <a:buChar char="4"/>
              <a:defRPr sz="1200">
                <a:solidFill>
                  <a:srgbClr val="0057A8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0491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1052514"/>
            <a:ext cx="546735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052514"/>
            <a:ext cx="5467349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78201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4" descr="CONCAWE-2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6395"/>
            <a:ext cx="12192000" cy="559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73222" y="155384"/>
            <a:ext cx="9210885" cy="457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1" y="857250"/>
            <a:ext cx="11137900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154136" y="6383311"/>
            <a:ext cx="4800864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1000" b="1" dirty="0">
                <a:solidFill>
                  <a:srgbClr val="0057A8"/>
                </a:solidFill>
                <a:latin typeface="Tahoma" charset="0"/>
              </a:rPr>
              <a:t>MOCRINIS 2</a:t>
            </a:r>
          </a:p>
          <a:p>
            <a:pPr algn="l">
              <a:defRPr/>
            </a:pPr>
            <a:r>
              <a:rPr lang="en-US" sz="800" dirty="0">
                <a:latin typeface="Tahoma" charset="0"/>
                <a:cs typeface="Arial" charset="0"/>
              </a:rPr>
              <a:t>Juan-Carlos</a:t>
            </a:r>
            <a:r>
              <a:rPr lang="en-US" sz="800" baseline="0" dirty="0">
                <a:latin typeface="Tahoma" charset="0"/>
                <a:cs typeface="Arial" charset="0"/>
              </a:rPr>
              <a:t> Carrillo</a:t>
            </a:r>
            <a:endParaRPr lang="en-US" sz="800" dirty="0">
              <a:latin typeface="Tahoma" charset="0"/>
              <a:cs typeface="Arial" charset="0"/>
            </a:endParaRP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10896600" y="6524626"/>
            <a:ext cx="86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/>
          </a:p>
        </p:txBody>
      </p:sp>
      <p:sp>
        <p:nvSpPr>
          <p:cNvPr id="1031" name="Text Box 31"/>
          <p:cNvSpPr txBox="1">
            <a:spLocks noChangeArrowheads="1"/>
          </p:cNvSpPr>
          <p:nvPr/>
        </p:nvSpPr>
        <p:spPr bwMode="auto">
          <a:xfrm>
            <a:off x="11303000" y="6588125"/>
            <a:ext cx="264584" cy="21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5808133" y="6453189"/>
            <a:ext cx="307778" cy="212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A8444ED-D6B9-4637-B074-46C0DBBF414F}" type="slidenum">
              <a:rPr lang="en-GB" sz="800" smtClean="0">
                <a:solidFill>
                  <a:srgbClr val="0057A8"/>
                </a:solidFill>
              </a:rPr>
              <a:pPr>
                <a:defRPr/>
              </a:pPr>
              <a:t>‹#›</a:t>
            </a:fld>
            <a:endParaRPr lang="en-GB" sz="800">
              <a:solidFill>
                <a:srgbClr val="0057A8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6000750"/>
            <a:ext cx="1524000" cy="27463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600" dirty="0">
                <a:latin typeface="Tahoma" charset="0"/>
              </a:rPr>
              <a:t>  Reproduction permitted with due acknowledgement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" y="212029"/>
            <a:ext cx="2791792" cy="36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880" y="6310638"/>
            <a:ext cx="4351005" cy="54736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0" y="6310637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774336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2" r:id="rId2"/>
    <p:sldLayoutId id="2147483701" r:id="rId3"/>
    <p:sldLayoutId id="2147483674" r:id="rId4"/>
    <p:sldLayoutId id="2147483676" r:id="rId5"/>
    <p:sldLayoutId id="2147483678" r:id="rId6"/>
  </p:sldLayoutIdLst>
  <p:transition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7A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3159A9"/>
        </a:buClr>
        <a:buSzPct val="100000"/>
        <a:buFont typeface="Webdings" pitchFamily="18" charset="2"/>
        <a:buChar char="4"/>
        <a:defRPr sz="2000">
          <a:solidFill>
            <a:srgbClr val="0057A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>
          <a:solidFill>
            <a:srgbClr val="0057A8"/>
          </a:solidFill>
          <a:latin typeface="+mn-lt"/>
        </a:defRPr>
      </a:lvl2pPr>
      <a:lvl3pPr marL="116205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 sz="1600">
          <a:solidFill>
            <a:srgbClr val="0057A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4" descr="CONCAWE-2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6395"/>
            <a:ext cx="12192000" cy="559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73222" y="155384"/>
            <a:ext cx="9210885" cy="457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1" y="857250"/>
            <a:ext cx="11137900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154136" y="6383311"/>
            <a:ext cx="4800864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57A8"/>
                </a:solidFill>
                <a:latin typeface="Tahoma" charset="0"/>
                <a:sym typeface="Calibri"/>
              </a:rPr>
              <a:t>MOCRINIS 2</a:t>
            </a:r>
          </a:p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Tahoma" charset="0"/>
                <a:cs typeface="Arial" charset="0"/>
                <a:sym typeface="Calibri"/>
              </a:rPr>
              <a:t>Juan</a:t>
            </a:r>
            <a:r>
              <a:rPr lang="en-US" sz="800" baseline="0" dirty="0">
                <a:solidFill>
                  <a:srgbClr val="000000"/>
                </a:solidFill>
                <a:latin typeface="Tahoma" charset="0"/>
                <a:cs typeface="Arial" charset="0"/>
                <a:sym typeface="Calibri"/>
              </a:rPr>
              <a:t>-Carlos Carrillo</a:t>
            </a:r>
            <a:endParaRPr lang="en-US" sz="800" dirty="0">
              <a:solidFill>
                <a:srgbClr val="000000"/>
              </a:solidFill>
              <a:latin typeface="Tahoma" charset="0"/>
              <a:cs typeface="Arial" charset="0"/>
              <a:sym typeface="Calibri"/>
            </a:endParaRP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10896600" y="6524626"/>
            <a:ext cx="86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31" name="Text Box 31"/>
          <p:cNvSpPr txBox="1">
            <a:spLocks noChangeArrowheads="1"/>
          </p:cNvSpPr>
          <p:nvPr/>
        </p:nvSpPr>
        <p:spPr bwMode="auto">
          <a:xfrm>
            <a:off x="11303000" y="6588125"/>
            <a:ext cx="264584" cy="21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5808133" y="6453189"/>
            <a:ext cx="307778" cy="212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A8444ED-D6B9-4637-B074-46C0DBBF414F}" type="slidenum">
              <a:rPr lang="en-GB" sz="800" smtClean="0">
                <a:solidFill>
                  <a:srgbClr val="0057A8"/>
                </a:solidFill>
                <a:sym typeface="Calibri"/>
              </a:rPr>
              <a:pPr>
                <a:defRPr/>
              </a:pPr>
              <a:t>‹#›</a:t>
            </a:fld>
            <a:endParaRPr lang="en-GB" sz="800">
              <a:solidFill>
                <a:srgbClr val="0057A8"/>
              </a:solidFill>
              <a:sym typeface="Calibri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6000750"/>
            <a:ext cx="1524000" cy="27463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Tahoma" charset="0"/>
                <a:sym typeface="Calibri"/>
              </a:rPr>
              <a:t>  Reproduction permitted with due acknowledgement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" y="212029"/>
            <a:ext cx="2791792" cy="36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880" y="6310638"/>
            <a:ext cx="4351005" cy="54736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0" y="6310637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774336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10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ransition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7A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3159A9"/>
        </a:buClr>
        <a:buSzPct val="100000"/>
        <a:buFont typeface="Webdings" pitchFamily="18" charset="2"/>
        <a:buChar char="4"/>
        <a:defRPr sz="2000">
          <a:solidFill>
            <a:srgbClr val="0057A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>
          <a:solidFill>
            <a:srgbClr val="0057A8"/>
          </a:solidFill>
          <a:latin typeface="+mn-lt"/>
        </a:defRPr>
      </a:lvl2pPr>
      <a:lvl3pPr marL="116205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 sz="1600">
          <a:solidFill>
            <a:srgbClr val="0057A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4" descr="CONCAWE-2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6395"/>
            <a:ext cx="12192000" cy="559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73222" y="155384"/>
            <a:ext cx="9210885" cy="457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1" y="857250"/>
            <a:ext cx="11137900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154136" y="6383311"/>
            <a:ext cx="4800864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57A8"/>
                </a:solidFill>
                <a:latin typeface="Tahoma" charset="0"/>
                <a:sym typeface="Calibri"/>
              </a:rPr>
              <a:t>MOCRINIS 2</a:t>
            </a:r>
          </a:p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Tahoma" charset="0"/>
                <a:cs typeface="Arial" charset="0"/>
                <a:sym typeface="Calibri"/>
              </a:rPr>
              <a:t>Juan</a:t>
            </a:r>
            <a:r>
              <a:rPr lang="en-US" sz="800" baseline="0" dirty="0">
                <a:solidFill>
                  <a:srgbClr val="000000"/>
                </a:solidFill>
                <a:latin typeface="Tahoma" charset="0"/>
                <a:cs typeface="Arial" charset="0"/>
                <a:sym typeface="Calibri"/>
              </a:rPr>
              <a:t>-Carlos Carrillo</a:t>
            </a:r>
            <a:endParaRPr lang="en-US" sz="800" dirty="0">
              <a:solidFill>
                <a:srgbClr val="000000"/>
              </a:solidFill>
              <a:latin typeface="Tahoma" charset="0"/>
              <a:cs typeface="Arial" charset="0"/>
              <a:sym typeface="Calibri"/>
            </a:endParaRP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10896600" y="6524626"/>
            <a:ext cx="86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31" name="Text Box 31"/>
          <p:cNvSpPr txBox="1">
            <a:spLocks noChangeArrowheads="1"/>
          </p:cNvSpPr>
          <p:nvPr/>
        </p:nvSpPr>
        <p:spPr bwMode="auto">
          <a:xfrm>
            <a:off x="11303000" y="6588125"/>
            <a:ext cx="264584" cy="21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5808133" y="6453189"/>
            <a:ext cx="307778" cy="212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A8444ED-D6B9-4637-B074-46C0DBBF414F}" type="slidenum">
              <a:rPr lang="en-GB" sz="800" smtClean="0">
                <a:solidFill>
                  <a:srgbClr val="0057A8"/>
                </a:solidFill>
                <a:sym typeface="Calibri"/>
              </a:rPr>
              <a:pPr>
                <a:defRPr/>
              </a:pPr>
              <a:t>‹#›</a:t>
            </a:fld>
            <a:endParaRPr lang="en-GB" sz="800">
              <a:solidFill>
                <a:srgbClr val="0057A8"/>
              </a:solidFill>
              <a:sym typeface="Calibri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6000750"/>
            <a:ext cx="1524000" cy="27463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Tahoma" charset="0"/>
                <a:sym typeface="Calibri"/>
              </a:rPr>
              <a:t>  Reproduction permitted with due acknowledgement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" y="212029"/>
            <a:ext cx="2791792" cy="36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880" y="6310638"/>
            <a:ext cx="4351005" cy="54736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0" y="6310637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774336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5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7A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3159A9"/>
        </a:buClr>
        <a:buSzPct val="100000"/>
        <a:buFont typeface="Webdings" pitchFamily="18" charset="2"/>
        <a:buChar char="4"/>
        <a:defRPr sz="2000">
          <a:solidFill>
            <a:srgbClr val="0057A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>
          <a:solidFill>
            <a:srgbClr val="0057A8"/>
          </a:solidFill>
          <a:latin typeface="+mn-lt"/>
        </a:defRPr>
      </a:lvl2pPr>
      <a:lvl3pPr marL="116205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 sz="1600">
          <a:solidFill>
            <a:srgbClr val="0057A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4" descr="CONCAWE-2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6395"/>
            <a:ext cx="12192000" cy="559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73222" y="155384"/>
            <a:ext cx="9210885" cy="457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1" y="857250"/>
            <a:ext cx="11137900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154136" y="6383311"/>
            <a:ext cx="4800864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57A8"/>
                </a:solidFill>
                <a:latin typeface="Tahoma" charset="0"/>
              </a:rPr>
              <a:t>MOCRINIS 2</a:t>
            </a:r>
          </a:p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Tahoma" charset="0"/>
                <a:cs typeface="Arial" charset="0"/>
              </a:rPr>
              <a:t>Juan</a:t>
            </a:r>
            <a:r>
              <a:rPr lang="en-US" sz="800" baseline="0" dirty="0">
                <a:solidFill>
                  <a:srgbClr val="000000"/>
                </a:solidFill>
                <a:latin typeface="Tahoma" charset="0"/>
                <a:cs typeface="Arial" charset="0"/>
              </a:rPr>
              <a:t>-Carlos Carrillo</a:t>
            </a:r>
            <a:endParaRPr lang="en-US" sz="8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10896600" y="6524626"/>
            <a:ext cx="86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1" name="Text Box 31"/>
          <p:cNvSpPr txBox="1">
            <a:spLocks noChangeArrowheads="1"/>
          </p:cNvSpPr>
          <p:nvPr/>
        </p:nvSpPr>
        <p:spPr bwMode="auto">
          <a:xfrm>
            <a:off x="11303000" y="6588125"/>
            <a:ext cx="264584" cy="21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5808133" y="6453189"/>
            <a:ext cx="307778" cy="212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A8444ED-D6B9-4637-B074-46C0DBBF414F}" type="slidenum">
              <a:rPr lang="en-GB" sz="800" smtClean="0">
                <a:solidFill>
                  <a:srgbClr val="0057A8"/>
                </a:solidFill>
              </a:rPr>
              <a:pPr>
                <a:defRPr/>
              </a:pPr>
              <a:t>‹#›</a:t>
            </a:fld>
            <a:endParaRPr lang="en-GB" sz="800">
              <a:solidFill>
                <a:srgbClr val="0057A8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6000750"/>
            <a:ext cx="1524000" cy="27463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Tahoma" charset="0"/>
              </a:rPr>
              <a:t>  Reproduction permitted with due acknowledgement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" y="212029"/>
            <a:ext cx="2791792" cy="36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880" y="6310638"/>
            <a:ext cx="4351005" cy="54736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0" y="6310637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774336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19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ransition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7A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3159A9"/>
        </a:buClr>
        <a:buSzPct val="100000"/>
        <a:buFont typeface="Webdings" pitchFamily="18" charset="2"/>
        <a:buChar char="4"/>
        <a:defRPr sz="2000">
          <a:solidFill>
            <a:srgbClr val="0057A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>
          <a:solidFill>
            <a:srgbClr val="0057A8"/>
          </a:solidFill>
          <a:latin typeface="+mn-lt"/>
        </a:defRPr>
      </a:lvl2pPr>
      <a:lvl3pPr marL="116205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 sz="1600">
          <a:solidFill>
            <a:srgbClr val="0057A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4" descr="CONCAWE-2"/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6395"/>
            <a:ext cx="12192000" cy="559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73222" y="155384"/>
            <a:ext cx="9210885" cy="457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1" y="857250"/>
            <a:ext cx="11137900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10896600" y="6524626"/>
            <a:ext cx="86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1" name="Text Box 31"/>
          <p:cNvSpPr txBox="1">
            <a:spLocks noChangeArrowheads="1"/>
          </p:cNvSpPr>
          <p:nvPr/>
        </p:nvSpPr>
        <p:spPr bwMode="auto">
          <a:xfrm>
            <a:off x="11303000" y="6588125"/>
            <a:ext cx="264584" cy="21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6000750"/>
            <a:ext cx="1524000" cy="27463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Tahoma" charset="0"/>
              </a:rPr>
              <a:t>  Reproduction permitted with due acknowledgement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" y="212029"/>
            <a:ext cx="2791792" cy="36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880" y="6310638"/>
            <a:ext cx="4351005" cy="54736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0" y="6310637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774336"/>
            <a:ext cx="12194885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87568" y="6524015"/>
            <a:ext cx="7444155" cy="122970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</p:spTree>
    <p:extLst>
      <p:ext uri="{BB962C8B-B14F-4D97-AF65-F5344CB8AC3E}">
        <p14:creationId xmlns:p14="http://schemas.microsoft.com/office/powerpoint/2010/main" val="320348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7A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3159A9"/>
        </a:buClr>
        <a:buSzPct val="100000"/>
        <a:buFont typeface="Webdings" pitchFamily="18" charset="2"/>
        <a:buChar char="4"/>
        <a:defRPr sz="2000">
          <a:solidFill>
            <a:srgbClr val="0057A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>
          <a:solidFill>
            <a:srgbClr val="0057A8"/>
          </a:solidFill>
          <a:latin typeface="+mn-lt"/>
        </a:defRPr>
      </a:lvl2pPr>
      <a:lvl3pPr marL="1162050" indent="-228600" algn="l" rtl="0" eaLnBrk="1" fontAlgn="base" hangingPunct="1">
        <a:spcBef>
          <a:spcPct val="20000"/>
        </a:spcBef>
        <a:spcAft>
          <a:spcPct val="0"/>
        </a:spcAft>
        <a:buSzPct val="100000"/>
        <a:buFont typeface="Webdings" pitchFamily="18" charset="2"/>
        <a:buChar char="4"/>
        <a:defRPr sz="1600">
          <a:solidFill>
            <a:srgbClr val="0057A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microsoft.com/office/2007/relationships/diagramDrawing" Target="../diagrams/drawing1.xml"/><Relationship Id="rId3" Type="http://schemas.openxmlformats.org/officeDocument/2006/relationships/image" Target="../media/image23.jpeg"/><Relationship Id="rId21" Type="http://schemas.openxmlformats.org/officeDocument/2006/relationships/image" Target="../media/image3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30.png"/><Relationship Id="rId19" Type="http://schemas.openxmlformats.org/officeDocument/2006/relationships/image" Target="../media/image34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diagramData" Target="../diagrams/data1.xml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Toxicity of MOAH:</a:t>
            </a:r>
            <a:br>
              <a:rPr lang="en-GB" sz="44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200" dirty="0"/>
              <a:t>The Impact Of Molecular Structure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076" y="4835526"/>
            <a:ext cx="4829175" cy="397545"/>
          </a:xfrm>
        </p:spPr>
        <p:txBody>
          <a:bodyPr/>
          <a:lstStyle/>
          <a:p>
            <a:r>
              <a:rPr lang="en-GB" dirty="0"/>
              <a:t>Juan Carlos Carrillo (Shell)</a:t>
            </a:r>
          </a:p>
        </p:txBody>
      </p:sp>
    </p:spTree>
    <p:extLst>
      <p:ext uri="{BB962C8B-B14F-4D97-AF65-F5344CB8AC3E}">
        <p14:creationId xmlns:p14="http://schemas.microsoft.com/office/powerpoint/2010/main" val="3403121050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08" y="200053"/>
            <a:ext cx="6908164" cy="457857"/>
          </a:xfrm>
        </p:spPr>
        <p:txBody>
          <a:bodyPr>
            <a:normAutofit fontScale="90000"/>
          </a:bodyPr>
          <a:lstStyle/>
          <a:p>
            <a:r>
              <a:rPr lang="en-GB" kern="0" dirty="0"/>
              <a:t>Tumour initiation and promotion model – </a:t>
            </a:r>
            <a:br>
              <a:rPr lang="en-GB" kern="0" dirty="0"/>
            </a:br>
            <a:r>
              <a:rPr lang="en-GB" kern="0" dirty="0"/>
              <a:t>Testing of “MOAH” fractions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418896" y="1008993"/>
            <a:ext cx="9017876" cy="4592947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GB" sz="6400" dirty="0"/>
              <a:t>What type of aromatics in an oil are carcinogenic?</a:t>
            </a:r>
          </a:p>
          <a:p>
            <a:pPr marL="457200" lvl="1" indent="0">
              <a:buNone/>
            </a:pPr>
            <a:r>
              <a:rPr lang="en-GB" sz="6400" dirty="0"/>
              <a:t>Fractionation of a </a:t>
            </a:r>
            <a:r>
              <a:rPr lang="en-GB" sz="6400" u="sng" dirty="0"/>
              <a:t>carcinogenic oil </a:t>
            </a:r>
            <a:r>
              <a:rPr lang="en-GB" sz="6400" dirty="0"/>
              <a:t> demonstrates where the hazard is</a:t>
            </a:r>
            <a:r>
              <a:rPr lang="en-GB" sz="6400" baseline="30000" dirty="0"/>
              <a:t>1</a:t>
            </a:r>
            <a:r>
              <a:rPr lang="en-GB" sz="6400" dirty="0"/>
              <a:t>:</a:t>
            </a:r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endParaRPr lang="en-GB" sz="6400" dirty="0"/>
          </a:p>
          <a:p>
            <a:pPr marL="457200" lvl="1" indent="0">
              <a:buNone/>
            </a:pPr>
            <a:r>
              <a:rPr lang="en-GB" sz="6400" dirty="0"/>
              <a:t>What can we learn from this experiment?</a:t>
            </a:r>
          </a:p>
          <a:p>
            <a:pPr lvl="2"/>
            <a:r>
              <a:rPr lang="en-US" sz="5600" dirty="0"/>
              <a:t>Fractions of a carcinogenic oil were tested with or without a promotor. </a:t>
            </a:r>
          </a:p>
          <a:p>
            <a:pPr lvl="2"/>
            <a:r>
              <a:rPr lang="en-US" sz="5600" dirty="0"/>
              <a:t>There is a type of MOAH that is NOT carcinogenic with or without promotor.</a:t>
            </a:r>
          </a:p>
          <a:p>
            <a:pPr lvl="2"/>
            <a:r>
              <a:rPr lang="en-US" sz="5600" dirty="0"/>
              <a:t>It is the &gt; 3 ring MOAH fraction which is potentially carcinogenic.</a:t>
            </a:r>
          </a:p>
          <a:p>
            <a:pPr lvl="2"/>
            <a:r>
              <a:rPr lang="en-US" sz="5600" dirty="0"/>
              <a:t>The interaction of ALL fractions causes the carcinogenic effect. Therefore, especially with UVCB’s, it is imperative to test SUBSTANCE (the actual oil), and NOT the fractions thereof. </a:t>
            </a:r>
          </a:p>
          <a:p>
            <a:pPr lvl="2"/>
            <a:endParaRPr lang="en-GB" sz="5600" dirty="0"/>
          </a:p>
          <a:p>
            <a:pPr lvl="2"/>
            <a:r>
              <a:rPr lang="en-GB" sz="5600" dirty="0"/>
              <a:t>There are refined aromatic oils, with high level of aromatics which are not carcinogenic</a:t>
            </a:r>
            <a:r>
              <a:rPr lang="en-GB" sz="5600" baseline="30000" dirty="0"/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14469"/>
              </p:ext>
            </p:extLst>
          </p:nvPr>
        </p:nvGraphicFramePr>
        <p:xfrm>
          <a:off x="2573602" y="1703239"/>
          <a:ext cx="6908163" cy="2255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2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77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Substance or fraction</a:t>
                      </a:r>
                    </a:p>
                  </a:txBody>
                  <a:tcP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Live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animals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after 40 weeks</a:t>
                      </a:r>
                    </a:p>
                  </a:txBody>
                  <a:tcP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Re-treatment of live animals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with a promotor</a:t>
                      </a:r>
                    </a:p>
                  </a:txBody>
                  <a:tcPr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Carcinogenic oil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Tumours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in all animals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Fraction I+II+III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Tumours in all animals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r>
                        <a:rPr lang="en-GB" sz="1400" dirty="0"/>
                        <a:t>Fraction I  (PAH</a:t>
                      </a:r>
                      <a:r>
                        <a:rPr lang="en-GB" sz="1400" baseline="0" dirty="0"/>
                        <a:t> “free”)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  <a:r>
                        <a:rPr lang="en-GB" sz="1400" baseline="0" dirty="0"/>
                        <a:t> tumours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tumours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48">
                <a:tc>
                  <a:txBody>
                    <a:bodyPr/>
                    <a:lstStyle/>
                    <a:p>
                      <a:r>
                        <a:rPr lang="en-GB" sz="1400" dirty="0"/>
                        <a:t>Fraction II (2</a:t>
                      </a:r>
                      <a:r>
                        <a:rPr lang="en-GB" sz="1400" baseline="0" dirty="0"/>
                        <a:t> and 3</a:t>
                      </a:r>
                      <a:r>
                        <a:rPr lang="en-GB" sz="1400" dirty="0"/>
                        <a:t> rings)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tumours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tumours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r>
                        <a:rPr lang="en-GB" sz="1400" dirty="0"/>
                        <a:t>Fraction</a:t>
                      </a:r>
                      <a:r>
                        <a:rPr lang="en-GB" sz="1400" baseline="0" dirty="0"/>
                        <a:t> III (&gt; 3 rings)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tumours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Tumours in all animals</a:t>
                      </a:r>
                      <a:endParaRPr lang="en-GB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3601" y="6031114"/>
            <a:ext cx="381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rgbClr val="0057A8"/>
                </a:solidFill>
              </a:rPr>
              <a:t>1. Agarwal et al., 1988; 2.Doak et al.,1985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560" y="6454695"/>
            <a:ext cx="324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7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36079244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Toxicologists focus on PAC* not MOAH</a:t>
            </a:r>
          </a:p>
          <a:p>
            <a:r>
              <a:rPr lang="en-GB" dirty="0"/>
              <a:t>Mouse model is the gold standard to assess PAC carcinogenicity</a:t>
            </a:r>
          </a:p>
          <a:p>
            <a:r>
              <a:rPr lang="en-GB" dirty="0"/>
              <a:t>P</a:t>
            </a:r>
            <a:r>
              <a:rPr lang="en-US" dirty="0" err="1"/>
              <a:t>rinciples</a:t>
            </a:r>
            <a:r>
              <a:rPr lang="en-US" dirty="0"/>
              <a:t> </a:t>
            </a:r>
            <a:r>
              <a:rPr lang="en-GB" dirty="0"/>
              <a:t>studied on mouse skin are relevant to other epithelial tissues and humans</a:t>
            </a:r>
          </a:p>
          <a:p>
            <a:r>
              <a:rPr lang="en-GB" dirty="0"/>
              <a:t>Industry dermal mouse studies and protocols are fit for purpose and reliable </a:t>
            </a:r>
          </a:p>
          <a:p>
            <a:r>
              <a:rPr lang="en-GB" dirty="0"/>
              <a:t>Dermal route is the worst case scenario compared to oral route</a:t>
            </a:r>
          </a:p>
          <a:p>
            <a:r>
              <a:rPr lang="en-GB" dirty="0"/>
              <a:t>Carcinogenicity potential depends on molecular structure and route of exposure</a:t>
            </a:r>
          </a:p>
          <a:p>
            <a:r>
              <a:rPr lang="en-GB" dirty="0"/>
              <a:t>It is the &gt;3 ring PAC which are the potentially carcinogenic species</a:t>
            </a:r>
          </a:p>
          <a:p>
            <a:r>
              <a:rPr lang="en-GB" u="sng" dirty="0"/>
              <a:t>There are MOAH structures that have no carcinogenic potential 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 for Mouse Skin Painting Studies in Mineral Oils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5344" y="55892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algn="r"/>
            <a:r>
              <a:rPr lang="en-GB" sz="1400" i="1" dirty="0">
                <a:solidFill>
                  <a:srgbClr val="0057A8"/>
                </a:solidFill>
              </a:rPr>
              <a:t>*</a:t>
            </a:r>
            <a:r>
              <a:rPr lang="en-GB" sz="1400" b="1" i="1" dirty="0">
                <a:solidFill>
                  <a:srgbClr val="0057A8"/>
                </a:solidFill>
              </a:rPr>
              <a:t>PAC</a:t>
            </a:r>
            <a:r>
              <a:rPr lang="en-GB" sz="1400" b="1" i="1" dirty="0"/>
              <a:t> </a:t>
            </a:r>
            <a:r>
              <a:rPr lang="en-GB" sz="1400" i="1" dirty="0">
                <a:solidFill>
                  <a:srgbClr val="0057A8"/>
                </a:solidFill>
              </a:rPr>
              <a:t>= polycyclic aromatic compounds (PAH) + Sulphur, Nitrogen atoms in polyaromatic-ring structures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263" y="6454695"/>
            <a:ext cx="265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8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88145332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2711450" y="804136"/>
            <a:ext cx="6821488" cy="1890713"/>
          </a:xfrm>
        </p:spPr>
        <p:txBody>
          <a:bodyPr/>
          <a:lstStyle/>
          <a:p>
            <a:r>
              <a:rPr lang="en-GB" altLang="de-DE" sz="4000" dirty="0"/>
              <a:t>IP346</a:t>
            </a:r>
            <a:endParaRPr lang="de-DE" altLang="de-DE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69857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Mouse skin painting studies are the gold standard, but </a:t>
            </a:r>
          </a:p>
          <a:p>
            <a:pPr lvl="1"/>
            <a:r>
              <a:rPr lang="en-GB" dirty="0"/>
              <a:t>time consuming </a:t>
            </a:r>
          </a:p>
          <a:p>
            <a:pPr lvl="1"/>
            <a:r>
              <a:rPr lang="en-GB" dirty="0"/>
              <a:t>limit manufacturing flexibility</a:t>
            </a:r>
          </a:p>
          <a:p>
            <a:pPr lvl="1"/>
            <a:r>
              <a:rPr lang="en-GB" dirty="0"/>
              <a:t>animal and cost intensive</a:t>
            </a:r>
          </a:p>
          <a:p>
            <a:r>
              <a:rPr lang="en-GB" dirty="0"/>
              <a:t>Carcinogenicity screening method should be fit for purpose to mineral oils</a:t>
            </a:r>
          </a:p>
          <a:p>
            <a:pPr lvl="1"/>
            <a:r>
              <a:rPr lang="en-GB" dirty="0"/>
              <a:t>rapid, reliable, specific, simple, low cost</a:t>
            </a:r>
          </a:p>
          <a:p>
            <a:pPr lvl="1"/>
            <a:r>
              <a:rPr lang="en-GB" dirty="0"/>
              <a:t>reflect variability in feedstock and manufacturing conditions</a:t>
            </a:r>
          </a:p>
          <a:p>
            <a:pPr lvl="1"/>
            <a:r>
              <a:rPr lang="en-GB" dirty="0"/>
              <a:t>animal free test</a:t>
            </a:r>
          </a:p>
          <a:p>
            <a:r>
              <a:rPr lang="en-GB" dirty="0"/>
              <a:t>Reflect toxicological hypothesis</a:t>
            </a:r>
          </a:p>
          <a:p>
            <a:pPr lvl="1"/>
            <a:r>
              <a:rPr lang="en-GB" dirty="0"/>
              <a:t>potentially hazardous are the 3-7 PAC</a:t>
            </a:r>
          </a:p>
          <a:p>
            <a:pPr lvl="1"/>
            <a:r>
              <a:rPr lang="en-GB" dirty="0"/>
              <a:t>PAC are bare or with few and short alkyl substituents </a:t>
            </a:r>
          </a:p>
          <a:p>
            <a:pPr lvl="1"/>
            <a:r>
              <a:rPr lang="en-GB" dirty="0"/>
              <a:t>highly correlated to mouse skin painting data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Necessity For A Carcinogenicity Screening Method</a:t>
            </a:r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10" y="5111112"/>
            <a:ext cx="2135778" cy="11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0676" y="6454695"/>
            <a:ext cx="217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9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14226216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Boiling Point &lt; 300 ⁰C at 1bar </a:t>
            </a:r>
            <a:r>
              <a:rPr lang="en-GB" dirty="0">
                <a:sym typeface="Wingdings" panose="05000000000000000000" pitchFamily="2" charset="2"/>
              </a:rPr>
              <a:t> substituted benzenes and </a:t>
            </a:r>
            <a:r>
              <a:rPr lang="en-GB" dirty="0" err="1">
                <a:sym typeface="Wingdings" panose="05000000000000000000" pitchFamily="2" charset="2"/>
              </a:rPr>
              <a:t>naphthalenes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/>
              <a:t>Mineral Oils boiling range &gt; 300 ⁰C at vacuum </a:t>
            </a:r>
          </a:p>
          <a:p>
            <a:pPr lvl="1"/>
            <a:r>
              <a:rPr lang="en-GB" dirty="0"/>
              <a:t>The PAC found in mineral oil are found in the 340-565⁰C boiling point range (BP)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BP </a:t>
            </a:r>
            <a:r>
              <a:rPr lang="en-GB" dirty="0"/>
              <a:t>340-565⁰C (vacuum) </a:t>
            </a:r>
            <a:r>
              <a:rPr lang="en-GB" dirty="0">
                <a:sym typeface="Wingdings" panose="05000000000000000000" pitchFamily="2" charset="2"/>
              </a:rPr>
              <a:t> 3-7 PAC </a:t>
            </a:r>
          </a:p>
          <a:p>
            <a:pPr lvl="3">
              <a:spcBef>
                <a:spcPts val="1350"/>
              </a:spcBef>
            </a:pPr>
            <a:r>
              <a:rPr lang="en-GB" dirty="0">
                <a:sym typeface="Wingdings" panose="05000000000000000000" pitchFamily="2" charset="2"/>
              </a:rPr>
              <a:t>Phenanthrene BP 340⁰C</a:t>
            </a:r>
          </a:p>
          <a:p>
            <a:pPr marL="1371600" lvl="3" indent="0">
              <a:spcBef>
                <a:spcPts val="1350"/>
              </a:spcBef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875325" lvl="3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lvl="3"/>
            <a:r>
              <a:rPr lang="en-GB" dirty="0">
                <a:sym typeface="Wingdings" panose="05000000000000000000" pitchFamily="2" charset="2"/>
              </a:rPr>
              <a:t>Coronene BP 535⁰C</a:t>
            </a:r>
          </a:p>
          <a:p>
            <a:pPr lvl="2"/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The higher the alkylation, the higher the BP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Method should collective assess of all isomers and alkylation levels </a:t>
            </a:r>
            <a:r>
              <a:rPr lang="en-GB" u="sng" dirty="0">
                <a:sym typeface="Wingdings" panose="05000000000000000000" pitchFamily="2" charset="2"/>
              </a:rPr>
              <a:t>within given BP range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Thus method links PAC to boundaries set by manufacturing and toxicological relevance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Screening Method Is In Line With Manufacturing </a:t>
            </a:r>
          </a:p>
        </p:txBody>
      </p:sp>
      <p:pic>
        <p:nvPicPr>
          <p:cNvPr id="4" name="Picture 2" descr="Coronene 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43" y="3285075"/>
            <a:ext cx="607568" cy="5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73" y="2592643"/>
            <a:ext cx="700911" cy="3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0016" y="6454695"/>
            <a:ext cx="361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10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29824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Method Should Be Selective To Toxicologically Relevant PAC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84514" y="1157107"/>
            <a:ext cx="5135522" cy="481915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Screening method based on DMSO </a:t>
            </a:r>
          </a:p>
          <a:p>
            <a:pPr lvl="1"/>
            <a:r>
              <a:rPr lang="en-GB" dirty="0"/>
              <a:t>DMSO shows special interaction with PAH (PAC) Pi-system</a:t>
            </a:r>
          </a:p>
          <a:p>
            <a:pPr lvl="2"/>
            <a:r>
              <a:rPr lang="en-GB" dirty="0"/>
              <a:t>Can be modulated by alkyl substitution and halogenation</a:t>
            </a:r>
          </a:p>
          <a:p>
            <a:pPr lvl="2"/>
            <a:r>
              <a:rPr lang="en-GB" dirty="0"/>
              <a:t>Can be interrupted by polar and non-polar solvents</a:t>
            </a:r>
          </a:p>
          <a:p>
            <a:pPr lvl="2"/>
            <a:r>
              <a:rPr lang="en-GB" dirty="0"/>
              <a:t>Allow selective extraction based steric hindrance of highly alkylated PAC</a:t>
            </a:r>
          </a:p>
          <a:p>
            <a:pPr lvl="2"/>
            <a:r>
              <a:rPr lang="nl-BE" dirty="0"/>
              <a:t>Extraction efficiency drops with decreasing number of fused aromatic rings per molecule, and length of alkyl chains</a:t>
            </a:r>
          </a:p>
          <a:p>
            <a:pPr lvl="1"/>
            <a:r>
              <a:rPr lang="en-US" dirty="0"/>
              <a:t>DMSO-extract composition</a:t>
            </a:r>
          </a:p>
          <a:p>
            <a:pPr lvl="2"/>
            <a:r>
              <a:rPr lang="en-US" sz="1575" dirty="0"/>
              <a:t>reflect refinement efficacy in PAC removal</a:t>
            </a:r>
          </a:p>
          <a:p>
            <a:pPr lvl="2"/>
            <a:r>
              <a:rPr lang="en-US" sz="1575" dirty="0"/>
              <a:t>Mechanistic explanation of biological process: bioavailability and bio-activation of the type of DMSO-extracted PAC</a:t>
            </a:r>
          </a:p>
          <a:p>
            <a:pPr lvl="2"/>
            <a:r>
              <a:rPr lang="en-US" sz="1575" dirty="0"/>
              <a:t>relevant in the prediction of mouse skin painting studies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upload.wikimedia.org/wikipedia/commons/thumb/3/38/DMSO-2D-dimensions.svg/300px-DMSO-2D-dimension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483">
            <a:off x="7988592" y="1524706"/>
            <a:ext cx="1516432" cy="12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82650">
            <a:off x="6967168" y="2287937"/>
            <a:ext cx="758707" cy="60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21" y="3583646"/>
            <a:ext cx="3296304" cy="4306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735749" y="2333829"/>
            <a:ext cx="632621" cy="1998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73005" y="2457813"/>
            <a:ext cx="206966" cy="9929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050653" y="4551561"/>
            <a:ext cx="6326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50654" y="4870749"/>
            <a:ext cx="704895" cy="50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55549" y="4341823"/>
            <a:ext cx="141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affinity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5548" y="4695237"/>
            <a:ext cx="14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Poor affinity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2321" y="6454695"/>
            <a:ext cx="395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10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83772342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4196" y="193537"/>
            <a:ext cx="6137883" cy="4190883"/>
          </a:xfrm>
          <a:prstGeom prst="rect">
            <a:avLst/>
          </a:prstGeom>
        </p:spPr>
      </p:pic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36233"/>
              </p:ext>
            </p:extLst>
          </p:nvPr>
        </p:nvGraphicFramePr>
        <p:xfrm>
          <a:off x="2385890" y="1639402"/>
          <a:ext cx="2889640" cy="1264920"/>
        </p:xfrm>
        <a:graphic>
          <a:graphicData uri="http://schemas.openxmlformats.org/drawingml/2006/table">
            <a:tbl>
              <a:tblPr firstRow="1" bandRow="1"/>
              <a:tblGrid>
                <a:gridCol w="1096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83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endParaRPr lang="en-GB" sz="900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900" dirty="0"/>
                        <a:t>DMSO extract</a:t>
                      </a:r>
                      <a:r>
                        <a:rPr lang="en-GB" sz="900" baseline="0" dirty="0"/>
                        <a:t> composition </a:t>
                      </a:r>
                      <a:endParaRPr lang="en-GB" sz="900" baseline="30000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5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baseline="0" dirty="0"/>
                        <a:t>Aromatic extracts*</a:t>
                      </a:r>
                      <a:endParaRPr lang="en-GB" sz="900" b="1" dirty="0"/>
                    </a:p>
                    <a:p>
                      <a:r>
                        <a:rPr lang="en-GB" sz="800" b="1" dirty="0"/>
                        <a:t> </a:t>
                      </a:r>
                      <a:endParaRPr lang="en-GB" sz="800" b="1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DMSO extract</a:t>
                      </a:r>
                    </a:p>
                    <a:p>
                      <a:pPr algn="ctr"/>
                      <a:r>
                        <a:rPr lang="en-GB" sz="800" b="1" dirty="0"/>
                        <a:t>%</a:t>
                      </a:r>
                      <a:endParaRPr lang="en-GB" sz="800" b="1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800" b="1" dirty="0"/>
                        <a:t>Av. alkyl</a:t>
                      </a:r>
                      <a:r>
                        <a:rPr lang="en-GB" sz="800" b="1" baseline="0" dirty="0"/>
                        <a:t> chain length</a:t>
                      </a:r>
                      <a:endParaRPr lang="en-GB" sz="800" b="1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000" baseline="0" dirty="0"/>
                        <a:t>Extract A</a:t>
                      </a:r>
                      <a:endParaRPr lang="en-GB" sz="1000" b="1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29.3</a:t>
                      </a:r>
                      <a:endParaRPr lang="en-GB" sz="1200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2.4</a:t>
                      </a:r>
                      <a:endParaRPr lang="en-GB" sz="1200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2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000" dirty="0"/>
                        <a:t>Extract B</a:t>
                      </a:r>
                      <a:endParaRPr lang="en-GB" sz="1000" b="1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4.5</a:t>
                      </a:r>
                      <a:endParaRPr lang="en-GB" sz="1200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4.3</a:t>
                      </a:r>
                      <a:endParaRPr lang="en-GB" sz="1200" dirty="0">
                        <a:latin typeface="+mn-lt"/>
                        <a:ea typeface="PMingLiU-ExtB" panose="02020500000000000000" pitchFamily="18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23367"/>
              </p:ext>
            </p:extLst>
          </p:nvPr>
        </p:nvGraphicFramePr>
        <p:xfrm>
          <a:off x="2387441" y="3284376"/>
          <a:ext cx="2888091" cy="128501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38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2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900" dirty="0"/>
                        <a:t>DMSO extract</a:t>
                      </a:r>
                      <a:r>
                        <a:rPr lang="en-GB" sz="900" baseline="0" dirty="0"/>
                        <a:t> composition </a:t>
                      </a:r>
                      <a:endParaRPr lang="en-GB" sz="900" baseline="300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49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900" b="1" kern="1200" dirty="0"/>
                        <a:t>Base Oil*</a:t>
                      </a:r>
                      <a:endParaRPr lang="en-GB" sz="900" b="1" kern="12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DMSO extract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/>
                        <a:t>%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800" b="1" dirty="0"/>
                        <a:t>Av. alkyl</a:t>
                      </a:r>
                      <a:r>
                        <a:rPr lang="en-GB" sz="800" b="1" baseline="0" dirty="0"/>
                        <a:t> chain length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6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000" baseline="0" dirty="0"/>
                        <a:t>A. Low viscosity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0.6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6.2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96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000" dirty="0"/>
                        <a:t>B.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High viscosity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0.1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12.5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355" y="4674411"/>
            <a:ext cx="3134748" cy="18096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65675" y="6243105"/>
            <a:ext cx="204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*Note:</a:t>
            </a:r>
          </a:p>
          <a:p>
            <a:r>
              <a:rPr lang="en-GB" sz="1200" dirty="0"/>
              <a:t>At equivalent cut extraction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530967" y="764387"/>
            <a:ext cx="2502029" cy="33598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6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876" y="186147"/>
            <a:ext cx="5913279" cy="45785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DMSO extract aromatic composition</a:t>
            </a:r>
            <a:br>
              <a:rPr lang="en-US" dirty="0"/>
            </a:br>
            <a:r>
              <a:rPr lang="en-US" dirty="0"/>
              <a:t>Relationship to Refinement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1948" y="6509578"/>
            <a:ext cx="363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11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96612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Method By Chromatography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84513" y="1041026"/>
            <a:ext cx="5018316" cy="496788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PLC-MS Chromatography was considered in 1970:</a:t>
            </a:r>
          </a:p>
          <a:p>
            <a:pPr lvl="1"/>
            <a:r>
              <a:rPr lang="en-US" dirty="0"/>
              <a:t>Not selective </a:t>
            </a:r>
          </a:p>
          <a:p>
            <a:pPr lvl="2"/>
            <a:r>
              <a:rPr lang="en-US" dirty="0"/>
              <a:t>Only PAH are determined, </a:t>
            </a:r>
          </a:p>
          <a:p>
            <a:pPr lvl="2"/>
            <a:r>
              <a:rPr lang="en-US" dirty="0"/>
              <a:t>S and N containing PAC are not accurately reflected</a:t>
            </a:r>
          </a:p>
          <a:p>
            <a:pPr lvl="1"/>
            <a:r>
              <a:rPr lang="en-US" dirty="0"/>
              <a:t>No distinction of alkylation degree – blow up effect </a:t>
            </a:r>
          </a:p>
          <a:p>
            <a:pPr lvl="1"/>
            <a:r>
              <a:rPr lang="en-US" dirty="0"/>
              <a:t>Does not correlate with </a:t>
            </a:r>
            <a:r>
              <a:rPr lang="en-US" dirty="0" err="1"/>
              <a:t>tox</a:t>
            </a:r>
            <a:r>
              <a:rPr lang="en-US" dirty="0"/>
              <a:t> studies </a:t>
            </a:r>
          </a:p>
          <a:p>
            <a:pPr lvl="2"/>
            <a:r>
              <a:rPr lang="en-US" dirty="0"/>
              <a:t>Carcinogenic Oil N2 has lower “MOAH” than non-carcinogenic Oil B </a:t>
            </a:r>
          </a:p>
          <a:p>
            <a:pPr lvl="2"/>
            <a:r>
              <a:rPr lang="en-US" dirty="0"/>
              <a:t>MOAH chromatographic values don’t reflect manufacturing!</a:t>
            </a:r>
          </a:p>
          <a:p>
            <a:pPr lvl="1"/>
            <a:r>
              <a:rPr lang="en-US" dirty="0"/>
              <a:t>Complex, time consuming, expensive and not simple to transfer or implement</a:t>
            </a:r>
          </a:p>
          <a:p>
            <a:pPr lvl="1"/>
            <a:r>
              <a:rPr lang="en-US" dirty="0"/>
              <a:t>PLC-MS is the 1970’s equivalent approach to today’s “MOAH” !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95970"/>
              </p:ext>
            </p:extLst>
          </p:nvPr>
        </p:nvGraphicFramePr>
        <p:xfrm>
          <a:off x="6477001" y="1221604"/>
          <a:ext cx="3776192" cy="2305367"/>
        </p:xfrm>
        <a:graphic>
          <a:graphicData uri="http://schemas.openxmlformats.org/drawingml/2006/table">
            <a:tbl>
              <a:tblPr firstRow="1" bandRow="1"/>
              <a:tblGrid>
                <a:gridCol w="938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3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47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PAC Analysis (1970)</a:t>
                      </a:r>
                      <a:endParaRPr lang="en-GB" sz="1200" baseline="300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aseline="30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GB" sz="1200" baseline="300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21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000" b="0" dirty="0">
                          <a:latin typeface="+mn-lt"/>
                        </a:rPr>
                        <a:t>Oil type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000" b="0" dirty="0">
                          <a:latin typeface="+mn-lt"/>
                        </a:rPr>
                        <a:t>Chromatography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+mn-lt"/>
                        </a:rPr>
                        <a:t>DMSO extract</a:t>
                      </a:r>
                    </a:p>
                    <a:p>
                      <a:pPr algn="ctr"/>
                      <a:r>
                        <a:rPr lang="en-GB" sz="1000" b="0" dirty="0">
                          <a:latin typeface="+mn-lt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n-lt"/>
                        </a:rPr>
                        <a:t>Av. alkyl</a:t>
                      </a:r>
                      <a:r>
                        <a:rPr lang="en-GB" sz="1000" b="0" baseline="0" dirty="0">
                          <a:latin typeface="+mn-lt"/>
                        </a:rPr>
                        <a:t> chain length</a:t>
                      </a:r>
                      <a:endParaRPr lang="en-GB" sz="1000" b="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latin typeface="+mn-lt"/>
                        </a:rPr>
                        <a:t>Cancer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66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Oil N2 Low viscosity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2.9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6.8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3.4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YES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01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Oil B. </a:t>
                      </a:r>
                    </a:p>
                    <a:p>
                      <a:r>
                        <a:rPr lang="en-GB" sz="1200" dirty="0">
                          <a:latin typeface="+mn-lt"/>
                        </a:rPr>
                        <a:t>High viscosity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5.7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0.1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12.5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 descr="https://media.licdn.com/mpr/mpr/shrinknp_800_800/AAEAAQAAAAAAAAJCAAAAJDY3YTI1ZmIwLTQ0ZWYtNDM1Yi1hNDJjLWQyMzM2MzQ5OTlm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59" y="3818484"/>
            <a:ext cx="2700300" cy="19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1818" y="6454695"/>
            <a:ext cx="471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12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549727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On Screening Method Based On DMSO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7398" y="911305"/>
            <a:ext cx="8294547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DMSO based screening method is selective towards toxicologically relevant PACs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There will be aromatics in refined oils but these are not carcinogenic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The method considers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manufacturing boiling range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refinement process which determine PAC levels and alkylation degree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composition of mineral oils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carcinogenic potential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Steric hindrance will heavily influence DMSO extract efficiency, reflecting the enzyme-substrate behavior of highly alkylated PAC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Toxicological data is aligned with DMSO extract carcinogenic potential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Thus, it is not surprising that mineral oil refinement level and mouse skin painting studies show high correlation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dirty="0">
              <a:solidFill>
                <a:srgbClr val="0057A8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US" dirty="0">
                <a:solidFill>
                  <a:srgbClr val="0057A8"/>
                </a:solidFill>
              </a:rPr>
              <a:t>This is the basis of the regulatory standard: </a:t>
            </a:r>
            <a:r>
              <a:rPr lang="en-US" b="1" dirty="0">
                <a:solidFill>
                  <a:srgbClr val="0057A8"/>
                </a:solidFill>
              </a:rPr>
              <a:t>IP346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3064" y="6454695"/>
            <a:ext cx="409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13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44297979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IP346 – The Carcinogenicity Screening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12" y="2673963"/>
            <a:ext cx="3207653" cy="18517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66434" y="1268781"/>
            <a:ext cx="473396" cy="762133"/>
            <a:chOff x="941767" y="1297986"/>
            <a:chExt cx="473396" cy="762133"/>
          </a:xfrm>
        </p:grpSpPr>
        <p:grpSp>
          <p:nvGrpSpPr>
            <p:cNvPr id="8" name="Group 7"/>
            <p:cNvGrpSpPr/>
            <p:nvPr/>
          </p:nvGrpSpPr>
          <p:grpSpPr>
            <a:xfrm>
              <a:off x="941767" y="1297986"/>
              <a:ext cx="473396" cy="762133"/>
              <a:chOff x="941767" y="1297986"/>
              <a:chExt cx="473396" cy="76213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967466" flipV="1">
                <a:off x="948952" y="1297986"/>
                <a:ext cx="466211" cy="35633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1767" y="1792933"/>
                <a:ext cx="391755" cy="267186"/>
              </a:xfrm>
              <a:prstGeom prst="rect">
                <a:avLst/>
              </a:prstGeom>
              <a:noFill/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1044603" y="1510335"/>
              <a:ext cx="182807" cy="33598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0155" y="1296617"/>
            <a:ext cx="473396" cy="762133"/>
            <a:chOff x="1804063" y="1325822"/>
            <a:chExt cx="473396" cy="762133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49357" y="1510335"/>
              <a:ext cx="182807" cy="33598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04063" y="1325822"/>
              <a:ext cx="473396" cy="762133"/>
              <a:chOff x="941767" y="1297986"/>
              <a:chExt cx="473396" cy="76213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967466" flipV="1">
                <a:off x="948952" y="1297986"/>
                <a:ext cx="466211" cy="35633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1767" y="1792933"/>
                <a:ext cx="391755" cy="26718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5056334" y="1296617"/>
            <a:ext cx="473396" cy="762133"/>
            <a:chOff x="1804063" y="1325822"/>
            <a:chExt cx="473396" cy="76213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949357" y="1510335"/>
              <a:ext cx="182807" cy="33598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04063" y="1325822"/>
              <a:ext cx="473396" cy="762133"/>
              <a:chOff x="941767" y="1297986"/>
              <a:chExt cx="473396" cy="76213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967466" flipV="1">
                <a:off x="948952" y="1297986"/>
                <a:ext cx="466211" cy="35633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1767" y="1792933"/>
                <a:ext cx="391755" cy="26718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6840205" y="1306647"/>
            <a:ext cx="473396" cy="762133"/>
            <a:chOff x="1804063" y="1325822"/>
            <a:chExt cx="473396" cy="762133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949357" y="1510335"/>
              <a:ext cx="182807" cy="335989"/>
            </a:xfrm>
            <a:prstGeom prst="rect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804063" y="1325822"/>
              <a:ext cx="473396" cy="762133"/>
              <a:chOff x="941767" y="1297986"/>
              <a:chExt cx="473396" cy="76213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967466" flipV="1">
                <a:off x="948952" y="1297986"/>
                <a:ext cx="466211" cy="35633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5" name="Picture 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1767" y="1792933"/>
                <a:ext cx="391755" cy="2671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7706382" y="1306646"/>
            <a:ext cx="473396" cy="762133"/>
            <a:chOff x="1804063" y="1325822"/>
            <a:chExt cx="473396" cy="762133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949357" y="1510335"/>
              <a:ext cx="182807" cy="335989"/>
            </a:xfrm>
            <a:prstGeom prst="rect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804063" y="1325822"/>
              <a:ext cx="473396" cy="762133"/>
              <a:chOff x="941767" y="1297986"/>
              <a:chExt cx="473396" cy="76213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967466" flipV="1">
                <a:off x="948952" y="1297986"/>
                <a:ext cx="466211" cy="35633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" name="Picture 3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1767" y="1792933"/>
                <a:ext cx="391755" cy="2671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974028" y="1306645"/>
            <a:ext cx="473396" cy="762133"/>
            <a:chOff x="1804063" y="1325822"/>
            <a:chExt cx="473396" cy="76213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949357" y="1510335"/>
              <a:ext cx="182807" cy="335989"/>
            </a:xfrm>
            <a:prstGeom prst="rect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804063" y="1325822"/>
              <a:ext cx="473396" cy="762133"/>
              <a:chOff x="941767" y="1297986"/>
              <a:chExt cx="473396" cy="762133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967466" flipV="1">
                <a:off x="948952" y="1297986"/>
                <a:ext cx="466211" cy="35633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1767" y="1792933"/>
                <a:ext cx="391755" cy="2671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46" name="Straight Connector 45"/>
          <p:cNvCxnSpPr/>
          <p:nvPr/>
        </p:nvCxnSpPr>
        <p:spPr>
          <a:xfrm>
            <a:off x="5748759" y="925692"/>
            <a:ext cx="3948" cy="3137020"/>
          </a:xfrm>
          <a:prstGeom prst="line">
            <a:avLst/>
          </a:prstGeom>
          <a:ln w="28575">
            <a:solidFill>
              <a:srgbClr val="DD1D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 bwMode="auto">
          <a:xfrm rot="5400000">
            <a:off x="5407521" y="2150370"/>
            <a:ext cx="445730" cy="35223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600"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1654801" y="2934122"/>
            <a:ext cx="2240939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Carcinogenicity cut-off</a:t>
            </a:r>
          </a:p>
          <a:p>
            <a:pPr algn="ctr"/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2624877" y="3188236"/>
            <a:ext cx="459051" cy="0"/>
          </a:xfrm>
          <a:prstGeom prst="line">
            <a:avLst/>
          </a:prstGeom>
          <a:ln w="28575">
            <a:solidFill>
              <a:srgbClr val="DD1D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624877" y="4541465"/>
            <a:ext cx="7962204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GB" sz="1200" b="1" dirty="0">
                <a:solidFill>
                  <a:srgbClr val="0057A8"/>
                </a:solidFill>
              </a:rPr>
              <a:t>IP346 validation: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200" dirty="0">
                <a:solidFill>
                  <a:srgbClr val="0057A8"/>
                </a:solidFill>
              </a:rPr>
              <a:t>DMSO-based screening method validated with animal data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200" dirty="0">
                <a:solidFill>
                  <a:srgbClr val="0057A8"/>
                </a:solidFill>
              </a:rPr>
              <a:t>1:1 relationship same oil mouse skin painting studies and its own DMSO-extract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200" dirty="0">
                <a:solidFill>
                  <a:srgbClr val="0057A8"/>
                </a:solidFill>
              </a:rPr>
              <a:t>Determine a “cut-off”: % DMSO extract that is correlated to non-carcinogenic oil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200" dirty="0">
                <a:solidFill>
                  <a:srgbClr val="0057A8"/>
                </a:solidFill>
              </a:rPr>
              <a:t>Cut-off solely on a hazard basis: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200" dirty="0">
                <a:solidFill>
                  <a:srgbClr val="00B050"/>
                </a:solidFill>
              </a:rPr>
              <a:t>Pass</a:t>
            </a:r>
            <a:r>
              <a:rPr lang="en-GB" sz="1200" dirty="0">
                <a:solidFill>
                  <a:srgbClr val="0057A8"/>
                </a:solidFill>
              </a:rPr>
              <a:t>/</a:t>
            </a:r>
            <a:r>
              <a:rPr lang="en-GB" sz="1200" dirty="0">
                <a:solidFill>
                  <a:srgbClr val="FF0000"/>
                </a:solidFill>
              </a:rPr>
              <a:t>fail</a:t>
            </a:r>
            <a:r>
              <a:rPr lang="en-GB" sz="1200" dirty="0">
                <a:solidFill>
                  <a:srgbClr val="0057A8"/>
                </a:solidFill>
              </a:rPr>
              <a:t> in carcinogenicity assessment</a:t>
            </a:r>
          </a:p>
          <a:p>
            <a:pPr marL="742950" lvl="2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200" dirty="0">
                <a:solidFill>
                  <a:srgbClr val="00B050"/>
                </a:solidFill>
              </a:rPr>
              <a:t>Pass</a:t>
            </a:r>
            <a:r>
              <a:rPr lang="en-GB" sz="1200" dirty="0">
                <a:solidFill>
                  <a:srgbClr val="0057A8"/>
                </a:solidFill>
              </a:rPr>
              <a:t>/</a:t>
            </a:r>
            <a:r>
              <a:rPr lang="en-GB" sz="1200" dirty="0">
                <a:solidFill>
                  <a:srgbClr val="FF0000"/>
                </a:solidFill>
              </a:rPr>
              <a:t>fail</a:t>
            </a:r>
            <a:r>
              <a:rPr lang="en-GB" sz="1200" dirty="0">
                <a:solidFill>
                  <a:srgbClr val="0057A8"/>
                </a:solidFill>
              </a:rPr>
              <a:t> is binary. “</a:t>
            </a:r>
            <a:r>
              <a:rPr lang="en-GB" sz="1200" i="1" dirty="0">
                <a:solidFill>
                  <a:srgbClr val="0057A8"/>
                </a:solidFill>
              </a:rPr>
              <a:t>Pass</a:t>
            </a:r>
            <a:r>
              <a:rPr lang="en-GB" sz="1200" dirty="0">
                <a:solidFill>
                  <a:srgbClr val="0057A8"/>
                </a:solidFill>
              </a:rPr>
              <a:t>” means </a:t>
            </a:r>
            <a:r>
              <a:rPr lang="en-GB" sz="1200" b="1" u="sng" dirty="0">
                <a:solidFill>
                  <a:srgbClr val="0057A8"/>
                </a:solidFill>
              </a:rPr>
              <a:t>safe</a:t>
            </a:r>
            <a:r>
              <a:rPr lang="en-GB" sz="1200" dirty="0">
                <a:solidFill>
                  <a:srgbClr val="0057A8"/>
                </a:solidFill>
              </a:rPr>
              <a:t> (and not safer, safest, </a:t>
            </a:r>
            <a:r>
              <a:rPr lang="en-GB" sz="1200" dirty="0" err="1">
                <a:solidFill>
                  <a:srgbClr val="0057A8"/>
                </a:solidFill>
              </a:rPr>
              <a:t>etc</a:t>
            </a:r>
            <a:r>
              <a:rPr lang="en-GB" sz="1200" dirty="0">
                <a:solidFill>
                  <a:srgbClr val="0057A8"/>
                </a:solidFill>
              </a:rPr>
              <a:t>…)</a:t>
            </a:r>
            <a:endParaRPr lang="en-US" sz="1200" dirty="0">
              <a:solidFill>
                <a:srgbClr val="0057A8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55369" y="2868665"/>
            <a:ext cx="2931711" cy="15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GB" sz="1100" b="1" dirty="0">
                <a:solidFill>
                  <a:srgbClr val="0057A8"/>
                </a:solidFill>
              </a:rPr>
              <a:t>Carcinogenicity criteria for validation: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100" dirty="0">
                <a:solidFill>
                  <a:srgbClr val="0057A8"/>
                </a:solidFill>
              </a:rPr>
              <a:t>No discrimination between benign or malignant </a:t>
            </a:r>
            <a:r>
              <a:rPr lang="en-GB" sz="1100" dirty="0" err="1">
                <a:solidFill>
                  <a:srgbClr val="0057A8"/>
                </a:solidFill>
              </a:rPr>
              <a:t>tumors</a:t>
            </a:r>
            <a:endParaRPr lang="en-GB" sz="1100" dirty="0">
              <a:solidFill>
                <a:srgbClr val="0057A8"/>
              </a:solidFill>
            </a:endParaRP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100" dirty="0">
                <a:solidFill>
                  <a:srgbClr val="0057A8"/>
                </a:solidFill>
              </a:rPr>
              <a:t>Potency (time of appearance of first skin tumour) is not considered 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</a:pPr>
            <a:r>
              <a:rPr lang="en-GB" sz="1100" dirty="0" err="1">
                <a:solidFill>
                  <a:srgbClr val="0057A8"/>
                </a:solidFill>
              </a:rPr>
              <a:t>Tumor</a:t>
            </a:r>
            <a:r>
              <a:rPr lang="en-GB" sz="1100" dirty="0">
                <a:solidFill>
                  <a:srgbClr val="0057A8"/>
                </a:solidFill>
              </a:rPr>
              <a:t> incidence (4%) and not tumour formation stages used for IP346 validation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8594" y="6400834"/>
            <a:ext cx="456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619282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01504 L 0.09827 0.01643 C 0.07622 0.05278 0.09098 0.03264 0.04723 0.02129 C 0.01441 0.01389 0.04341 0.01898 0.0217 0.00764 C 0.01545 0.00393 0.0092 0.00139 0.00295 2.59259E-6 L -0.06666 -0.00741 L -0.11771 2.59259E-6 C -0.11909 2.59259E-6 -0.12014 0.00393 -0.12152 0.00764 C -0.12222 0.00879 -0.12291 0.01273 -0.12378 0.01504 C -0.12899 0.01273 -0.1342 0.01134 -0.13941 0.00764 C -0.13993 0.00625 -0.14392 -0.00625 -0.14392 -0.01505 C -0.14392 -0.02246 -0.14253 -0.00741 -0.14166 -0.00741 C -0.13125 -0.00232 -0.12066 -0.00116 -0.11024 2.59259E-6 C -0.10451 0.00139 -0.09878 2.59259E-6 -0.09305 2.59259E-6 L 0.0375 0.00764 L -0.05243 2.59259E-6 L -0.01041 2.59259E-6 L -2.77778E-6 2.59259E-6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650" y="155384"/>
            <a:ext cx="6908164" cy="457857"/>
          </a:xfrm>
        </p:spPr>
        <p:txBody>
          <a:bodyPr/>
          <a:lstStyle/>
          <a:p>
            <a:r>
              <a:rPr lang="en-GB" dirty="0"/>
              <a:t>Key points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4" y="1414189"/>
            <a:ext cx="8353425" cy="5113338"/>
          </a:xfrm>
        </p:spPr>
        <p:txBody>
          <a:bodyPr/>
          <a:lstStyle/>
          <a:p>
            <a:pPr lvl="1"/>
            <a:r>
              <a:rPr lang="en-GB" sz="2400" dirty="0"/>
              <a:t>Mouse skin painting studies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IP346 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Total aromatics (MOAH) and carcinogenicity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/>
              <a:t>Conclusions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14323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IP346 And Mouse Skin Painting Studies – Data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43920" y="968249"/>
            <a:ext cx="7879753" cy="1971721"/>
          </a:xfrm>
        </p:spPr>
        <p:txBody>
          <a:bodyPr>
            <a:normAutofit/>
          </a:bodyPr>
          <a:lstStyle/>
          <a:p>
            <a:r>
              <a:rPr lang="en-GB" sz="1550" dirty="0"/>
              <a:t>Completely eliminated carcinogenicity testing on animals</a:t>
            </a:r>
            <a:endParaRPr lang="en-US" sz="2600" dirty="0"/>
          </a:p>
          <a:p>
            <a:r>
              <a:rPr lang="en-GB" sz="1550" dirty="0"/>
              <a:t>Adopted in the 90’s in the EU and in other countries (e.g. Australia, Malaysia) as regulatory standard for carcinogenicity assessment </a:t>
            </a:r>
          </a:p>
          <a:p>
            <a:pPr marL="0" indent="0">
              <a:buNone/>
            </a:pPr>
            <a:endParaRPr lang="en-GB" sz="1550" dirty="0"/>
          </a:p>
          <a:p>
            <a:pPr lvl="1"/>
            <a:r>
              <a:rPr lang="en-GB" sz="1550" dirty="0">
                <a:solidFill>
                  <a:schemeClr val="accent5">
                    <a:lumMod val="50000"/>
                  </a:schemeClr>
                </a:solidFill>
              </a:rPr>
              <a:t>IP 346 &lt; 3%  oil is not carcinogenic </a:t>
            </a:r>
          </a:p>
          <a:p>
            <a:pPr lvl="1"/>
            <a:r>
              <a:rPr lang="en-GB" sz="1550" dirty="0">
                <a:solidFill>
                  <a:srgbClr val="FF0000"/>
                </a:solidFill>
              </a:rPr>
              <a:t>IP 346 </a:t>
            </a:r>
            <a:r>
              <a:rPr lang="en-GB" sz="1550" u="sng" dirty="0">
                <a:solidFill>
                  <a:srgbClr val="FF0000"/>
                </a:solidFill>
              </a:rPr>
              <a:t>&gt;</a:t>
            </a:r>
            <a:r>
              <a:rPr lang="en-GB" sz="1550" dirty="0">
                <a:solidFill>
                  <a:srgbClr val="FF0000"/>
                </a:solidFill>
              </a:rPr>
              <a:t> 3% is carcinogenic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59259"/>
              </p:ext>
            </p:extLst>
          </p:nvPr>
        </p:nvGraphicFramePr>
        <p:xfrm>
          <a:off x="2045550" y="3020992"/>
          <a:ext cx="3541164" cy="2485080"/>
        </p:xfrm>
        <a:graphic>
          <a:graphicData uri="http://schemas.openxmlformats.org/drawingml/2006/table">
            <a:tbl>
              <a:tblPr firstRow="1" bandRow="1"/>
              <a:tblGrid>
                <a:gridCol w="1895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latin typeface="+mn-lt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>
                          <a:latin typeface="+mn-lt"/>
                          <a:cs typeface="Calibri" panose="020F0502020204030204" pitchFamily="34" charset="0"/>
                        </a:rPr>
                        <a:t>Data points </a:t>
                      </a:r>
                    </a:p>
                    <a:p>
                      <a:pPr algn="ctr"/>
                      <a:r>
                        <a:rPr lang="en-GB" sz="1050" dirty="0">
                          <a:latin typeface="+mn-lt"/>
                          <a:cs typeface="Calibri" panose="020F0502020204030204" pitchFamily="34" charset="0"/>
                        </a:rPr>
                        <a:t>(2 year studies)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CONCAWE 6/16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CONCAWE 94/51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133 * 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 err="1">
                          <a:latin typeface="+mn-lt"/>
                          <a:cs typeface="Calibri" panose="020F0502020204030204" pitchFamily="34" charset="0"/>
                        </a:rPr>
                        <a:t>Chasey</a:t>
                      </a:r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 et</a:t>
                      </a:r>
                      <a:r>
                        <a:rPr lang="en-GB" sz="1000" baseline="0" dirty="0">
                          <a:latin typeface="+mn-lt"/>
                          <a:cs typeface="Calibri" panose="020F0502020204030204" pitchFamily="34" charset="0"/>
                        </a:rPr>
                        <a:t> al.,</a:t>
                      </a:r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 1993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94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McKee et al., 1989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 err="1">
                          <a:latin typeface="+mn-lt"/>
                          <a:cs typeface="Calibri" panose="020F0502020204030204" pitchFamily="34" charset="0"/>
                        </a:rPr>
                        <a:t>Doak</a:t>
                      </a:r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 et al.,</a:t>
                      </a:r>
                      <a:r>
                        <a:rPr lang="en-GB" sz="1000" baseline="0" dirty="0">
                          <a:latin typeface="+mn-lt"/>
                          <a:cs typeface="Calibri" panose="020F0502020204030204" pitchFamily="34" charset="0"/>
                        </a:rPr>
                        <a:t> 1983 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+mn-lt"/>
                          <a:cs typeface="Calibri" panose="020F0502020204030204" pitchFamily="34" charset="0"/>
                        </a:rPr>
                        <a:t>and (1985)</a:t>
                      </a: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GB" sz="1000" baseline="0" dirty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+mn-lt"/>
                          <a:cs typeface="Calibri" panose="020F0502020204030204" pitchFamily="34" charset="0"/>
                        </a:rPr>
                        <a:t>(6)</a:t>
                      </a: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Blackburn et al., 1996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Roy et al., 1988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5683795" y="3020992"/>
            <a:ext cx="212592" cy="7098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 bwMode="auto">
          <a:xfrm>
            <a:off x="5993468" y="3110311"/>
            <a:ext cx="30254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Negative </a:t>
            </a:r>
            <a:r>
              <a:rPr lang="en-US" sz="1200" dirty="0" err="1"/>
              <a:t>predictivity</a:t>
            </a:r>
            <a:r>
              <a:rPr lang="en-US" sz="1200" dirty="0"/>
              <a:t> = 95%</a:t>
            </a:r>
          </a:p>
          <a:p>
            <a:r>
              <a:rPr lang="en-US" sz="1200" dirty="0"/>
              <a:t>Accuracy = 89% (because of false positives)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34617" y="5762535"/>
            <a:ext cx="237244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*Including all studies cited, without repetitions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558674" y="6491936"/>
            <a:ext cx="5583116" cy="122970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0563" y="6422616"/>
            <a:ext cx="402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24507974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4" y="613241"/>
            <a:ext cx="6852370" cy="57892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318" y="6516180"/>
            <a:ext cx="396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76166188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IP346 – Take Home Message</a:t>
            </a:r>
            <a:br>
              <a:rPr lang="en-US" kern="0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1905001" y="983849"/>
            <a:ext cx="8378429" cy="5092861"/>
          </a:xfrm>
        </p:spPr>
        <p:txBody>
          <a:bodyPr>
            <a:normAutofit/>
          </a:bodyPr>
          <a:lstStyle/>
          <a:p>
            <a:r>
              <a:rPr lang="en-GB" sz="1400" dirty="0"/>
              <a:t>Completely eliminated carcinogenicity animal testing</a:t>
            </a:r>
          </a:p>
          <a:p>
            <a:r>
              <a:rPr lang="en-GB" sz="1400" dirty="0"/>
              <a:t>Critical and rapid quality control tool to ensure </a:t>
            </a:r>
            <a:r>
              <a:rPr lang="en-GB" sz="1400" b="1" i="1" dirty="0"/>
              <a:t>in-situ</a:t>
            </a:r>
            <a:r>
              <a:rPr lang="en-GB" sz="1400" dirty="0"/>
              <a:t> refinement efficacy</a:t>
            </a:r>
          </a:p>
          <a:p>
            <a:pPr lvl="1"/>
            <a:r>
              <a:rPr lang="en-GB" sz="1400" b="1" dirty="0"/>
              <a:t>Vital specification </a:t>
            </a:r>
            <a:r>
              <a:rPr lang="en-GB" sz="1400" dirty="0"/>
              <a:t>to ensure product safety for its release downstream</a:t>
            </a:r>
          </a:p>
          <a:p>
            <a:r>
              <a:rPr lang="en-GB" sz="1400" dirty="0"/>
              <a:t>The extracted 3-7 PAC material is related to intrinsic carcinogenicity of the undiluted oil</a:t>
            </a:r>
          </a:p>
          <a:p>
            <a:r>
              <a:rPr lang="en-GB" sz="1400" dirty="0"/>
              <a:t>Not just an analytical method but rather a fit for purpose tool to assess carcinogenicity</a:t>
            </a:r>
          </a:p>
          <a:p>
            <a:pPr marL="0" indent="0">
              <a:buNone/>
            </a:pPr>
            <a:endParaRPr lang="en-GB" sz="1400" dirty="0"/>
          </a:p>
          <a:p>
            <a:pPr marL="0" lvl="1" indent="-235500">
              <a:spcBef>
                <a:spcPts val="450"/>
              </a:spcBef>
              <a:buNone/>
            </a:pPr>
            <a:r>
              <a:rPr lang="en-GB" sz="1400" b="1" dirty="0"/>
              <a:t>Thus, </a:t>
            </a:r>
            <a:r>
              <a:rPr lang="en-GB" sz="1400" b="1" u="sng" dirty="0"/>
              <a:t>IP 346 is NOT to measure PAC content</a:t>
            </a:r>
            <a:r>
              <a:rPr lang="en-GB" sz="1400" b="1" dirty="0"/>
              <a:t>, but rather indicative of the relationship between the refinement history and the PAC biological activity of the oil in mouse skin painting assays (are the PAC active or not?)</a:t>
            </a:r>
          </a:p>
          <a:p>
            <a:pPr marL="0" lvl="1" indent="-235500">
              <a:spcBef>
                <a:spcPts val="450"/>
              </a:spcBef>
              <a:buNone/>
            </a:pPr>
            <a:endParaRPr lang="en-GB" sz="1400" b="1" dirty="0"/>
          </a:p>
          <a:p>
            <a:r>
              <a:rPr lang="en-GB" sz="1400" dirty="0"/>
              <a:t>The IP346 (DMSO extract) encompass PAC (also low alkylated PAC), and other substances that </a:t>
            </a:r>
            <a:r>
              <a:rPr lang="en-GB" sz="1400" i="1" dirty="0"/>
              <a:t>per se </a:t>
            </a:r>
            <a:r>
              <a:rPr lang="en-GB" sz="1400" dirty="0"/>
              <a:t>may not be biologically active, but together in the oil may decrease/potentiate carcinogenic activity</a:t>
            </a:r>
          </a:p>
          <a:p>
            <a:r>
              <a:rPr lang="en-US" sz="1400" dirty="0"/>
              <a:t>IP 346 is not intended for risk assessment purposes – only hazard assessment</a:t>
            </a:r>
          </a:p>
          <a:p>
            <a:r>
              <a:rPr lang="en-US" sz="1400" dirty="0"/>
              <a:t>Thus, IP346 is a gatekeeper and the method for assessing refinement effectiveness: </a:t>
            </a:r>
            <a:r>
              <a:rPr lang="en-US" sz="1400" b="1" dirty="0"/>
              <a:t>“</a:t>
            </a:r>
            <a:r>
              <a:rPr lang="en-US" sz="1400" b="1" dirty="0">
                <a:solidFill>
                  <a:srgbClr val="00B050"/>
                </a:solidFill>
              </a:rPr>
              <a:t>green light</a:t>
            </a:r>
            <a:r>
              <a:rPr lang="en-US" sz="1400" b="1" dirty="0"/>
              <a:t>” for further processing </a:t>
            </a:r>
            <a:r>
              <a:rPr lang="en-US" sz="1400" dirty="0"/>
              <a:t>in order to meet other regulatory standards (e.g. pharmacopeia)</a:t>
            </a:r>
          </a:p>
          <a:p>
            <a:pPr marL="0" indent="0">
              <a:buNone/>
            </a:pPr>
            <a:endParaRPr lang="en-US" sz="1400" b="1" u="sng" dirty="0"/>
          </a:p>
          <a:p>
            <a:pPr marL="0" indent="0">
              <a:buNone/>
            </a:pPr>
            <a:r>
              <a:rPr lang="en-US" sz="1400" b="1" u="sng" dirty="0"/>
              <a:t>It is the only validated analytical method with biological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566" y="6454695"/>
            <a:ext cx="353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17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72133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450" y="1631093"/>
            <a:ext cx="6821488" cy="2431240"/>
          </a:xfrm>
        </p:spPr>
        <p:txBody>
          <a:bodyPr>
            <a:normAutofit fontScale="90000"/>
          </a:bodyPr>
          <a:lstStyle/>
          <a:p>
            <a:r>
              <a:rPr lang="en-GB" dirty="0"/>
              <a:t>Total Aromatics (MOAH) and Carcinogenicity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97109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MOAH “High”? – The MOAH Paradox</a:t>
            </a:r>
            <a:br>
              <a:rPr lang="en-US" dirty="0"/>
            </a:br>
            <a:r>
              <a:rPr lang="en-US" dirty="0"/>
              <a:t>Example Microcrystalline Wax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1430437" y="1215232"/>
            <a:ext cx="2859912" cy="44033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1250" b="1" i="1" dirty="0"/>
          </a:p>
          <a:p>
            <a:pPr>
              <a:defRPr/>
            </a:pPr>
            <a:r>
              <a:rPr lang="en-GB" sz="1250" b="1" i="1" dirty="0"/>
              <a:t>MOAH (HPLC-GC FID) typical levels: </a:t>
            </a:r>
          </a:p>
          <a:p>
            <a:pPr lvl="1">
              <a:defRPr/>
            </a:pPr>
            <a:r>
              <a:rPr lang="en-GB" sz="1250" dirty="0"/>
              <a:t>1-5 %.</a:t>
            </a:r>
          </a:p>
          <a:p>
            <a:pPr>
              <a:defRPr/>
            </a:pPr>
            <a:r>
              <a:rPr lang="en-US" sz="1250" b="1" i="1" dirty="0"/>
              <a:t>MOAH content &lt; C35</a:t>
            </a:r>
          </a:p>
          <a:p>
            <a:pPr lvl="1">
              <a:defRPr/>
            </a:pPr>
            <a:r>
              <a:rPr lang="en-US" sz="1250" dirty="0"/>
              <a:t>virtually absent</a:t>
            </a:r>
          </a:p>
          <a:p>
            <a:pPr>
              <a:defRPr/>
            </a:pPr>
            <a:r>
              <a:rPr lang="en-US" sz="1250" b="1" i="1" dirty="0"/>
              <a:t>Content of aromatic protons (NMR):</a:t>
            </a:r>
          </a:p>
          <a:p>
            <a:pPr lvl="1">
              <a:defRPr/>
            </a:pPr>
            <a:r>
              <a:rPr lang="en-US" sz="1250" dirty="0"/>
              <a:t>~ 0,1 – 0,5 %</a:t>
            </a:r>
          </a:p>
          <a:p>
            <a:pPr>
              <a:defRPr/>
            </a:pPr>
            <a:r>
              <a:rPr lang="en-US" sz="1250" b="1" i="1" dirty="0"/>
              <a:t>Typical av. </a:t>
            </a:r>
            <a:r>
              <a:rPr lang="en-US" sz="1250" b="1" i="1" dirty="0" err="1"/>
              <a:t>mol</a:t>
            </a:r>
            <a:r>
              <a:rPr lang="en-US" sz="1250" b="1" i="1" dirty="0"/>
              <a:t> weight </a:t>
            </a:r>
            <a:r>
              <a:rPr lang="en-US" sz="1250" b="1" i="1" dirty="0" err="1"/>
              <a:t>microwax</a:t>
            </a:r>
            <a:r>
              <a:rPr lang="en-US" sz="1250" b="1" i="1" dirty="0"/>
              <a:t>:</a:t>
            </a:r>
            <a:r>
              <a:rPr lang="en-US" sz="1250" dirty="0"/>
              <a:t> </a:t>
            </a:r>
          </a:p>
          <a:p>
            <a:pPr lvl="1">
              <a:defRPr/>
            </a:pPr>
            <a:r>
              <a:rPr lang="en-US" sz="1250" dirty="0"/>
              <a:t>700 (C50H102)</a:t>
            </a:r>
          </a:p>
          <a:p>
            <a:pPr>
              <a:defRPr/>
            </a:pPr>
            <a:r>
              <a:rPr lang="en-US" sz="1250" b="1" i="1" dirty="0"/>
              <a:t>3-7 rings aromatics: </a:t>
            </a:r>
          </a:p>
          <a:p>
            <a:pPr lvl="1">
              <a:defRPr/>
            </a:pPr>
            <a:r>
              <a:rPr lang="en-US" sz="1250" dirty="0"/>
              <a:t>trace levels </a:t>
            </a:r>
            <a:r>
              <a:rPr lang="en-US" sz="1100" dirty="0"/>
              <a:t>(specific UV test / Grimmer etc.)</a:t>
            </a:r>
          </a:p>
          <a:p>
            <a:pPr marL="0" lvl="1" indent="0">
              <a:buNone/>
            </a:pPr>
            <a:endParaRPr lang="en-US" sz="105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90350" y="3951891"/>
            <a:ext cx="6115064" cy="1529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0" indent="-201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36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00" indent="-201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6400" indent="-151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5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nl-NL" sz="1250" dirty="0">
                <a:solidFill>
                  <a:srgbClr val="0057A8"/>
                </a:solidFill>
              </a:rPr>
              <a:t>High alkylation of a small number of aromatic carbons leads to high MOAH values (everything is interpreted as aromatic)</a:t>
            </a:r>
          </a:p>
          <a:p>
            <a:pPr marL="512550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nl-NL" sz="1250" dirty="0">
                <a:solidFill>
                  <a:srgbClr val="0057A8"/>
                </a:solidFill>
              </a:rPr>
              <a:t>The higher the MW the greater the MOAH </a:t>
            </a:r>
          </a:p>
          <a:p>
            <a:pPr marL="22680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endParaRPr lang="nl-NL" sz="1250" dirty="0">
              <a:solidFill>
                <a:srgbClr val="0057A8"/>
              </a:solidFill>
            </a:endParaRPr>
          </a:p>
          <a:p>
            <a:pPr marL="22680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nl-NL" sz="1600" b="1" dirty="0">
                <a:solidFill>
                  <a:srgbClr val="0057A8"/>
                </a:solidFill>
              </a:rPr>
              <a:t>MOAH paradox: the more aliphatic, the more “aromatic”</a:t>
            </a:r>
          </a:p>
          <a:p>
            <a:endParaRPr lang="nl-NL" sz="1350" dirty="0"/>
          </a:p>
          <a:p>
            <a:pPr marL="0" lvl="1" indent="0">
              <a:buNone/>
            </a:pPr>
            <a:endParaRPr lang="en-US" sz="1350" dirty="0"/>
          </a:p>
        </p:txBody>
      </p:sp>
      <p:graphicFrame>
        <p:nvGraphicFramePr>
          <p:cNvPr id="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91123"/>
              </p:ext>
            </p:extLst>
          </p:nvPr>
        </p:nvGraphicFramePr>
        <p:xfrm>
          <a:off x="4502641" y="1215232"/>
          <a:ext cx="5812242" cy="236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Worksheet" r:id="rId3" imgW="12077694" imgH="4695765" progId="Excel.Sheet.12">
                  <p:embed/>
                </p:oleObj>
              </mc:Choice>
              <mc:Fallback>
                <p:oleObj name="Worksheet" r:id="rId3" imgW="12077694" imgH="4695765" progId="Excel.Sheet.12">
                  <p:embed/>
                  <p:pic>
                    <p:nvPicPr>
                      <p:cNvPr id="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641" y="1215232"/>
                        <a:ext cx="5812242" cy="2368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996" y="6422326"/>
            <a:ext cx="362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18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97381588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Former Material Is Representative For Today – Decades Long Consistency In Manufacturing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1" y="949125"/>
            <a:ext cx="8378429" cy="4796738"/>
          </a:xfrm>
          <a:prstGeom prst="rect">
            <a:avLst/>
          </a:prstGeom>
        </p:spPr>
        <p:txBody>
          <a:bodyPr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288" indent="-2508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413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200" indent="-2127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18097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5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US" sz="1400" dirty="0">
                <a:solidFill>
                  <a:srgbClr val="0057A8"/>
                </a:solidFill>
              </a:rPr>
              <a:t>Recent HPLC-GC measurements on old and new production samples of several (EU) manufacturers (2015) confirm that MOAH was always present – nothing new!</a:t>
            </a:r>
          </a:p>
          <a:p>
            <a:pPr marL="512550" lvl="1" indent="-285750" fontAlgn="base">
              <a:spcBef>
                <a:spcPct val="2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US" sz="1400" dirty="0">
                <a:solidFill>
                  <a:srgbClr val="0057A8"/>
                </a:solidFill>
              </a:rPr>
              <a:t>Historic concentrations used for fundamental toxicological studies were at least as high or even higher than those in products presently on the market</a:t>
            </a:r>
          </a:p>
          <a:p>
            <a:pPr marL="0" lvl="1" indent="0">
              <a:buNone/>
            </a:pPr>
            <a:endParaRPr lang="en-US" sz="1500" dirty="0"/>
          </a:p>
          <a:p>
            <a:endParaRPr lang="en-US" sz="15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64" y="2518745"/>
            <a:ext cx="5533792" cy="32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7910378" y="4529472"/>
            <a:ext cx="237318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128588" indent="-128588">
              <a:spcBef>
                <a:spcPct val="0"/>
              </a:spcBef>
              <a:buFontTx/>
              <a:buChar char="-"/>
            </a:pPr>
            <a:r>
              <a:rPr lang="nl-BE" altLang="de-DE" sz="825" dirty="0">
                <a:latin typeface="+mn-lt"/>
              </a:rPr>
              <a:t>&lt;1980 Concawe 84-60 Samples</a:t>
            </a:r>
          </a:p>
          <a:p>
            <a:pPr marL="128588" indent="-128588">
              <a:spcBef>
                <a:spcPct val="0"/>
              </a:spcBef>
              <a:buFontTx/>
              <a:buChar char="-"/>
            </a:pPr>
            <a:r>
              <a:rPr lang="nl-BE" altLang="de-DE" sz="825" dirty="0">
                <a:latin typeface="+mn-lt"/>
              </a:rPr>
              <a:t>1990 BIBRA Study Samples </a:t>
            </a:r>
          </a:p>
          <a:p>
            <a:pPr marL="128588" indent="-128588">
              <a:spcBef>
                <a:spcPct val="0"/>
              </a:spcBef>
              <a:buFontTx/>
              <a:buChar char="-"/>
            </a:pPr>
            <a:r>
              <a:rPr lang="nl-BE" altLang="de-DE" sz="825" dirty="0">
                <a:latin typeface="+mn-lt"/>
              </a:rPr>
              <a:t>2015 Recent production samples of several EU Manufacturers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118" y="6454695"/>
            <a:ext cx="407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19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37458154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A Sophisticated MOAH Method?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373444" y="2112265"/>
            <a:ext cx="6081601" cy="32146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75520" y="951399"/>
            <a:ext cx="2733419" cy="306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00" indent="-277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00" indent="-2520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413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200" indent="-2127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18097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57A8"/>
                </a:solidFill>
              </a:rPr>
              <a:t>The measurement of Total Aromatics (MOAH) is nothing new  </a:t>
            </a:r>
          </a:p>
          <a:p>
            <a:pPr lvl="1">
              <a:defRPr/>
            </a:pPr>
            <a:r>
              <a:rPr lang="en-US" b="1" dirty="0">
                <a:solidFill>
                  <a:srgbClr val="0057A8"/>
                </a:solidFill>
              </a:rPr>
              <a:t>DAB 8 UV-method </a:t>
            </a:r>
            <a:r>
              <a:rPr lang="en-US" dirty="0">
                <a:solidFill>
                  <a:srgbClr val="0057A8"/>
                </a:solidFill>
              </a:rPr>
              <a:t>did the same</a:t>
            </a:r>
          </a:p>
          <a:p>
            <a:pPr>
              <a:defRPr/>
            </a:pPr>
            <a:r>
              <a:rPr lang="en-US" dirty="0">
                <a:solidFill>
                  <a:srgbClr val="0057A8"/>
                </a:solidFill>
              </a:rPr>
              <a:t>Best correlation with Oils </a:t>
            </a:r>
          </a:p>
          <a:p>
            <a:pPr lvl="1">
              <a:defRPr/>
            </a:pPr>
            <a:r>
              <a:rPr lang="en-US" dirty="0">
                <a:solidFill>
                  <a:srgbClr val="0057A8"/>
                </a:solidFill>
              </a:rPr>
              <a:t>Oils have shorter MOAH`s</a:t>
            </a:r>
          </a:p>
          <a:p>
            <a:pPr lvl="1">
              <a:defRPr/>
            </a:pPr>
            <a:r>
              <a:rPr lang="en-US" dirty="0">
                <a:solidFill>
                  <a:srgbClr val="0057A8"/>
                </a:solidFill>
              </a:rPr>
              <a:t>Longer MOAH chains are not toxicologically relevant</a:t>
            </a:r>
          </a:p>
          <a:p>
            <a:pPr lvl="1">
              <a:defRPr/>
            </a:pPr>
            <a:r>
              <a:rPr lang="en-US" dirty="0">
                <a:solidFill>
                  <a:srgbClr val="0057A8"/>
                </a:solidFill>
              </a:rPr>
              <a:t>Replaced by UV-methods including DMSO extraction to focus on PAH</a:t>
            </a:r>
          </a:p>
          <a:p>
            <a:pPr lvl="1">
              <a:defRPr/>
            </a:pPr>
            <a:r>
              <a:rPr lang="en-US" dirty="0">
                <a:solidFill>
                  <a:srgbClr val="0057A8"/>
                </a:solidFill>
              </a:rPr>
              <a:t>not biased by MW</a:t>
            </a:r>
          </a:p>
          <a:p>
            <a:pPr marL="0" lvl="1" indent="0">
              <a:buNone/>
              <a:defRPr/>
            </a:pPr>
            <a:endParaRPr lang="en-US" sz="1050" dirty="0"/>
          </a:p>
          <a:p>
            <a:pPr lvl="1">
              <a:defRPr/>
            </a:pPr>
            <a:endParaRPr lang="en-US" sz="900" dirty="0"/>
          </a:p>
          <a:p>
            <a:pPr marL="0" lvl="1" indent="0">
              <a:buNone/>
            </a:pP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94" y="4012068"/>
            <a:ext cx="2588782" cy="1453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991622" y="4322149"/>
            <a:ext cx="318998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DAB-8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007342" y="5047726"/>
            <a:ext cx="299762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50" b="1" dirty="0"/>
              <a:t>MOAH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70734" y="951398"/>
            <a:ext cx="2284310" cy="702000"/>
            <a:chOff x="8328248" y="1556792"/>
            <a:chExt cx="3045747" cy="936000"/>
          </a:xfrm>
        </p:grpSpPr>
        <p:sp>
          <p:nvSpPr>
            <p:cNvPr id="11" name="TextBox 10"/>
            <p:cNvSpPr txBox="1"/>
            <p:nvPr/>
          </p:nvSpPr>
          <p:spPr>
            <a:xfrm>
              <a:off x="8328248" y="1556792"/>
              <a:ext cx="2331676" cy="93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ts val="1575"/>
                </a:lnSpc>
                <a:spcAft>
                  <a:spcPts val="900"/>
                </a:spcAft>
              </a:pPr>
              <a:r>
                <a:rPr lang="de-DE" sz="825" dirty="0"/>
                <a:t>Data presented in collaboration with the company H&amp;R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786" y="1556792"/>
              <a:ext cx="677209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1459" y="6454695"/>
            <a:ext cx="483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32699314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MOAH HPLC Does Not Correlate With DMSO-PAC Measurements</a:t>
            </a:r>
            <a:endParaRPr lang="de-DE" altLang="de-DE" dirty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2100264" y="961102"/>
            <a:ext cx="5950661" cy="5113338"/>
          </a:xfrm>
        </p:spPr>
        <p:txBody>
          <a:bodyPr/>
          <a:lstStyle/>
          <a:p>
            <a:pPr marL="112500" defTabSz="357708">
              <a:lnSpc>
                <a:spcPct val="140000"/>
              </a:lnSpc>
              <a:buClr>
                <a:schemeClr val="accent2"/>
              </a:buClr>
              <a:defRPr/>
            </a:pPr>
            <a:r>
              <a:rPr lang="en-US" sz="1800" kern="1200" dirty="0"/>
              <a:t>No correlation between MOAH content* and UV absorption according to the pharmacopoeia PAC test </a:t>
            </a:r>
          </a:p>
          <a:p>
            <a:pPr marL="112500" defTabSz="357708">
              <a:lnSpc>
                <a:spcPct val="140000"/>
              </a:lnSpc>
              <a:buClr>
                <a:schemeClr val="accent2"/>
              </a:buClr>
              <a:defRPr/>
            </a:pPr>
            <a:r>
              <a:rPr lang="en-US" sz="1800" kern="1200" dirty="0"/>
              <a:t>Amount of PAHs found in products is independent of measured MOAH content</a:t>
            </a:r>
            <a:endParaRPr lang="de-DE" sz="1800" kern="1200" dirty="0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41" y="2713174"/>
            <a:ext cx="70850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042" y="6062998"/>
            <a:ext cx="2508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*Kirchhoff method, July 2015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170734" y="951398"/>
            <a:ext cx="2284310" cy="702000"/>
            <a:chOff x="8328248" y="1556792"/>
            <a:chExt cx="3045747" cy="936000"/>
          </a:xfrm>
        </p:grpSpPr>
        <p:sp>
          <p:nvSpPr>
            <p:cNvPr id="7" name="TextBox 6"/>
            <p:cNvSpPr txBox="1"/>
            <p:nvPr/>
          </p:nvSpPr>
          <p:spPr>
            <a:xfrm>
              <a:off x="8328248" y="1556792"/>
              <a:ext cx="2331676" cy="93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ts val="1575"/>
                </a:lnSpc>
                <a:spcAft>
                  <a:spcPts val="900"/>
                </a:spcAft>
              </a:pPr>
              <a:r>
                <a:rPr lang="de-DE" sz="825" dirty="0"/>
                <a:t>Data presented in collaboration with the company H&amp;R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786" y="1556792"/>
              <a:ext cx="677209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0925" y="6524015"/>
            <a:ext cx="391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21563836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2711450" y="1199552"/>
            <a:ext cx="6821488" cy="1890713"/>
          </a:xfrm>
        </p:spPr>
        <p:txBody>
          <a:bodyPr/>
          <a:lstStyle/>
          <a:p>
            <a:r>
              <a:rPr lang="en-GB" altLang="de-DE" sz="4000" dirty="0"/>
              <a:t>Conclusions</a:t>
            </a:r>
            <a:endParaRPr lang="de-DE" altLang="de-DE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6396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123892" y="2024844"/>
            <a:ext cx="151074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>
                <a:solidFill>
                  <a:schemeClr val="tx1"/>
                </a:solidFill>
              </a:rPr>
              <a:t>IP 346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25987" y="4723253"/>
            <a:ext cx="151074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>
                <a:solidFill>
                  <a:schemeClr val="tx1"/>
                </a:solidFill>
              </a:rPr>
              <a:t>Carcinogencity Testing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87688" y="4669247"/>
            <a:ext cx="151074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>
                <a:solidFill>
                  <a:schemeClr val="tx1"/>
                </a:solidFill>
              </a:rPr>
              <a:t>Refining Methods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285911" y="3291418"/>
            <a:ext cx="1243562" cy="1141727"/>
            <a:chOff x="3404261" y="2307387"/>
            <a:chExt cx="1658083" cy="152230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56861" y="2481083"/>
              <a:ext cx="1052314" cy="1052314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3404261" y="2307387"/>
              <a:ext cx="1658083" cy="1477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59596" y="3275692"/>
              <a:ext cx="160274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050" dirty="0"/>
                <a:t>3-7 ring</a:t>
              </a:r>
            </a:p>
            <a:p>
              <a:pPr algn="ctr"/>
              <a:r>
                <a:rPr lang="nl-BE" sz="1050" dirty="0"/>
                <a:t>PACs</a:t>
              </a:r>
            </a:p>
          </p:txBody>
        </p:sp>
      </p:grpSp>
      <p:sp>
        <p:nvSpPr>
          <p:cNvPr id="50" name="Right Arrow 49"/>
          <p:cNvSpPr/>
          <p:nvPr/>
        </p:nvSpPr>
        <p:spPr>
          <a:xfrm rot="8617129">
            <a:off x="4557320" y="4177573"/>
            <a:ext cx="733806" cy="3634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1" name="Right Arrow 50"/>
          <p:cNvSpPr/>
          <p:nvPr/>
        </p:nvSpPr>
        <p:spPr>
          <a:xfrm rot="2214586">
            <a:off x="6423791" y="4282942"/>
            <a:ext cx="740262" cy="3634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2" name="Right Arrow 51"/>
          <p:cNvSpPr/>
          <p:nvPr/>
        </p:nvSpPr>
        <p:spPr>
          <a:xfrm rot="16200000">
            <a:off x="5540787" y="2677313"/>
            <a:ext cx="733806" cy="3634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3" name="Left-Right Arrow 52"/>
          <p:cNvSpPr/>
          <p:nvPr/>
        </p:nvSpPr>
        <p:spPr>
          <a:xfrm rot="18309418">
            <a:off x="3655499" y="3239951"/>
            <a:ext cx="1694570" cy="36347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4" name="Left-Right Arrow 53"/>
          <p:cNvSpPr/>
          <p:nvPr/>
        </p:nvSpPr>
        <p:spPr>
          <a:xfrm rot="14155786">
            <a:off x="6412550" y="3246241"/>
            <a:ext cx="1694570" cy="36347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5" name="Left-Right Arrow 54"/>
          <p:cNvSpPr/>
          <p:nvPr/>
        </p:nvSpPr>
        <p:spPr>
          <a:xfrm>
            <a:off x="5139251" y="4774822"/>
            <a:ext cx="1694570" cy="36347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extBox 1"/>
          <p:cNvSpPr txBox="1"/>
          <p:nvPr/>
        </p:nvSpPr>
        <p:spPr>
          <a:xfrm>
            <a:off x="8763702" y="4667536"/>
            <a:ext cx="17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Mouse skin painting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Modified Ames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Bioactivation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4866" y="4627655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Hydrogenation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Solvent extraction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Acid treatment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4636" y="1977577"/>
            <a:ext cx="25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Regulatory standard method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DMSO selectivity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200" dirty="0"/>
              <a:t>Validation to animal data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Can't See The Forest For The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9433" y="6454695"/>
            <a:ext cx="48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02501095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2711450" y="1125411"/>
            <a:ext cx="6821488" cy="1890713"/>
          </a:xfrm>
        </p:spPr>
        <p:txBody>
          <a:bodyPr/>
          <a:lstStyle/>
          <a:p>
            <a:r>
              <a:rPr lang="en-GB" altLang="de-DE" sz="4000" dirty="0"/>
              <a:t>Mouse skin painting studies</a:t>
            </a:r>
            <a:endParaRPr lang="de-DE" altLang="de-DE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6868"/>
      </p:ext>
    </p:extLst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Carcinogenicity Weight of Evidence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33" y="1238365"/>
            <a:ext cx="6375044" cy="4505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8038" y="6454695"/>
            <a:ext cx="40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23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51247791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MOAH Take Home Message I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60634" y="1008994"/>
            <a:ext cx="9007366" cy="4614041"/>
          </a:xfrm>
          <a:prstGeom prst="rect">
            <a:avLst/>
          </a:prstGeom>
        </p:spPr>
        <p:txBody>
          <a:bodyPr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288" indent="-2508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413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200" indent="-2127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18097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800" dirty="0">
                <a:solidFill>
                  <a:srgbClr val="0057A8"/>
                </a:solidFill>
              </a:rPr>
              <a:t>MOAH is an integral part of the substance, can’t exist in isolation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800" dirty="0">
                <a:solidFill>
                  <a:srgbClr val="0057A8"/>
                </a:solidFill>
              </a:rPr>
              <a:t>MOAH as “catch all” term is confusing for substance assessment – no toxicological context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800" dirty="0">
                <a:solidFill>
                  <a:srgbClr val="0057A8"/>
                </a:solidFill>
              </a:rPr>
              <a:t>Toxicologists focus on what matters: 3-7 PAC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800" dirty="0">
                <a:solidFill>
                  <a:srgbClr val="0057A8"/>
                </a:solidFill>
              </a:rPr>
              <a:t>Only manufacture determines type of MOAH in mineral oil products i.e. the MW of the intended final product</a:t>
            </a:r>
          </a:p>
          <a:p>
            <a:pPr marL="0" lvl="1" indent="0">
              <a:buNone/>
            </a:pPr>
            <a:endParaRPr lang="en-GB" sz="1500" dirty="0"/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800" dirty="0">
                <a:solidFill>
                  <a:srgbClr val="DD1D21"/>
                </a:solidFill>
              </a:rPr>
              <a:t>Bad MOAH: </a:t>
            </a:r>
            <a:r>
              <a:rPr lang="en-GB" sz="1800" dirty="0">
                <a:solidFill>
                  <a:srgbClr val="0057A8"/>
                </a:solidFill>
              </a:rPr>
              <a:t>3-7 PAC (eliminated through refinement) 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800" dirty="0">
                <a:solidFill>
                  <a:srgbClr val="00B050"/>
                </a:solidFill>
              </a:rPr>
              <a:t>Harmless MOAH: </a:t>
            </a:r>
            <a:r>
              <a:rPr lang="en-GB" sz="1800" dirty="0">
                <a:solidFill>
                  <a:srgbClr val="0057A8"/>
                </a:solidFill>
              </a:rPr>
              <a:t>highly alkylated aromatics (what is left after 3-7 PAC elimination)</a:t>
            </a:r>
            <a:endParaRPr lang="en-US" sz="1800" dirty="0">
              <a:solidFill>
                <a:srgbClr val="0057A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5291" y="6454695"/>
            <a:ext cx="375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26306270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MOAH Take Home Message II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89387" y="855288"/>
            <a:ext cx="8378429" cy="5640105"/>
          </a:xfrm>
          <a:prstGeom prst="rect">
            <a:avLst/>
          </a:prstGeom>
        </p:spPr>
        <p:txBody>
          <a:bodyPr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288" indent="-2508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413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200" indent="-2127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18097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If refinement history is known, MOAH can be put into context, its logical but not the other way around</a:t>
            </a:r>
          </a:p>
          <a:p>
            <a:pPr marL="591925" lvl="3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compliance focuses on regulating 3-7 PAH</a:t>
            </a:r>
          </a:p>
          <a:p>
            <a:pPr marL="591925" lvl="3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therefore MOAH from unknown sources should target the bad MOAH (3-7 ring PAH)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Harmless MOAH levels vary at each refinement step and increase with MW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Always been present, at same levels, nothing new</a:t>
            </a:r>
          </a:p>
          <a:p>
            <a:pPr marL="591925" lvl="3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Can be measured with a simple UV test (e.g. DAB 8)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PAC by DMSO extraction are better descriptors of cancer hazard</a:t>
            </a:r>
          </a:p>
          <a:p>
            <a:pPr marL="591925" lvl="3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White Oil purity with a simple UV test (e.g. </a:t>
            </a:r>
            <a:r>
              <a:rPr lang="en-GB" sz="1600" dirty="0" err="1">
                <a:solidFill>
                  <a:srgbClr val="0057A8"/>
                </a:solidFill>
              </a:rPr>
              <a:t>EuPharm</a:t>
            </a:r>
            <a:r>
              <a:rPr lang="en-GB" sz="1600" dirty="0">
                <a:solidFill>
                  <a:srgbClr val="0057A8"/>
                </a:solidFill>
              </a:rPr>
              <a:t> 9)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b="1" u="sng" dirty="0">
                <a:solidFill>
                  <a:srgbClr val="0057A8"/>
                </a:solidFill>
              </a:rPr>
              <a:t>Refined mineral oil </a:t>
            </a:r>
            <a:r>
              <a:rPr lang="en-GB" sz="1600" dirty="0">
                <a:solidFill>
                  <a:srgbClr val="0057A8"/>
                </a:solidFill>
              </a:rPr>
              <a:t>products are safe even if MOAH is present</a:t>
            </a:r>
          </a:p>
          <a:p>
            <a:pPr marL="112500" lvl="1" indent="-342900" fontAlgn="base">
              <a:spcBef>
                <a:spcPct val="40000"/>
              </a:spcBef>
              <a:spcAft>
                <a:spcPct val="0"/>
              </a:spcAft>
              <a:buSzPct val="100000"/>
              <a:buFont typeface="Webdings" pitchFamily="18" charset="2"/>
              <a:buChar char="4"/>
              <a:defRPr/>
            </a:pPr>
            <a:r>
              <a:rPr lang="en-GB" sz="1600" dirty="0">
                <a:solidFill>
                  <a:srgbClr val="0057A8"/>
                </a:solidFill>
              </a:rPr>
              <a:t>This includes all process oils e.g. printing ink oil, lubricating oils</a:t>
            </a:r>
          </a:p>
          <a:p>
            <a:pPr marL="0" lvl="1" indent="0">
              <a:buNone/>
            </a:pP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6157" y="6466904"/>
            <a:ext cx="35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13695935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2711450" y="1199552"/>
            <a:ext cx="6821488" cy="1890713"/>
          </a:xfrm>
        </p:spPr>
        <p:txBody>
          <a:bodyPr/>
          <a:lstStyle/>
          <a:p>
            <a:r>
              <a:rPr lang="en-GB" altLang="de-DE" sz="4000" dirty="0"/>
              <a:t>Thank You</a:t>
            </a:r>
            <a:endParaRPr lang="de-DE" altLang="de-DE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91757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Back-up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4846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of a DMSO extraction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068108" y="4995175"/>
            <a:ext cx="2255106" cy="6363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288" indent="-2508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413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200" indent="-2127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18097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Solute partition</a:t>
            </a:r>
          </a:p>
          <a:p>
            <a:r>
              <a:rPr lang="en-GB" sz="900" dirty="0"/>
              <a:t>K = Conc. in DMSO/conc. Cyclohexane</a:t>
            </a:r>
          </a:p>
          <a:p>
            <a:r>
              <a:rPr lang="en-GB" sz="900" dirty="0"/>
              <a:t>Naphthalene boils at </a:t>
            </a:r>
            <a:r>
              <a:rPr lang="en-US" sz="900" b="1" dirty="0"/>
              <a:t> </a:t>
            </a:r>
            <a:r>
              <a:rPr lang="en-US" sz="900" dirty="0"/>
              <a:t>218 °C – does not occur in mineral oils</a:t>
            </a:r>
            <a:endParaRPr lang="en-GB" sz="9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56050" y="2267419"/>
            <a:ext cx="6245597" cy="2403901"/>
            <a:chOff x="60962" y="2383538"/>
            <a:chExt cx="9105900" cy="356437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2" y="2383538"/>
              <a:ext cx="90297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2" y="3357112"/>
              <a:ext cx="87249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2" y="4081012"/>
              <a:ext cx="91059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 bwMode="auto">
          <a:xfrm>
            <a:off x="7392145" y="4237365"/>
            <a:ext cx="351000" cy="3543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200"/>
          </a:p>
        </p:txBody>
      </p:sp>
      <p:sp>
        <p:nvSpPr>
          <p:cNvPr id="9" name="Oval 8"/>
          <p:cNvSpPr/>
          <p:nvPr/>
        </p:nvSpPr>
        <p:spPr bwMode="auto">
          <a:xfrm>
            <a:off x="8231746" y="4230507"/>
            <a:ext cx="351000" cy="3543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200"/>
          </a:p>
        </p:txBody>
      </p:sp>
      <p:sp>
        <p:nvSpPr>
          <p:cNvPr id="10" name="Oval 9"/>
          <p:cNvSpPr/>
          <p:nvPr/>
        </p:nvSpPr>
        <p:spPr bwMode="auto">
          <a:xfrm>
            <a:off x="3692772" y="4075397"/>
            <a:ext cx="351000" cy="3543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20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858239" y="4786677"/>
            <a:ext cx="1307213" cy="891735"/>
          </a:xfrm>
          <a:prstGeom prst="wedgeRoundRectCallout">
            <a:avLst>
              <a:gd name="adj1" fmla="val -111510"/>
              <a:gd name="adj2" fmla="val -103335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200" dirty="0"/>
              <a:t>Do notice the impact of alkylation on K and extraction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497884" y="2981633"/>
            <a:ext cx="351000" cy="3543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200"/>
          </a:p>
        </p:txBody>
      </p:sp>
      <p:sp>
        <p:nvSpPr>
          <p:cNvPr id="13" name="Oval 12"/>
          <p:cNvSpPr/>
          <p:nvPr/>
        </p:nvSpPr>
        <p:spPr bwMode="auto">
          <a:xfrm>
            <a:off x="8389480" y="2981633"/>
            <a:ext cx="351000" cy="3543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2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153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noProof="0"/>
              <a:t>IP346 </a:t>
            </a:r>
            <a:r>
              <a:rPr lang="en-GB"/>
              <a:t>– in regulatory context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646" y="895202"/>
            <a:ext cx="8353425" cy="34955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700" dirty="0"/>
              <a:t>DMSO based extraction method developed in the early 80’s as a screening method to link content and activity of PACs to refinement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/>
              <a:t>Known as Petroleum Industry Standard IP346/92 (2004)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/>
              <a:t>Adopted in the 90’s in the EU as standard for carcinogenicity assessment </a:t>
            </a:r>
          </a:p>
          <a:p>
            <a:pPr lvl="1"/>
            <a:r>
              <a:rPr lang="en-GB" sz="1400" dirty="0"/>
              <a:t>IP 346 &lt; 3%  oil is not carcinogenic </a:t>
            </a:r>
          </a:p>
          <a:p>
            <a:pPr lvl="1"/>
            <a:r>
              <a:rPr lang="en-GB" sz="1400" dirty="0"/>
              <a:t>IP 346 </a:t>
            </a:r>
            <a:r>
              <a:rPr lang="en-GB" sz="1400" u="sng" dirty="0"/>
              <a:t>&gt;</a:t>
            </a:r>
            <a:r>
              <a:rPr lang="en-GB" sz="1400" dirty="0"/>
              <a:t> 3% is carcinogenic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Applicability domain (under CLP): LBO, Foots Oils and TDAE (OIN 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For other petroleum categories, the IP346 method is a gatekeeper and it may only be used for informational purposes about “upstream” refinement history (OIN 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Adopted </a:t>
            </a:r>
            <a:r>
              <a:rPr lang="en-US" sz="1800" dirty="0"/>
              <a:t>in other countries (e.g. Australia, Malaysia) as the regulatory standard for mineral oils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0360" y="470885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OIN* L: </a:t>
            </a:r>
            <a:r>
              <a:rPr lang="en-US" sz="1200" dirty="0"/>
              <a:t>The classification as a carcinogen need not apply if it can be shown that the substance contains less than 3 % DMSO extract as measured by IP 346 ‘Determination of polycyclic aromatics in unused lubricating base oils and </a:t>
            </a:r>
            <a:r>
              <a:rPr lang="en-US" sz="1200" dirty="0" err="1"/>
              <a:t>asphalthene</a:t>
            </a:r>
            <a:r>
              <a:rPr lang="en-US" sz="1200" dirty="0"/>
              <a:t> free petroleum fractions — DMSO extraction refractive index method’, Institute of Petroleum, London. </a:t>
            </a:r>
          </a:p>
          <a:p>
            <a:pPr algn="just"/>
            <a:r>
              <a:rPr lang="en-US" sz="1200" dirty="0"/>
              <a:t>This note applies only to certain complex oil-derived substances in Part 3 (</a:t>
            </a:r>
            <a:r>
              <a:rPr lang="en-US" sz="1200" i="1" dirty="0"/>
              <a:t>harmonized classification</a:t>
            </a:r>
            <a:r>
              <a:rPr lang="en-US" sz="1200" dirty="0"/>
              <a:t>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7385" y="4704986"/>
            <a:ext cx="4193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OIN* N:  </a:t>
            </a:r>
            <a:r>
              <a:rPr lang="en-US" sz="1200" dirty="0"/>
              <a:t>The classification as a carcinogen need not apply if the full refining history is known and it can be shown that the substance from which it is produced is not a carcinogen. </a:t>
            </a:r>
          </a:p>
          <a:p>
            <a:pPr algn="just"/>
            <a:r>
              <a:rPr lang="en-US" sz="1200" dirty="0"/>
              <a:t>This note applies only to certain complex oil derived substances in Part 3 (</a:t>
            </a:r>
            <a:r>
              <a:rPr lang="en-US" sz="1200" i="1" dirty="0"/>
              <a:t>harmonized classification</a:t>
            </a:r>
            <a:r>
              <a:rPr lang="en-US" sz="1200" dirty="0"/>
              <a:t>). </a:t>
            </a:r>
          </a:p>
          <a:p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25788" y="155383"/>
            <a:ext cx="6908164" cy="457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1">
                <a:solidFill>
                  <a:srgbClr val="0057A8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charset="0"/>
              </a:defRPr>
            </a:lvl9pPr>
          </a:lstStyle>
          <a:p>
            <a:r>
              <a:rPr lang="en-US" kern="0" dirty="0"/>
              <a:t>IP346 – In Regulatory Context (CLP)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0361" y="6378060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 OIN = Oil Industry Note</a:t>
            </a:r>
            <a:endParaRPr lang="fr-FR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763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/>
          </a:bodyPr>
          <a:lstStyle/>
          <a:p>
            <a:r>
              <a:rPr lang="nl-BE" dirty="0"/>
              <a:t>IP346 method procedure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87474" y="1235564"/>
            <a:ext cx="3627808" cy="1174445"/>
            <a:chOff x="755576" y="1379123"/>
            <a:chExt cx="3627808" cy="1174445"/>
          </a:xfrm>
        </p:grpSpPr>
        <p:sp>
          <p:nvSpPr>
            <p:cNvPr id="7" name="TextBox 6"/>
            <p:cNvSpPr txBox="1"/>
            <p:nvPr/>
          </p:nvSpPr>
          <p:spPr>
            <a:xfrm>
              <a:off x="755576" y="1379123"/>
              <a:ext cx="273630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Weighed oil sample (bp&gt;300°C)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160" y="1822786"/>
              <a:ext cx="20162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Dissolve in cyclohexane</a:t>
              </a:r>
            </a:p>
            <a:p>
              <a:r>
                <a:rPr lang="nl-BE" sz="1200" dirty="0"/>
                <a:t>Extract 2 x with DMSO</a:t>
              </a:r>
            </a:p>
            <a:p>
              <a:r>
                <a:rPr lang="nl-BE" sz="1200" dirty="0"/>
                <a:t>Combine extracts</a:t>
              </a:r>
            </a:p>
          </p:txBody>
        </p:sp>
        <p:sp>
          <p:nvSpPr>
            <p:cNvPr id="2" name="Down Arrow 1"/>
            <p:cNvSpPr/>
            <p:nvPr/>
          </p:nvSpPr>
          <p:spPr>
            <a:xfrm>
              <a:off x="1871700" y="1811171"/>
              <a:ext cx="432048" cy="742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91182" y="2709290"/>
            <a:ext cx="4104456" cy="1944216"/>
            <a:chOff x="3861829" y="2628505"/>
            <a:chExt cx="4104456" cy="1944216"/>
          </a:xfrm>
        </p:grpSpPr>
        <p:sp>
          <p:nvSpPr>
            <p:cNvPr id="10" name="TextBox 9"/>
            <p:cNvSpPr txBox="1"/>
            <p:nvPr/>
          </p:nvSpPr>
          <p:spPr>
            <a:xfrm>
              <a:off x="5373997" y="3010216"/>
              <a:ext cx="25922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Dilute with aqueous NaCl solution</a:t>
              </a:r>
            </a:p>
            <a:p>
              <a:r>
                <a:rPr lang="nl-BE" sz="1200" dirty="0"/>
                <a:t>Reextract with 2 x with cyclohexane</a:t>
              </a:r>
            </a:p>
            <a:p>
              <a:r>
                <a:rPr lang="nl-BE" sz="1200" dirty="0"/>
                <a:t>Combine extracts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1829" y="2628505"/>
              <a:ext cx="252028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Extract in DMSO solution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61829" y="4049501"/>
              <a:ext cx="252028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PAH extract in cyclohexane solution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4905945" y="3038236"/>
              <a:ext cx="432048" cy="742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35298" y="4807398"/>
            <a:ext cx="4422192" cy="1498040"/>
            <a:chOff x="3861829" y="4594392"/>
            <a:chExt cx="4422192" cy="1498040"/>
          </a:xfrm>
        </p:grpSpPr>
        <p:sp>
          <p:nvSpPr>
            <p:cNvPr id="12" name="TextBox 11"/>
            <p:cNvSpPr txBox="1"/>
            <p:nvPr/>
          </p:nvSpPr>
          <p:spPr>
            <a:xfrm>
              <a:off x="5446005" y="4594392"/>
              <a:ext cx="25922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Wash with water</a:t>
              </a:r>
            </a:p>
            <a:p>
              <a:r>
                <a:rPr lang="nl-BE" sz="1200" dirty="0"/>
                <a:t>Dry</a:t>
              </a:r>
            </a:p>
            <a:p>
              <a:r>
                <a:rPr lang="nl-BE" sz="1200" dirty="0"/>
                <a:t>Evaporate cyclohexane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7717" y="581543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Weigh and RI determined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1829" y="5447737"/>
              <a:ext cx="252028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PAH extract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905945" y="4646470"/>
              <a:ext cx="432048" cy="742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98055" y="4171441"/>
            <a:ext cx="3672818" cy="1280847"/>
            <a:chOff x="4788024" y="2908278"/>
            <a:chExt cx="3672818" cy="1280847"/>
          </a:xfrm>
        </p:grpSpPr>
        <p:sp>
          <p:nvSpPr>
            <p:cNvPr id="24" name="Rectangle 23"/>
            <p:cNvSpPr/>
            <p:nvPr/>
          </p:nvSpPr>
          <p:spPr>
            <a:xfrm>
              <a:off x="6660523" y="3503459"/>
              <a:ext cx="1728192" cy="684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0523" y="3593897"/>
              <a:ext cx="17281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 Little and unalkylated PAH’s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88024" y="3504837"/>
              <a:ext cx="1873786" cy="684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1609" y="366532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Polar Compounds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32450" y="3172161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/>
                <a:t>Left Behind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88024" y="3179462"/>
              <a:ext cx="1870514" cy="320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58538" y="3177772"/>
              <a:ext cx="1730177" cy="3213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61168" y="3172161"/>
              <a:ext cx="17996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/>
                <a:t>Extracted</a:t>
              </a:r>
              <a:endParaRPr lang="nl-BE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89303" y="2908278"/>
              <a:ext cx="29923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/>
                <a:t>Re Extraction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88024" y="2908278"/>
              <a:ext cx="3596602" cy="2577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17490" y="1389452"/>
            <a:ext cx="6482004" cy="2426561"/>
            <a:chOff x="193490" y="1389451"/>
            <a:chExt cx="6482004" cy="2426561"/>
          </a:xfrm>
        </p:grpSpPr>
        <p:sp>
          <p:nvSpPr>
            <p:cNvPr id="30" name="Rectangle 29"/>
            <p:cNvSpPr/>
            <p:nvPr/>
          </p:nvSpPr>
          <p:spPr>
            <a:xfrm>
              <a:off x="193490" y="3337195"/>
              <a:ext cx="3596602" cy="47881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61169" y="1389451"/>
              <a:ext cx="2014325" cy="321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tx1"/>
                  </a:solidFill>
                </a:rPr>
                <a:t>MOAH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3790092" y="1679226"/>
              <a:ext cx="871078" cy="16579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692679" y="2439940"/>
            <a:ext cx="3601978" cy="1359519"/>
            <a:chOff x="174055" y="2481924"/>
            <a:chExt cx="3601978" cy="1359519"/>
          </a:xfrm>
        </p:grpSpPr>
        <p:sp>
          <p:nvSpPr>
            <p:cNvPr id="4" name="Rectangle 3"/>
            <p:cNvSpPr/>
            <p:nvPr/>
          </p:nvSpPr>
          <p:spPr>
            <a:xfrm>
              <a:off x="174055" y="3099045"/>
              <a:ext cx="1790238" cy="7423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344" y="3092588"/>
              <a:ext cx="1799674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dirty="0"/>
                <a:t>Aliphatics, Olefins, Mono, di-aromatics, Highly alkylated PAH’s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1791" y="3102779"/>
              <a:ext cx="176881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Polar compounds, Little and unalkylated PAH’s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74055" y="2767653"/>
              <a:ext cx="3601978" cy="327386"/>
              <a:chOff x="4055846" y="1177007"/>
              <a:chExt cx="3601978" cy="32738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129432" y="1177007"/>
                <a:ext cx="17281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b="1" dirty="0"/>
                  <a:t>Left Behind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055846" y="1184308"/>
                <a:ext cx="1799674" cy="32008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55520" y="1182618"/>
                <a:ext cx="1802304" cy="3213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58150" y="1177007"/>
                <a:ext cx="17996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b="1" dirty="0"/>
                  <a:t>Extract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976359" y="3093413"/>
              <a:ext cx="1799674" cy="7480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8988" y="2481924"/>
              <a:ext cx="3327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/>
                <a:t>1 st Extraction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4055" y="2506951"/>
              <a:ext cx="3601978" cy="2577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31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MOAH is not correlated to carcinogenic potential: no carcinogenicity e</a:t>
            </a:r>
            <a:r>
              <a:rPr lang="en-US" altLang="de-DE" dirty="0" err="1"/>
              <a:t>ven</a:t>
            </a:r>
            <a:r>
              <a:rPr lang="en-US" altLang="de-DE" dirty="0"/>
              <a:t> at 40 </a:t>
            </a:r>
            <a:r>
              <a:rPr lang="en-US" altLang="de-DE" dirty="0" err="1"/>
              <a:t>wt</a:t>
            </a:r>
            <a:r>
              <a:rPr lang="en-US" altLang="de-DE" dirty="0"/>
              <a:t>% total aromatics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114" y="4586951"/>
            <a:ext cx="4738775" cy="894278"/>
          </a:xfrm>
          <a:prstGeom prst="rect">
            <a:avLst/>
          </a:prstGeom>
        </p:spPr>
        <p:txBody>
          <a:bodyPr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288" indent="-2508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413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200" indent="-21272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180975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900" dirty="0"/>
              <a:t>Even at 40% (</a:t>
            </a:r>
            <a:r>
              <a:rPr lang="en-GB" sz="900" dirty="0" err="1"/>
              <a:t>wt</a:t>
            </a:r>
            <a:r>
              <a:rPr lang="en-GB" sz="900" dirty="0"/>
              <a:t>) aromatics and 55-100 ppm PAH no carcinogenicity</a:t>
            </a:r>
          </a:p>
          <a:p>
            <a:pPr lvl="1"/>
            <a:r>
              <a:rPr lang="en-GB" sz="900" dirty="0"/>
              <a:t>Neither MOAH nor PAH levels is correlated to carcinogenic potential</a:t>
            </a:r>
          </a:p>
          <a:p>
            <a:pPr lvl="1"/>
            <a:r>
              <a:rPr lang="en-GB" sz="900" dirty="0"/>
              <a:t>Only refinery treatment conditions and mouse data determine mineral oil hazard (“known refinement history”). </a:t>
            </a:r>
          </a:p>
          <a:p>
            <a:pPr lvl="1"/>
            <a:r>
              <a:rPr lang="en-GB" sz="900" dirty="0"/>
              <a:t>IP346 was introduced to link manufacture and carcinogenicity </a:t>
            </a:r>
            <a:endParaRPr lang="en-GB" sz="105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74343" y="5354271"/>
            <a:ext cx="1109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de-DE" sz="900" dirty="0">
                <a:solidFill>
                  <a:srgbClr val="595959"/>
                </a:solidFill>
                <a:latin typeface="+mn-lt"/>
              </a:rPr>
              <a:t>McKee et al., 1989</a:t>
            </a:r>
            <a:endParaRPr lang="fr-FR" altLang="de-DE" sz="900" dirty="0">
              <a:solidFill>
                <a:srgbClr val="595959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115" y="2129221"/>
            <a:ext cx="3979069" cy="2357438"/>
            <a:chOff x="1415753" y="1558643"/>
            <a:chExt cx="5305425" cy="3143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753" y="1558643"/>
              <a:ext cx="5305425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/>
            <p:cNvSpPr/>
            <p:nvPr/>
          </p:nvSpPr>
          <p:spPr>
            <a:xfrm>
              <a:off x="1415753" y="3863693"/>
              <a:ext cx="5111750" cy="5032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4493750" y="3863692"/>
              <a:ext cx="360040" cy="4222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9949" y="2268150"/>
            <a:ext cx="2736056" cy="1264444"/>
            <a:chOff x="6465590" y="1847568"/>
            <a:chExt cx="3648075" cy="16859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590" y="1847568"/>
              <a:ext cx="3648075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/>
            <p:nvPr/>
          </p:nvSpPr>
          <p:spPr>
            <a:xfrm>
              <a:off x="6465590" y="2948173"/>
              <a:ext cx="3648075" cy="2000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8669201" y="2845311"/>
              <a:ext cx="360040" cy="4222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36062" y="3647249"/>
            <a:ext cx="3631423" cy="1652646"/>
            <a:chOff x="6816081" y="3719998"/>
            <a:chExt cx="4841897" cy="220352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850" y="4599551"/>
              <a:ext cx="4730128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6081" y="3719998"/>
              <a:ext cx="4608511" cy="879553"/>
            </a:xfrm>
            <a:prstGeom prst="rect">
              <a:avLst/>
            </a:prstGeom>
          </p:spPr>
        </p:pic>
      </p:grpSp>
      <p:sp>
        <p:nvSpPr>
          <p:cNvPr id="10" name="Rectangle 8"/>
          <p:cNvSpPr/>
          <p:nvPr/>
        </p:nvSpPr>
        <p:spPr>
          <a:xfrm>
            <a:off x="9552384" y="3609741"/>
            <a:ext cx="540060" cy="1385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8" name="Rectangle 8"/>
          <p:cNvSpPr/>
          <p:nvPr/>
        </p:nvSpPr>
        <p:spPr>
          <a:xfrm>
            <a:off x="8705910" y="3606969"/>
            <a:ext cx="322477" cy="1385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9" name="Rectangle 3"/>
          <p:cNvSpPr/>
          <p:nvPr/>
        </p:nvSpPr>
        <p:spPr>
          <a:xfrm>
            <a:off x="1981115" y="3333164"/>
            <a:ext cx="3833813" cy="160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0" name="Oval 19"/>
          <p:cNvSpPr/>
          <p:nvPr/>
        </p:nvSpPr>
        <p:spPr>
          <a:xfrm>
            <a:off x="4323347" y="2456892"/>
            <a:ext cx="229493" cy="142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7"/>
          <p:cNvSpPr/>
          <p:nvPr/>
        </p:nvSpPr>
        <p:spPr>
          <a:xfrm>
            <a:off x="7095982" y="2835123"/>
            <a:ext cx="2736056" cy="10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2" name="Oval 21"/>
          <p:cNvSpPr/>
          <p:nvPr/>
        </p:nvSpPr>
        <p:spPr>
          <a:xfrm>
            <a:off x="8453478" y="2291835"/>
            <a:ext cx="774871" cy="231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Oval 22"/>
          <p:cNvSpPr/>
          <p:nvPr/>
        </p:nvSpPr>
        <p:spPr>
          <a:xfrm>
            <a:off x="8742658" y="2797007"/>
            <a:ext cx="229493" cy="142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723725" y="4278617"/>
            <a:ext cx="3480569" cy="7229"/>
          </a:xfrm>
          <a:prstGeom prst="line">
            <a:avLst/>
          </a:prstGeom>
          <a:ln>
            <a:solidFill>
              <a:srgbClr val="DD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99179" y="4524101"/>
            <a:ext cx="3480569" cy="7229"/>
          </a:xfrm>
          <a:prstGeom prst="line">
            <a:avLst/>
          </a:prstGeom>
          <a:ln>
            <a:solidFill>
              <a:srgbClr val="DD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97699" y="5004686"/>
            <a:ext cx="3480569" cy="7229"/>
          </a:xfrm>
          <a:prstGeom prst="line">
            <a:avLst/>
          </a:prstGeom>
          <a:ln>
            <a:solidFill>
              <a:srgbClr val="DD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0176"/>
      </p:ext>
    </p:extLst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MOAH – </a:t>
            </a:r>
            <a:r>
              <a:rPr lang="en-US" dirty="0"/>
              <a:t>as a measurement of “total aromatics” is not indicative of hazard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8732" y="4208003"/>
            <a:ext cx="7761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57A8"/>
                </a:solidFill>
              </a:rPr>
              <a:t>MOAH* measurement comparable to method by STIWA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57A8"/>
                </a:solidFill>
              </a:rPr>
              <a:t>The decades long observation that decreased levels of aromatics influence carcinogenicity is still true for recent MOAH analysis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57A8"/>
                </a:solidFill>
              </a:rPr>
              <a:t>However, putative reduction of aromatics, or even direct measurements of PAC has long been shown NOT to be correlated with carcinogenicity.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57A8"/>
                </a:solidFill>
              </a:rPr>
              <a:t>MOAH as a measurement of “total aromatics” is not indicative of hazard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44119"/>
              </p:ext>
            </p:extLst>
          </p:nvPr>
        </p:nvGraphicFramePr>
        <p:xfrm>
          <a:off x="2387588" y="934690"/>
          <a:ext cx="6912768" cy="3042920"/>
        </p:xfrm>
        <a:graphic>
          <a:graphicData uri="http://schemas.openxmlformats.org/drawingml/2006/table">
            <a:tbl>
              <a:tblPr firstRow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/>
                        <a:t>Process step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/>
                        <a:t>MOAH*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/>
                        <a:t>IP346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Mod. Ames,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MI index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/>
                        <a:t>Hazard rating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Distillate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&gt;30%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/>
                        <a:t>Not</a:t>
                      </a:r>
                      <a:r>
                        <a:rPr lang="en-GB" sz="1200" baseline="0"/>
                        <a:t> applicable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&gt;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Carcinogenic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Waxy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Raffinate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&gt;10%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Non-carcinogenic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Base Oil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&gt;15%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Non-carcinogenic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Tech. White oil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0.5</a:t>
                      </a:r>
                      <a:r>
                        <a:rPr lang="en-GB" baseline="0" dirty="0"/>
                        <a:t> - 5</a:t>
                      </a:r>
                      <a:r>
                        <a:rPr lang="en-GB" dirty="0"/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Non-</a:t>
                      </a:r>
                      <a:r>
                        <a:rPr lang="en-GB" dirty="0" err="1"/>
                        <a:t>carcinongenic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Pharm. White oil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&lt;0.5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</a:t>
                      </a:r>
                      <a:r>
                        <a:rPr lang="en-GB" baseline="0" dirty="0"/>
                        <a:t> 3%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&lt;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Non-carcinogenic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Aromatic</a:t>
                      </a:r>
                      <a:r>
                        <a:rPr lang="en-GB" baseline="0" dirty="0"/>
                        <a:t> extract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&gt;60%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&gt; 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/>
                        <a:t>&gt;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Carcinogenic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5035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Mouse Skin Painting Bioassay And Manufacturing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2691" y="888738"/>
            <a:ext cx="6390289" cy="5501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5380" y="6558107"/>
            <a:ext cx="39361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http://www.bio-protocol.org/attached/image/20160911/20160911234503_5045.jpg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655380" y="6390332"/>
            <a:ext cx="5583116" cy="12297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1277" y="6513302"/>
            <a:ext cx="27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12207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Total aromatics in </a:t>
            </a:r>
            <a:r>
              <a:rPr lang="en-GB" dirty="0" err="1"/>
              <a:t>tox</a:t>
            </a:r>
            <a:r>
              <a:rPr lang="en-GB" dirty="0"/>
              <a:t> tests</a:t>
            </a:r>
            <a:br>
              <a:rPr lang="en-GB" dirty="0"/>
            </a:br>
            <a:r>
              <a:rPr lang="en-GB" dirty="0" err="1"/>
              <a:t>Doak</a:t>
            </a:r>
            <a:r>
              <a:rPr lang="en-GB" dirty="0"/>
              <a:t> et al., 1985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71" y="1187928"/>
            <a:ext cx="7128792" cy="41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1545" y="5573658"/>
            <a:ext cx="748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A8"/>
                </a:solidFill>
              </a:rPr>
              <a:t>For aromatic extracts IP346 gives false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A8"/>
                </a:solidFill>
              </a:rPr>
              <a:t>However, the point here is that putative reduction of aromatics or reliance on aromatic content is NOT indicative of carcinogenicity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724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381" y="156265"/>
            <a:ext cx="6908164" cy="457857"/>
          </a:xfrm>
        </p:spPr>
        <p:txBody>
          <a:bodyPr/>
          <a:lstStyle/>
          <a:p>
            <a:r>
              <a:rPr lang="en-US" dirty="0"/>
              <a:t>The Mouse Skin Painting Carcinogenicity Bioassay</a:t>
            </a:r>
            <a:br>
              <a:rPr lang="en-US" dirty="0"/>
            </a:br>
            <a:endParaRPr lang="en-GB" dirty="0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777" y="1010372"/>
            <a:ext cx="918633" cy="688975"/>
          </a:xfrm>
          <a:prstGeom prst="rect">
            <a:avLst/>
          </a:prstGeom>
          <a:noFill/>
        </p:spPr>
      </p:pic>
      <p:grpSp>
        <p:nvGrpSpPr>
          <p:cNvPr id="80" name="Group 79"/>
          <p:cNvGrpSpPr/>
          <p:nvPr/>
        </p:nvGrpSpPr>
        <p:grpSpPr>
          <a:xfrm>
            <a:off x="2612765" y="2451099"/>
            <a:ext cx="1284504" cy="1112116"/>
            <a:chOff x="1001497" y="2839982"/>
            <a:chExt cx="1284504" cy="1112116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1001497" y="3128512"/>
              <a:ext cx="414265" cy="2"/>
            </a:xfrm>
            <a:prstGeom prst="straightConnector1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1414903" y="3582766"/>
              <a:ext cx="871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900" kern="0" dirty="0">
                  <a:solidFill>
                    <a:srgbClr val="595959"/>
                  </a:solidFill>
                  <a:latin typeface="Futura Medium"/>
                </a:rPr>
                <a:t>Undiluted oil, single dose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 rot="1594192" flipH="1">
              <a:off x="1370164" y="2839982"/>
              <a:ext cx="672025" cy="621885"/>
              <a:chOff x="2286000" y="5103112"/>
              <a:chExt cx="1087411" cy="797790"/>
            </a:xfrm>
          </p:grpSpPr>
          <p:pic>
            <p:nvPicPr>
              <p:cNvPr id="84" name="Picture 8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0" y="5466504"/>
                <a:ext cx="762000" cy="434398"/>
              </a:xfrm>
              <a:prstGeom prst="rect">
                <a:avLst/>
              </a:prstGeom>
              <a:noFill/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08229" flipH="1">
                <a:off x="2677238" y="5103112"/>
                <a:ext cx="696173" cy="421854"/>
              </a:xfrm>
              <a:prstGeom prst="rect">
                <a:avLst/>
              </a:prstGeom>
            </p:spPr>
          </p:pic>
        </p:grpSp>
      </p:grpSp>
      <p:grpSp>
        <p:nvGrpSpPr>
          <p:cNvPr id="86" name="Group 85"/>
          <p:cNvGrpSpPr/>
          <p:nvPr/>
        </p:nvGrpSpPr>
        <p:grpSpPr>
          <a:xfrm>
            <a:off x="1784161" y="2333157"/>
            <a:ext cx="1120984" cy="1225306"/>
            <a:chOff x="172893" y="2722040"/>
            <a:chExt cx="1120984" cy="1225306"/>
          </a:xfrm>
        </p:grpSpPr>
        <p:pic>
          <p:nvPicPr>
            <p:cNvPr id="87" name="Picture 2" descr="https://s-media-cache-ak0.pinimg.com/236x/85/9d/42/859d42b5b68d7d7a638f0bcdca8beec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44" y="2722040"/>
              <a:ext cx="537875" cy="82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172893" y="3578014"/>
              <a:ext cx="1120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900" dirty="0">
                  <a:solidFill>
                    <a:srgbClr val="595959"/>
                  </a:solidFill>
                  <a:latin typeface="Futura Medium"/>
                </a:rPr>
                <a:t>Shaving of dosing site before dosing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613828" y="1767501"/>
            <a:ext cx="3011402" cy="1795715"/>
            <a:chOff x="1002559" y="2156382"/>
            <a:chExt cx="3011402" cy="1795715"/>
          </a:xfrm>
        </p:grpSpPr>
        <p:grpSp>
          <p:nvGrpSpPr>
            <p:cNvPr id="90" name="Group 89"/>
            <p:cNvGrpSpPr/>
            <p:nvPr/>
          </p:nvGrpSpPr>
          <p:grpSpPr>
            <a:xfrm>
              <a:off x="2171641" y="2684396"/>
              <a:ext cx="1842320" cy="1267701"/>
              <a:chOff x="2171641" y="2684396"/>
              <a:chExt cx="1842320" cy="1267701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2171641" y="3139121"/>
                <a:ext cx="414265" cy="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95959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93" name="TextBox 92"/>
              <p:cNvSpPr txBox="1"/>
              <p:nvPr/>
            </p:nvSpPr>
            <p:spPr>
              <a:xfrm>
                <a:off x="2816724" y="3582765"/>
                <a:ext cx="1197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900" kern="0" dirty="0">
                    <a:solidFill>
                      <a:srgbClr val="595959"/>
                    </a:solidFill>
                    <a:latin typeface="Futura Medium"/>
                  </a:rPr>
                  <a:t>Repeat 2-3 times/week</a:t>
                </a: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2697132" y="2684396"/>
                <a:ext cx="1127887" cy="829543"/>
                <a:chOff x="3999854" y="4302675"/>
                <a:chExt cx="1564127" cy="1251010"/>
              </a:xfrm>
            </p:grpSpPr>
            <p:pic>
              <p:nvPicPr>
                <p:cNvPr id="95" name="Picture 4" descr="http://travoscape.com/img/icon_week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9854" y="4302675"/>
                  <a:ext cx="1564127" cy="1251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6" name="Group 95"/>
                <p:cNvGrpSpPr/>
                <p:nvPr/>
              </p:nvGrpSpPr>
              <p:grpSpPr>
                <a:xfrm rot="1594192" flipH="1">
                  <a:off x="5011079" y="4834272"/>
                  <a:ext cx="321920" cy="294813"/>
                  <a:chOff x="1323654" y="4594033"/>
                  <a:chExt cx="1283261" cy="867186"/>
                </a:xfrm>
              </p:grpSpPr>
              <p:pic>
                <p:nvPicPr>
                  <p:cNvPr id="103" name="Picture 10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23654" y="5026824"/>
                    <a:ext cx="762002" cy="43439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21108229" flipH="1">
                    <a:off x="1910742" y="4594033"/>
                    <a:ext cx="696173" cy="4218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7" name="Group 96"/>
                <p:cNvGrpSpPr/>
                <p:nvPr/>
              </p:nvGrpSpPr>
              <p:grpSpPr>
                <a:xfrm rot="1594192" flipH="1">
                  <a:off x="4044676" y="4893313"/>
                  <a:ext cx="272789" cy="271221"/>
                  <a:chOff x="2286000" y="5103112"/>
                  <a:chExt cx="1087411" cy="797790"/>
                </a:xfrm>
              </p:grpSpPr>
              <p:pic>
                <p:nvPicPr>
                  <p:cNvPr id="101" name="Picture 10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86000" y="5466504"/>
                    <a:ext cx="762000" cy="43439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21108229" flipH="1">
                    <a:off x="2677238" y="5103112"/>
                    <a:ext cx="696173" cy="42185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8" name="Group 97"/>
                <p:cNvGrpSpPr/>
                <p:nvPr/>
              </p:nvGrpSpPr>
              <p:grpSpPr>
                <a:xfrm rot="1594192" flipH="1">
                  <a:off x="4467799" y="4812598"/>
                  <a:ext cx="368219" cy="335374"/>
                  <a:chOff x="1747383" y="4738321"/>
                  <a:chExt cx="1467820" cy="986492"/>
                </a:xfrm>
              </p:grpSpPr>
              <p:pic>
                <p:nvPicPr>
                  <p:cNvPr id="99" name="Picture 9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747383" y="5290419"/>
                    <a:ext cx="762001" cy="4343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21108229" flipH="1">
                    <a:off x="2519030" y="4738321"/>
                    <a:ext cx="696173" cy="42185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91" name="Curved Up Arrow 30"/>
            <p:cNvSpPr/>
            <p:nvPr/>
          </p:nvSpPr>
          <p:spPr>
            <a:xfrm rot="165509" flipH="1" flipV="1">
              <a:off x="1002559" y="2156382"/>
              <a:ext cx="1857972" cy="449366"/>
            </a:xfrm>
            <a:prstGeom prst="curvedUpArrow">
              <a:avLst/>
            </a:prstGeom>
            <a:solidFill>
              <a:srgbClr val="FBCE07"/>
            </a:solidFill>
            <a:ln w="25400" cap="flat" cmpd="sng" algn="ctr">
              <a:solidFill>
                <a:srgbClr val="FBCE07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400" kern="0">
                <a:solidFill>
                  <a:srgbClr val="595959"/>
                </a:solidFill>
                <a:latin typeface="Futura Medium"/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540230" y="6036040"/>
            <a:ext cx="40850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700" dirty="0">
                <a:solidFill>
                  <a:srgbClr val="595959"/>
                </a:solidFill>
                <a:latin typeface="Futura Medium"/>
              </a:rPr>
              <a:t>http://www.bio-protocol.org/attached/image/20160911/20160911234503_5045.jpg</a:t>
            </a:r>
          </a:p>
          <a:p>
            <a:pPr defTabSz="1219170"/>
            <a:r>
              <a:rPr lang="en-US" sz="700" dirty="0">
                <a:solidFill>
                  <a:srgbClr val="595959"/>
                </a:solidFill>
                <a:latin typeface="Futura Medium"/>
              </a:rPr>
              <a:t>http://www.ratbehavior.org/RatsMice.htm</a:t>
            </a:r>
          </a:p>
          <a:p>
            <a:pPr defTabSz="1219170"/>
            <a:r>
              <a:rPr lang="en-US" sz="700" dirty="0">
                <a:solidFill>
                  <a:srgbClr val="595959"/>
                </a:solidFill>
                <a:latin typeface="Futura Medium"/>
              </a:rPr>
              <a:t>http://www.phytojournal.com/vol2Issue2/images/40.1.png</a:t>
            </a:r>
          </a:p>
          <a:p>
            <a:pPr defTabSz="1219170"/>
            <a:r>
              <a:rPr lang="en-US" sz="700" dirty="0">
                <a:solidFill>
                  <a:srgbClr val="595959"/>
                </a:solidFill>
                <a:latin typeface="Futura Medium"/>
              </a:rPr>
              <a:t>https://www.euromabnet.com/img/antibody/507-TEJ.RATON.SKIN.PAPILLOMA.HUGO291.copia.jpg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5436290" y="3360434"/>
            <a:ext cx="1414693" cy="2994798"/>
            <a:chOff x="3825020" y="3749317"/>
            <a:chExt cx="1414693" cy="2994798"/>
          </a:xfrm>
        </p:grpSpPr>
        <p:sp>
          <p:nvSpPr>
            <p:cNvPr id="107" name="Left Brace 106"/>
            <p:cNvSpPr/>
            <p:nvPr/>
          </p:nvSpPr>
          <p:spPr>
            <a:xfrm rot="16200000">
              <a:off x="4469070" y="5080304"/>
              <a:ext cx="119027" cy="130425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595959"/>
                </a:solidFill>
                <a:latin typeface="Futura Medium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825020" y="5790008"/>
              <a:ext cx="14146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Necropsies on all mice and all macroscopic observations recorded</a:t>
              </a:r>
            </a:p>
            <a:p>
              <a:pPr defTabSz="1219170">
                <a:defRPr/>
              </a:pPr>
              <a:endParaRPr lang="en-GB" sz="800" kern="0" dirty="0">
                <a:solidFill>
                  <a:srgbClr val="595959"/>
                </a:solidFill>
                <a:latin typeface="Futura Medium"/>
              </a:endParaRPr>
            </a:p>
            <a:p>
              <a:pPr defTabSz="1219170">
                <a:defRPr/>
              </a:pPr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All tumours (benign &amp; malignant) and skin lesions are recorded</a:t>
              </a:r>
            </a:p>
          </p:txBody>
        </p:sp>
        <p:pic>
          <p:nvPicPr>
            <p:cNvPr id="109" name="Picture 6" descr="https://s-media-cache-ak0.pinimg.com/originals/33/f5/45/33f5454cd3dda3f3f5367376694647f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232" y="3749317"/>
              <a:ext cx="831284" cy="82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1232" y="4626363"/>
              <a:ext cx="845858" cy="942182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4412852" y="4885862"/>
            <a:ext cx="964435" cy="1112335"/>
            <a:chOff x="2256648" y="5239808"/>
            <a:chExt cx="964435" cy="1112335"/>
          </a:xfrm>
        </p:grpSpPr>
        <p:sp>
          <p:nvSpPr>
            <p:cNvPr id="133" name="Up Arrow 64"/>
            <p:cNvSpPr/>
            <p:nvPr/>
          </p:nvSpPr>
          <p:spPr>
            <a:xfrm>
              <a:off x="2565513" y="5239808"/>
              <a:ext cx="283836" cy="449475"/>
            </a:xfrm>
            <a:prstGeom prst="upArrow">
              <a:avLst/>
            </a:prstGeom>
            <a:solidFill>
              <a:srgbClr val="FBCE07"/>
            </a:solidFill>
            <a:ln w="31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900" kern="0" dirty="0">
                <a:solidFill>
                  <a:srgbClr val="FFFFFF"/>
                </a:solidFill>
                <a:latin typeface="Futura Medium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6648" y="5705812"/>
              <a:ext cx="964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900" kern="0" dirty="0">
                  <a:solidFill>
                    <a:srgbClr val="595959"/>
                  </a:solidFill>
                  <a:latin typeface="Futura Medium"/>
                </a:rPr>
                <a:t>Tumor latency and regressions recorded</a:t>
              </a:r>
            </a:p>
          </p:txBody>
        </p:sp>
      </p:grpSp>
      <p:pic>
        <p:nvPicPr>
          <p:cNvPr id="135" name="Picture 1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3880" y="1011270"/>
            <a:ext cx="1755703" cy="555762"/>
          </a:xfrm>
          <a:prstGeom prst="rect">
            <a:avLst/>
          </a:prstGeom>
        </p:spPr>
      </p:pic>
      <p:sp>
        <p:nvSpPr>
          <p:cNvPr id="136" name="Left-Right Arrow 70"/>
          <p:cNvSpPr/>
          <p:nvPr/>
        </p:nvSpPr>
        <p:spPr>
          <a:xfrm>
            <a:off x="3756033" y="1080669"/>
            <a:ext cx="1505312" cy="525087"/>
          </a:xfrm>
          <a:prstGeom prst="leftRightArrow">
            <a:avLst>
              <a:gd name="adj1" fmla="val 55014"/>
              <a:gd name="adj2" fmla="val 50000"/>
            </a:avLst>
          </a:prstGeom>
          <a:solidFill>
            <a:srgbClr val="FFC000"/>
          </a:solidFill>
          <a:ln w="12700" cap="flat" cmpd="sng" algn="ctr">
            <a:solidFill>
              <a:srgbClr val="595959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595959"/>
                </a:solidFill>
                <a:latin typeface="Futura Medium"/>
              </a:rPr>
              <a:t>THE</a:t>
            </a:r>
            <a:r>
              <a:rPr lang="en-US" sz="800" kern="0" dirty="0">
                <a:solidFill>
                  <a:srgbClr val="595959"/>
                </a:solidFill>
                <a:latin typeface="Futura Medium"/>
              </a:rPr>
              <a:t> gold standard for studying carcinogenesis</a:t>
            </a:r>
          </a:p>
        </p:txBody>
      </p:sp>
      <p:sp>
        <p:nvSpPr>
          <p:cNvPr id="137" name="Right Brace 136"/>
          <p:cNvSpPr/>
          <p:nvPr/>
        </p:nvSpPr>
        <p:spPr>
          <a:xfrm>
            <a:off x="6327637" y="643382"/>
            <a:ext cx="229108" cy="1933537"/>
          </a:xfrm>
          <a:prstGeom prst="rightBrace">
            <a:avLst/>
          </a:prstGeom>
          <a:noFill/>
          <a:ln w="9525" cap="flat" cmpd="sng" algn="ctr">
            <a:solidFill>
              <a:srgbClr val="595959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2400" kern="0">
              <a:solidFill>
                <a:srgbClr val="595959"/>
              </a:solidFill>
              <a:latin typeface="Futura Medium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0532" y="763309"/>
            <a:ext cx="636263" cy="325264"/>
          </a:xfrm>
          <a:prstGeom prst="rect">
            <a:avLst/>
          </a:prstGeom>
        </p:spPr>
      </p:pic>
      <p:grpSp>
        <p:nvGrpSpPr>
          <p:cNvPr id="139" name="Group 138"/>
          <p:cNvGrpSpPr/>
          <p:nvPr/>
        </p:nvGrpSpPr>
        <p:grpSpPr>
          <a:xfrm>
            <a:off x="6666902" y="1294539"/>
            <a:ext cx="1010611" cy="719396"/>
            <a:chOff x="5088697" y="1381342"/>
            <a:chExt cx="787124" cy="516623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 flipV="1">
              <a:off x="5088697" y="1426761"/>
              <a:ext cx="787124" cy="471204"/>
            </a:xfrm>
            <a:prstGeom prst="rect">
              <a:avLst/>
            </a:prstGeom>
          </p:spPr>
        </p:pic>
        <p:sp>
          <p:nvSpPr>
            <p:cNvPr id="141" name="Multiply 74"/>
            <p:cNvSpPr/>
            <p:nvPr/>
          </p:nvSpPr>
          <p:spPr>
            <a:xfrm>
              <a:off x="5405703" y="1381342"/>
              <a:ext cx="374981" cy="300580"/>
            </a:xfrm>
            <a:prstGeom prst="mathMultiply">
              <a:avLst/>
            </a:prstGeom>
            <a:solidFill>
              <a:srgbClr val="FF0000"/>
            </a:solidFill>
            <a:ln w="3175" cap="flat" cmpd="sng" algn="ctr">
              <a:solidFill>
                <a:srgbClr val="FBCE07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400" kern="0">
                <a:solidFill>
                  <a:srgbClr val="FFFFFF"/>
                </a:solidFill>
                <a:latin typeface="Futura Medium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108319" y="4191903"/>
            <a:ext cx="1800668" cy="1811023"/>
            <a:chOff x="6497051" y="4580784"/>
            <a:chExt cx="1507132" cy="1811023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45353" y="4580784"/>
              <a:ext cx="897163" cy="909386"/>
            </a:xfrm>
            <a:prstGeom prst="rect">
              <a:avLst/>
            </a:prstGeom>
          </p:spPr>
        </p:pic>
        <p:sp>
          <p:nvSpPr>
            <p:cNvPr id="145" name="Lightning Bolt 144"/>
            <p:cNvSpPr/>
            <p:nvPr/>
          </p:nvSpPr>
          <p:spPr>
            <a:xfrm rot="20832943">
              <a:off x="6497051" y="4582819"/>
              <a:ext cx="734849" cy="910987"/>
            </a:xfrm>
            <a:prstGeom prst="lightningBolt">
              <a:avLst/>
            </a:prstGeom>
            <a:solidFill>
              <a:srgbClr val="FF0000"/>
            </a:solidFill>
            <a:ln w="31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FFFF"/>
                </a:solidFill>
                <a:latin typeface="Futura Medium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955666" y="5807032"/>
              <a:ext cx="9660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Systemic metastasis is common in mice with skin malignant tumours</a:t>
              </a:r>
            </a:p>
          </p:txBody>
        </p:sp>
        <p:sp>
          <p:nvSpPr>
            <p:cNvPr id="147" name="Left Brace 146"/>
            <p:cNvSpPr/>
            <p:nvPr/>
          </p:nvSpPr>
          <p:spPr>
            <a:xfrm rot="16200000">
              <a:off x="7391591" y="5155625"/>
              <a:ext cx="94240" cy="113094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595959"/>
                </a:solidFill>
                <a:latin typeface="Futura Medium"/>
              </a:endParaRPr>
            </a:p>
          </p:txBody>
        </p:sp>
      </p:grpSp>
      <p:graphicFrame>
        <p:nvGraphicFramePr>
          <p:cNvPr id="148" name="Diagram 147"/>
          <p:cNvGraphicFramePr/>
          <p:nvPr>
            <p:extLst>
              <p:ext uri="{D42A27DB-BD31-4B8C-83A1-F6EECF244321}">
                <p14:modId xmlns:p14="http://schemas.microsoft.com/office/powerpoint/2010/main" val="3367778612"/>
              </p:ext>
            </p:extLst>
          </p:nvPr>
        </p:nvGraphicFramePr>
        <p:xfrm>
          <a:off x="7804654" y="1119753"/>
          <a:ext cx="2514035" cy="96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49" name="Group 148"/>
          <p:cNvGrpSpPr/>
          <p:nvPr/>
        </p:nvGrpSpPr>
        <p:grpSpPr>
          <a:xfrm>
            <a:off x="6795967" y="2208296"/>
            <a:ext cx="806180" cy="747466"/>
            <a:chOff x="6093724" y="2087352"/>
            <a:chExt cx="1006430" cy="970541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93724" y="2087352"/>
              <a:ext cx="1006430" cy="525024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187917" y="2598132"/>
              <a:ext cx="342805" cy="45976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624915" y="2633959"/>
              <a:ext cx="432019" cy="268403"/>
            </a:xfrm>
            <a:prstGeom prst="rect">
              <a:avLst/>
            </a:prstGeom>
          </p:spPr>
        </p:pic>
      </p:grpSp>
      <p:sp>
        <p:nvSpPr>
          <p:cNvPr id="156" name="Oval 155"/>
          <p:cNvSpPr/>
          <p:nvPr/>
        </p:nvSpPr>
        <p:spPr bwMode="auto">
          <a:xfrm>
            <a:off x="6818243" y="1571283"/>
            <a:ext cx="257061" cy="4724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600">
              <a:latin typeface="Arial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6640555" y="3976517"/>
            <a:ext cx="1499073" cy="2498266"/>
            <a:chOff x="5031649" y="4276428"/>
            <a:chExt cx="1499073" cy="2498266"/>
          </a:xfrm>
        </p:grpSpPr>
        <p:sp>
          <p:nvSpPr>
            <p:cNvPr id="158" name="Rectangle 157"/>
            <p:cNvSpPr/>
            <p:nvPr/>
          </p:nvSpPr>
          <p:spPr>
            <a:xfrm>
              <a:off x="5421761" y="5697476"/>
              <a:ext cx="103940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Histopathology of skin and major organs </a:t>
              </a:r>
            </a:p>
            <a:p>
              <a:endParaRPr lang="en-GB" sz="800" dirty="0"/>
            </a:p>
            <a:p>
              <a:pPr defTabSz="1219170"/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Skin </a:t>
              </a:r>
              <a:r>
                <a:rPr lang="en-GB" sz="800" kern="0" dirty="0" err="1">
                  <a:solidFill>
                    <a:srgbClr val="595959"/>
                  </a:solidFill>
                  <a:latin typeface="Futura Medium"/>
                </a:rPr>
                <a:t>tumor</a:t>
              </a:r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 classification:</a:t>
              </a:r>
            </a:p>
            <a:p>
              <a:pPr defTabSz="1219170"/>
              <a:r>
                <a:rPr lang="en-GB" sz="800" kern="0" dirty="0">
                  <a:solidFill>
                    <a:srgbClr val="595959"/>
                  </a:solidFill>
                  <a:latin typeface="Futura Medium"/>
                </a:rPr>
                <a:t>benign or malignant</a:t>
              </a:r>
            </a:p>
          </p:txBody>
        </p:sp>
        <p:sp>
          <p:nvSpPr>
            <p:cNvPr id="159" name="Left Brace 158"/>
            <p:cNvSpPr/>
            <p:nvPr/>
          </p:nvSpPr>
          <p:spPr>
            <a:xfrm rot="16200000">
              <a:off x="5918130" y="5060098"/>
              <a:ext cx="94240" cy="113094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5031649" y="4594563"/>
              <a:ext cx="467383" cy="80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527791" y="4276428"/>
              <a:ext cx="820059" cy="689356"/>
            </a:xfrm>
            <a:prstGeom prst="rect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</a:ln>
            <a:effectLst/>
          </p:spPr>
        </p:pic>
      </p:grpSp>
      <p:grpSp>
        <p:nvGrpSpPr>
          <p:cNvPr id="177" name="Group 176"/>
          <p:cNvGrpSpPr/>
          <p:nvPr/>
        </p:nvGrpSpPr>
        <p:grpSpPr>
          <a:xfrm>
            <a:off x="1725708" y="3622932"/>
            <a:ext cx="3805174" cy="2128397"/>
            <a:chOff x="201708" y="3622931"/>
            <a:chExt cx="3805174" cy="2128397"/>
          </a:xfrm>
        </p:grpSpPr>
        <p:grpSp>
          <p:nvGrpSpPr>
            <p:cNvPr id="111" name="Group 110"/>
            <p:cNvGrpSpPr/>
            <p:nvPr/>
          </p:nvGrpSpPr>
          <p:grpSpPr>
            <a:xfrm>
              <a:off x="201708" y="3622931"/>
              <a:ext cx="3805174" cy="2128397"/>
              <a:chOff x="114439" y="4011813"/>
              <a:chExt cx="3805174" cy="2128397"/>
            </a:xfrm>
          </p:grpSpPr>
          <p:sp>
            <p:nvSpPr>
              <p:cNvPr id="112" name="Left Brace 111"/>
              <p:cNvSpPr/>
              <p:nvPr/>
            </p:nvSpPr>
            <p:spPr>
              <a:xfrm rot="16200000">
                <a:off x="1922887" y="2349510"/>
                <a:ext cx="142862" cy="3467467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srgbClr val="595959"/>
                  </a:solidFill>
                  <a:latin typeface="Futura Medium"/>
                </a:endParaRPr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1041025" y="5186864"/>
                <a:ext cx="2878588" cy="697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95959"/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114" name="Group 113"/>
              <p:cNvGrpSpPr/>
              <p:nvPr/>
            </p:nvGrpSpPr>
            <p:grpSpPr>
              <a:xfrm>
                <a:off x="1132336" y="4346975"/>
                <a:ext cx="782305" cy="777284"/>
                <a:chOff x="1678155" y="1537066"/>
                <a:chExt cx="1521656" cy="1263731"/>
              </a:xfrm>
            </p:grpSpPr>
            <p:pic>
              <p:nvPicPr>
                <p:cNvPr id="126" name="Picture 12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8155" y="1537066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7" name="Picture 12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8155" y="1932001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8" name="Picture 12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8155" y="2326936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9" name="Picture 12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7811" y="1576529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0" name="Picture 12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7811" y="1971464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1" name="Picture 13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7811" y="2366399"/>
                  <a:ext cx="762000" cy="43439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5" name="Left Brace 114"/>
              <p:cNvSpPr/>
              <p:nvPr/>
            </p:nvSpPr>
            <p:spPr>
              <a:xfrm>
                <a:off x="802690" y="4254230"/>
                <a:ext cx="338632" cy="1885980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srgbClr val="595959"/>
                  </a:solidFill>
                  <a:latin typeface="Futura Medium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14440" y="4458269"/>
                <a:ext cx="724860" cy="523665"/>
              </a:xfrm>
              <a:prstGeom prst="rect">
                <a:avLst/>
              </a:prstGeom>
              <a:solidFill>
                <a:srgbClr val="DD1D21">
                  <a:lumMod val="40000"/>
                  <a:lumOff val="60000"/>
                </a:srgbClr>
              </a:solidFill>
              <a:ln w="6350" cap="flat" cmpd="sng" algn="ctr">
                <a:solidFill>
                  <a:srgbClr val="FBCE0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050" b="1" kern="0" dirty="0">
                    <a:solidFill>
                      <a:srgbClr val="595959"/>
                    </a:solidFill>
                    <a:latin typeface="Futura Medium"/>
                  </a:rPr>
                  <a:t>controls</a:t>
                </a:r>
                <a:endParaRPr lang="en-US" sz="1200" b="1" kern="0" dirty="0">
                  <a:solidFill>
                    <a:srgbClr val="595959"/>
                  </a:solidFill>
                  <a:latin typeface="Futura Medium"/>
                </a:endParaRPr>
              </a:p>
              <a:p>
                <a:pPr algn="ctr" defTabSz="1219170">
                  <a:defRPr/>
                </a:pPr>
                <a:r>
                  <a:rPr lang="en-US" sz="900" b="1" kern="0" dirty="0">
                    <a:solidFill>
                      <a:srgbClr val="595959"/>
                    </a:solidFill>
                    <a:latin typeface="Futura Medium"/>
                  </a:rPr>
                  <a:t>n = 40-96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14439" y="5322960"/>
                <a:ext cx="751402" cy="640276"/>
              </a:xfrm>
              <a:prstGeom prst="rect">
                <a:avLst/>
              </a:prstGeom>
              <a:solidFill>
                <a:srgbClr val="FBCE07"/>
              </a:solidFill>
              <a:ln w="3175" cap="flat" cmpd="sng" algn="ctr">
                <a:solidFill>
                  <a:srgbClr val="FBCE0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000" b="1" kern="0" dirty="0">
                    <a:solidFill>
                      <a:srgbClr val="595959"/>
                    </a:solidFill>
                    <a:latin typeface="Futura Medium"/>
                  </a:rPr>
                  <a:t>undiluted oil treatment</a:t>
                </a:r>
              </a:p>
              <a:p>
                <a:pPr algn="ctr" defTabSz="1219170">
                  <a:defRPr/>
                </a:pPr>
                <a:r>
                  <a:rPr lang="en-US" sz="900" b="1" kern="0" dirty="0">
                    <a:solidFill>
                      <a:srgbClr val="595959"/>
                    </a:solidFill>
                    <a:latin typeface="Futura Medium"/>
                  </a:rPr>
                  <a:t>n = 40-50</a:t>
                </a: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1124693" y="5300599"/>
                <a:ext cx="782305" cy="777284"/>
                <a:chOff x="1678155" y="1537066"/>
                <a:chExt cx="1521656" cy="1263731"/>
              </a:xfrm>
            </p:grpSpPr>
            <p:pic>
              <p:nvPicPr>
                <p:cNvPr id="120" name="Picture 1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8155" y="1537066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1" name="Picture 12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8155" y="1932001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" name="Picture 12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8155" y="2326936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3" name="Picture 12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7811" y="1576529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4" name="Picture 12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7811" y="1971464"/>
                  <a:ext cx="762000" cy="4343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5" name="Picture 12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7811" y="2366399"/>
                  <a:ext cx="762000" cy="43439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9" name="TextBox 118"/>
              <p:cNvSpPr txBox="1"/>
              <p:nvPr/>
            </p:nvSpPr>
            <p:spPr>
              <a:xfrm>
                <a:off x="2672183" y="4857073"/>
                <a:ext cx="11384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1200" kern="0" dirty="0">
                    <a:solidFill>
                      <a:srgbClr val="595959"/>
                    </a:solidFill>
                    <a:latin typeface="Futura Medium"/>
                  </a:rPr>
                  <a:t>78-104 weeks</a:t>
                </a:r>
              </a:p>
            </p:txBody>
          </p:sp>
        </p:grp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967466" flipV="1">
              <a:off x="2002248" y="4932436"/>
              <a:ext cx="466211" cy="356334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5063" y="5427383"/>
              <a:ext cx="391755" cy="267186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89979" y="6619149"/>
            <a:ext cx="5583116" cy="12297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1" y="6559260"/>
            <a:ext cx="176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772862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8" grpId="0">
        <p:bldAsOne/>
      </p:bldGraphic>
      <p:bldP spid="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Tissue Sensitive to B[a]P-induced Tumors is Reflected in Average Rodent DMEL Values</a:t>
            </a:r>
          </a:p>
        </p:txBody>
      </p:sp>
      <p:pic>
        <p:nvPicPr>
          <p:cNvPr id="2061" name="Picture 13" descr="C:\Users\MDADEN1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77" y="1783216"/>
            <a:ext cx="6221897" cy="37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4"/>
          <p:cNvSpPr txBox="1">
            <a:spLocks/>
          </p:cNvSpPr>
          <p:nvPr/>
        </p:nvSpPr>
        <p:spPr>
          <a:xfrm>
            <a:off x="1709439" y="928141"/>
            <a:ext cx="7518644" cy="6982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Dermal route is the worst case scenario for PAH (PAC) mediated carcinogenicity.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42004" y="5878718"/>
            <a:ext cx="219290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Slide credits: D. Adenuga - ExxonMobil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9973" y="6454695"/>
            <a:ext cx="255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3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406495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125" y="155384"/>
            <a:ext cx="6908164" cy="457857"/>
          </a:xfrm>
        </p:spPr>
        <p:txBody>
          <a:bodyPr/>
          <a:lstStyle/>
          <a:p>
            <a:r>
              <a:rPr lang="en-GB" dirty="0"/>
              <a:t>Why the Mouse Skin Painting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Extensive</a:t>
            </a:r>
            <a:r>
              <a:rPr lang="en-GB" dirty="0"/>
              <a:t>ly used as a holistic multistage carcinogenesis model</a:t>
            </a:r>
            <a:r>
              <a:rPr lang="en-GB" baseline="30000" dirty="0"/>
              <a:t>1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300" dirty="0"/>
              <a:t>Principles studied in this model are relevant to other epithelial tissues</a:t>
            </a:r>
          </a:p>
          <a:p>
            <a:r>
              <a:rPr lang="en-GB" sz="2300" dirty="0"/>
              <a:t>Carcinogenicity and potency of naked ring and alkylated PAH and isomerism has been studied in this model</a:t>
            </a:r>
            <a:r>
              <a:rPr lang="en-GB" sz="2300" baseline="30000" dirty="0"/>
              <a:t>2, 3</a:t>
            </a:r>
          </a:p>
          <a:p>
            <a:r>
              <a:rPr lang="en-GB" sz="2300" dirty="0"/>
              <a:t>Model of choice to study the impact of petroleum refining on modulating carcinogenicity of petroleum substances</a:t>
            </a:r>
            <a:r>
              <a:rPr lang="en-GB" sz="2300" baseline="30000" dirty="0"/>
              <a:t>4</a:t>
            </a:r>
          </a:p>
          <a:p>
            <a:r>
              <a:rPr lang="en-GB" sz="2300" dirty="0"/>
              <a:t>Main route of exposure for petroleum products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10" y="1514898"/>
            <a:ext cx="8547248" cy="24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9408" y="611583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1. </a:t>
            </a:r>
            <a:r>
              <a:rPr lang="es-ES" sz="900" dirty="0" err="1"/>
              <a:t>Rundhaug</a:t>
            </a:r>
            <a:r>
              <a:rPr lang="es-ES" sz="900" dirty="0"/>
              <a:t> et al., 2010. </a:t>
            </a:r>
            <a:r>
              <a:rPr lang="es-ES" sz="900" dirty="0" err="1"/>
              <a:t>Cancers</a:t>
            </a:r>
            <a:r>
              <a:rPr lang="es-ES" sz="900" dirty="0"/>
              <a:t>; 2(2): 436–482.</a:t>
            </a:r>
          </a:p>
          <a:p>
            <a:r>
              <a:rPr lang="es-ES" sz="900" dirty="0"/>
              <a:t>2. La </a:t>
            </a:r>
            <a:r>
              <a:rPr lang="es-ES" sz="900" dirty="0" err="1"/>
              <a:t>Voie</a:t>
            </a:r>
            <a:r>
              <a:rPr lang="es-ES" sz="900" dirty="0"/>
              <a:t> el al., 1985. </a:t>
            </a:r>
            <a:r>
              <a:rPr lang="es-ES" sz="900" dirty="0" err="1"/>
              <a:t>Carcinogenesis</a:t>
            </a:r>
            <a:r>
              <a:rPr lang="es-ES" sz="900" dirty="0"/>
              <a:t>; 6(10): 1483-1488.</a:t>
            </a:r>
          </a:p>
          <a:p>
            <a:r>
              <a:rPr lang="es-ES" sz="900" dirty="0"/>
              <a:t>3. </a:t>
            </a:r>
            <a:r>
              <a:rPr lang="es-ES" sz="900" dirty="0" err="1"/>
              <a:t>Luch</a:t>
            </a:r>
            <a:r>
              <a:rPr lang="es-ES" sz="900" dirty="0"/>
              <a:t> A., 2009. Mol. </a:t>
            </a:r>
            <a:r>
              <a:rPr lang="es-ES" sz="900" dirty="0" err="1"/>
              <a:t>Clin</a:t>
            </a:r>
            <a:r>
              <a:rPr lang="es-ES" sz="900" dirty="0"/>
              <a:t>. </a:t>
            </a:r>
            <a:r>
              <a:rPr lang="es-ES" sz="900" dirty="0" err="1"/>
              <a:t>Env</a:t>
            </a:r>
            <a:r>
              <a:rPr lang="es-ES" sz="900" dirty="0"/>
              <a:t>. </a:t>
            </a:r>
            <a:r>
              <a:rPr lang="es-ES" sz="900" dirty="0" err="1"/>
              <a:t>Tox</a:t>
            </a:r>
            <a:r>
              <a:rPr lang="es-ES" sz="900" dirty="0"/>
              <a:t>. (1): 151-179</a:t>
            </a:r>
          </a:p>
          <a:p>
            <a:r>
              <a:rPr lang="en-GB" sz="900" dirty="0"/>
              <a:t>4. Bingham et al., 1980. J. </a:t>
            </a:r>
            <a:r>
              <a:rPr lang="en-GB" sz="900" dirty="0" err="1"/>
              <a:t>Env</a:t>
            </a:r>
            <a:r>
              <a:rPr lang="en-GB" sz="900" dirty="0"/>
              <a:t> Path </a:t>
            </a:r>
            <a:r>
              <a:rPr lang="en-GB" sz="900" dirty="0" err="1"/>
              <a:t>Tox</a:t>
            </a:r>
            <a:r>
              <a:rPr lang="en-GB" sz="900" dirty="0"/>
              <a:t>; (3)483-563.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64676" y="6524015"/>
            <a:ext cx="5583116" cy="12297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MOCRINIS-2    Juan-Carlos Carrillo  17/10/2017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9935" y="6524015"/>
            <a:ext cx="216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060435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rot="3462332">
            <a:off x="2760644" y="3285637"/>
            <a:ext cx="403496" cy="38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555146694"/>
              </p:ext>
            </p:extLst>
          </p:nvPr>
        </p:nvGraphicFramePr>
        <p:xfrm>
          <a:off x="1981200" y="13716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738964" y="5679822"/>
            <a:ext cx="2973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 rich in CYP activity – skin, liver etc.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0151" y="3356643"/>
            <a:ext cx="2993993" cy="2475307"/>
            <a:chOff x="626150" y="3356642"/>
            <a:chExt cx="2993993" cy="2475307"/>
          </a:xfrm>
        </p:grpSpPr>
        <p:grpSp>
          <p:nvGrpSpPr>
            <p:cNvPr id="28" name="Group 27"/>
            <p:cNvGrpSpPr/>
            <p:nvPr/>
          </p:nvGrpSpPr>
          <p:grpSpPr>
            <a:xfrm>
              <a:off x="626150" y="3356642"/>
              <a:ext cx="2993993" cy="2475307"/>
              <a:chOff x="817954" y="3513086"/>
              <a:chExt cx="2993993" cy="2475307"/>
            </a:xfrm>
          </p:grpSpPr>
          <p:pic>
            <p:nvPicPr>
              <p:cNvPr id="7" name="Picture 5" descr="C:\Users\MDADEN1\AppData\Local\Microsoft\Windows\Temporary Internet Files\Content.IE5\XA7JMC72\Benzo(a)pyrene_metabolism.svg[1]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3639" r="19259" b="7476"/>
              <a:stretch/>
            </p:blipFill>
            <p:spPr bwMode="auto">
              <a:xfrm>
                <a:off x="838200" y="4863487"/>
                <a:ext cx="1154249" cy="755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MDADEN1\AppData\Local\Microsoft\Windows\Temporary Internet Files\Content.IE5\XA7JMC72\Benzo(a)pyrene_metabolism.svg[1]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5" r="72346" b="69503"/>
              <a:stretch/>
            </p:blipFill>
            <p:spPr bwMode="auto">
              <a:xfrm>
                <a:off x="1992449" y="3882418"/>
                <a:ext cx="964184" cy="592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 descr="C:\Users\MDADEN1\AppData\Local\Microsoft\Windows\Temporary Internet Files\Content.IE5\ZYX4CIAZ\=catechol%252C_o-quinone[1]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50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b="9557"/>
              <a:stretch/>
            </p:blipFill>
            <p:spPr bwMode="auto">
              <a:xfrm>
                <a:off x="2121639" y="4863487"/>
                <a:ext cx="705803" cy="603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5" descr="C:\Users\MDADEN1\Desktop\Picture1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7377" y="4781494"/>
                <a:ext cx="550728" cy="685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Straight Arrow Connector 15"/>
              <p:cNvCxnSpPr>
                <a:stCxn id="8" idx="2"/>
                <a:endCxn id="7" idx="0"/>
              </p:cNvCxnSpPr>
              <p:nvPr/>
            </p:nvCxnSpPr>
            <p:spPr>
              <a:xfrm flipH="1">
                <a:off x="1415325" y="4475005"/>
                <a:ext cx="1059216" cy="388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8" idx="2"/>
                <a:endCxn id="9" idx="0"/>
              </p:cNvCxnSpPr>
              <p:nvPr/>
            </p:nvCxnSpPr>
            <p:spPr>
              <a:xfrm>
                <a:off x="2474541" y="4475005"/>
                <a:ext cx="0" cy="388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8" idx="2"/>
                <a:endCxn id="1039" idx="0"/>
              </p:cNvCxnSpPr>
              <p:nvPr/>
            </p:nvCxnSpPr>
            <p:spPr>
              <a:xfrm>
                <a:off x="2474541" y="4475005"/>
                <a:ext cx="838200" cy="3064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100079" y="3513086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B[a]P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17954" y="561906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Epoxide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69246" y="5396880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-quinone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11728" y="5466933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cation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50428" y="4287139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alpha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CYP1A1/1B1/1A2</a:t>
              </a:r>
            </a:p>
          </p:txBody>
        </p:sp>
      </p:grpSp>
      <p:sp>
        <p:nvSpPr>
          <p:cNvPr id="54" name="Shape 53"/>
          <p:cNvSpPr/>
          <p:nvPr/>
        </p:nvSpPr>
        <p:spPr>
          <a:xfrm rot="5175212">
            <a:off x="5047555" y="3095846"/>
            <a:ext cx="2733408" cy="2051543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>
              <a:rot lat="1200000" lon="10800000" rev="198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54"/>
          <p:cNvSpPr txBox="1"/>
          <p:nvPr/>
        </p:nvSpPr>
        <p:spPr>
          <a:xfrm>
            <a:off x="6836466" y="40009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promotion</a:t>
            </a:r>
            <a:r>
              <a:rPr lang="en-US" dirty="0">
                <a:solidFill>
                  <a:schemeClr val="accent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dirty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irritation, cytotoxicity, inflammatory response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12666" y="492423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sensitive tumor sites – dermal, oral (forestomach, oral cavity, GIT)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B[a]P Rodent Tumor Mode of Action Dictates Tumor Location </a:t>
            </a:r>
          </a:p>
        </p:txBody>
      </p:sp>
      <p:pic>
        <p:nvPicPr>
          <p:cNvPr id="58" name="Picture 10" descr="C:\Users\MDADEN1\AppData\Local\Microsoft\Windows\Temporary Internet Files\Content.IE5\ZYX4CIAZ\=catechol%252C_o-quinone[1]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557"/>
          <a:stretch/>
        </p:blipFill>
        <p:spPr bwMode="auto">
          <a:xfrm>
            <a:off x="5486401" y="4512802"/>
            <a:ext cx="705803" cy="603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" name="TextBox 24"/>
          <p:cNvSpPr txBox="1"/>
          <p:nvPr/>
        </p:nvSpPr>
        <p:spPr bwMode="auto">
          <a:xfrm>
            <a:off x="8080409" y="5972208"/>
            <a:ext cx="219290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Slide credits: D. Adenuga - ExxonMobil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4889" y="6454695"/>
            <a:ext cx="245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29158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406" y="249977"/>
            <a:ext cx="6908164" cy="457857"/>
          </a:xfrm>
        </p:spPr>
        <p:txBody>
          <a:bodyPr>
            <a:normAutofit fontScale="90000"/>
          </a:bodyPr>
          <a:lstStyle/>
          <a:p>
            <a:r>
              <a:rPr lang="en-GB" dirty="0"/>
              <a:t>MOAH Molecular Structure Determines Carcinogenicity</a:t>
            </a:r>
            <a:br>
              <a:rPr lang="en-GB" dirty="0"/>
            </a:br>
            <a:r>
              <a:rPr lang="en-GB" dirty="0"/>
              <a:t>Steric Hindrance</a:t>
            </a:r>
            <a:br>
              <a:rPr lang="en-GB" dirty="0"/>
            </a:b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13819" y="1697650"/>
            <a:ext cx="2631487" cy="1216546"/>
            <a:chOff x="689818" y="1697650"/>
            <a:chExt cx="2631487" cy="1216546"/>
          </a:xfrm>
        </p:grpSpPr>
        <p:pic>
          <p:nvPicPr>
            <p:cNvPr id="5" name="Picture 3" descr="C:\Users\MDADEN1\AppData\Local\Microsoft\Windows\Temporary Internet Files\Content.IE5\XA7JMC72\Benzo(a)pyrene_metabolism.svg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" r="72346" b="69503"/>
            <a:stretch/>
          </p:blipFill>
          <p:spPr bwMode="auto">
            <a:xfrm rot="430504">
              <a:off x="1594675" y="2282578"/>
              <a:ext cx="1027691" cy="63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artial Circle 5"/>
            <p:cNvSpPr/>
            <p:nvPr/>
          </p:nvSpPr>
          <p:spPr bwMode="auto">
            <a:xfrm rot="12796403">
              <a:off x="2526324" y="2391886"/>
              <a:ext cx="452527" cy="470935"/>
            </a:xfrm>
            <a:prstGeom prst="pie">
              <a:avLst>
                <a:gd name="adj1" fmla="val 0"/>
                <a:gd name="adj2" fmla="val 1571865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7348" y="1699880"/>
              <a:ext cx="873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CYP</a:t>
              </a:r>
            </a:p>
            <a:p>
              <a:r>
                <a:rPr lang="en-GB" sz="1400" dirty="0"/>
                <a:t>enzymes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9818" y="1697650"/>
              <a:ext cx="912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MOAH </a:t>
              </a:r>
            </a:p>
            <a:p>
              <a:r>
                <a:rPr lang="en-GB" sz="1400" dirty="0"/>
                <a:t>substrate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99287">
            <a:off x="5516980" y="4499294"/>
            <a:ext cx="2801323" cy="1181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014" y="3180776"/>
            <a:ext cx="1281758" cy="1815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06647">
            <a:off x="3296324" y="4582342"/>
            <a:ext cx="445704" cy="7278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17641" y="651210"/>
            <a:ext cx="971801" cy="4353380"/>
            <a:chOff x="5393640" y="651210"/>
            <a:chExt cx="971801" cy="4353380"/>
          </a:xfrm>
        </p:grpSpPr>
        <p:sp>
          <p:nvSpPr>
            <p:cNvPr id="15" name="TextBox 14"/>
            <p:cNvSpPr txBox="1"/>
            <p:nvPr/>
          </p:nvSpPr>
          <p:spPr>
            <a:xfrm>
              <a:off x="5393640" y="1697650"/>
              <a:ext cx="912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MOAH </a:t>
              </a:r>
            </a:p>
            <a:p>
              <a:r>
                <a:rPr lang="en-GB" sz="1400" dirty="0"/>
                <a:t>substrate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643052">
              <a:off x="3904385" y="2543534"/>
              <a:ext cx="4353380" cy="5687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63312" y="1692644"/>
            <a:ext cx="1851173" cy="3303541"/>
            <a:chOff x="6739311" y="1692643"/>
            <a:chExt cx="1851173" cy="33035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9311" y="3180776"/>
              <a:ext cx="1281758" cy="18154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716527" y="1692643"/>
              <a:ext cx="873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CYP</a:t>
              </a:r>
            </a:p>
            <a:p>
              <a:r>
                <a:rPr lang="en-GB" sz="1400" dirty="0"/>
                <a:t>enzymes</a:t>
              </a:r>
            </a:p>
          </p:txBody>
        </p:sp>
        <p:sp>
          <p:nvSpPr>
            <p:cNvPr id="18" name="Partial Circle 17"/>
            <p:cNvSpPr/>
            <p:nvPr/>
          </p:nvSpPr>
          <p:spPr bwMode="auto">
            <a:xfrm rot="13277910">
              <a:off x="7412827" y="2345108"/>
              <a:ext cx="452527" cy="470935"/>
            </a:xfrm>
            <a:prstGeom prst="pie">
              <a:avLst>
                <a:gd name="adj1" fmla="val 0"/>
                <a:gd name="adj2" fmla="val 1571865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MOCRINIS-2    Juan-Carlos Carrillo  17/10/2017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3555" y="6454695"/>
            <a:ext cx="294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6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296767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AWE presentation b&amp;w">
  <a:themeElements>
    <a:clrScheme name="CONCAWE presentation - 0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ONCAWE presentation - 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AWE presentation -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AWE presentation - 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G 2017 annual plan - ALL HMG ACTIVITIES_HBK010916" id="{FA32EFA3-B7BF-469F-8A64-260E3924C705}" vid="{22DE2D5F-10F6-42A0-906D-870AD003489F}"/>
    </a:ext>
  </a:extLst>
</a:theme>
</file>

<file path=ppt/theme/theme2.xml><?xml version="1.0" encoding="utf-8"?>
<a:theme xmlns:a="http://schemas.openxmlformats.org/drawingml/2006/main" name="1_CONCAWE presentation b&amp;w">
  <a:themeElements>
    <a:clrScheme name="CONCAWE presentation - 0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ONCAWE presentation - 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AWE presentation -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AWE presentation - 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G 2017 annual plan - ALL HMG ACTIVITIES_HBK010916" id="{FA32EFA3-B7BF-469F-8A64-260E3924C705}" vid="{4BEE3284-8F6F-4559-89B2-60AA15F091A6}"/>
    </a:ext>
  </a:extLst>
</a:theme>
</file>

<file path=ppt/theme/theme3.xml><?xml version="1.0" encoding="utf-8"?>
<a:theme xmlns:a="http://schemas.openxmlformats.org/drawingml/2006/main" name="2_CONCAWE presentation b&amp;w">
  <a:themeElements>
    <a:clrScheme name="CONCAWE presentation - 0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ONCAWE presentation - 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AWE presentation -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AWE presentation - 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G 2017 annual plan - ALL HMG ACTIVITIES_HBK010916" id="{FA32EFA3-B7BF-469F-8A64-260E3924C705}" vid="{55A64540-5F7E-44E3-87C6-1E05831FDA85}"/>
    </a:ext>
  </a:extLst>
</a:theme>
</file>

<file path=ppt/theme/theme4.xml><?xml version="1.0" encoding="utf-8"?>
<a:theme xmlns:a="http://schemas.openxmlformats.org/drawingml/2006/main" name="3_CONCAWE presentation b&amp;w">
  <a:themeElements>
    <a:clrScheme name="CONCAWE presentation - 0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ONCAWE presentation - 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AWE presentation -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AWE presentation - 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G 2017 annual plan - ALL HMG ACTIVITIES_HBK010916" id="{FA32EFA3-B7BF-469F-8A64-260E3924C705}" vid="{4DE2670E-DA15-47A7-8666-B72C30CE6003}"/>
    </a:ext>
  </a:extLst>
</a:theme>
</file>

<file path=ppt/theme/theme5.xml><?xml version="1.0" encoding="utf-8"?>
<a:theme xmlns:a="http://schemas.openxmlformats.org/drawingml/2006/main" name="4_CONCAWE presentation b&amp;w">
  <a:themeElements>
    <a:clrScheme name="CONCAWE presentation - 0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ONCAWE presentation - 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AWE presentation -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AWE presentation - 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AWE presentation - 0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G 2017 annual plan - ALL HMG ACTIVITIES_HBK010916" id="{FA32EFA3-B7BF-469F-8A64-260E3924C705}" vid="{1E3B291F-2E49-497A-B181-29AEC5F1A53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 CCW Template</Template>
  <TotalTime>2940</TotalTime>
  <Words>3620</Words>
  <Application>Microsoft Office PowerPoint</Application>
  <PresentationFormat>Widescreen</PresentationFormat>
  <Paragraphs>593</Paragraphs>
  <Slides>40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PMingLiU-ExtB</vt:lpstr>
      <vt:lpstr>Arial</vt:lpstr>
      <vt:lpstr>Calibri</vt:lpstr>
      <vt:lpstr>Courier New</vt:lpstr>
      <vt:lpstr>DIN-Regular</vt:lpstr>
      <vt:lpstr>Futura Medium</vt:lpstr>
      <vt:lpstr>Tahoma</vt:lpstr>
      <vt:lpstr>Times New Roman</vt:lpstr>
      <vt:lpstr>Webdings</vt:lpstr>
      <vt:lpstr>Wingdings</vt:lpstr>
      <vt:lpstr>CONCAWE presentation b&amp;w</vt:lpstr>
      <vt:lpstr>1_CONCAWE presentation b&amp;w</vt:lpstr>
      <vt:lpstr>2_CONCAWE presentation b&amp;w</vt:lpstr>
      <vt:lpstr>3_CONCAWE presentation b&amp;w</vt:lpstr>
      <vt:lpstr>4_CONCAWE presentation b&amp;w</vt:lpstr>
      <vt:lpstr>Worksheet</vt:lpstr>
      <vt:lpstr>Toxicity of MOAH:  The Impact Of Molecular Structure</vt:lpstr>
      <vt:lpstr>Key points for discussion</vt:lpstr>
      <vt:lpstr>Mouse skin painting studies</vt:lpstr>
      <vt:lpstr>The Mouse Skin Painting Bioassay And Manufacturing</vt:lpstr>
      <vt:lpstr>The Mouse Skin Painting Carcinogenicity Bioassay </vt:lpstr>
      <vt:lpstr>Tissue Sensitive to B[a]P-induced Tumors is Reflected in Average Rodent DMEL Values</vt:lpstr>
      <vt:lpstr>Why the Mouse Skin Painting Model?</vt:lpstr>
      <vt:lpstr>B[a]P Rodent Tumor Mode of Action Dictates Tumor Location </vt:lpstr>
      <vt:lpstr>MOAH Molecular Structure Determines Carcinogenicity Steric Hindrance </vt:lpstr>
      <vt:lpstr>Tumour initiation and promotion model –  Testing of “MOAH” fractions</vt:lpstr>
      <vt:lpstr>Take Home Message for Mouse Skin Painting Studies in Mineral Oils</vt:lpstr>
      <vt:lpstr>IP346</vt:lpstr>
      <vt:lpstr>The Necessity For A Carcinogenicity Screening Method</vt:lpstr>
      <vt:lpstr>Screening Method Is In Line With Manufacturing </vt:lpstr>
      <vt:lpstr>Screening Method Should Be Selective To Toxicologically Relevant PAC</vt:lpstr>
      <vt:lpstr>DMSO extract aromatic composition Relationship to Refinement </vt:lpstr>
      <vt:lpstr>Screening Method By Chromatography</vt:lpstr>
      <vt:lpstr>Conclusions On Screening Method Based On DMSO Extraction</vt:lpstr>
      <vt:lpstr>IP346 – The Carcinogenicity Screening Method</vt:lpstr>
      <vt:lpstr>IP346 And Mouse Skin Painting Studies – Data Base</vt:lpstr>
      <vt:lpstr>PowerPoint Presentation</vt:lpstr>
      <vt:lpstr>IP346 – Take Home Message </vt:lpstr>
      <vt:lpstr>Total Aromatics (MOAH) and Carcinogenicity </vt:lpstr>
      <vt:lpstr>Why Is MOAH “High”? – The MOAH Paradox Example Microcrystalline Wax</vt:lpstr>
      <vt:lpstr>Former Material Is Representative For Today – Decades Long Consistency In Manufacturing </vt:lpstr>
      <vt:lpstr>Do We Need A Sophisticated MOAH Method?</vt:lpstr>
      <vt:lpstr>MOAH HPLC Does Not Correlate With DMSO-PAC Measurements</vt:lpstr>
      <vt:lpstr>Conclusions</vt:lpstr>
      <vt:lpstr>Can't See The Forest For The Trees</vt:lpstr>
      <vt:lpstr>The Carcinogenicity Weight of Evidence</vt:lpstr>
      <vt:lpstr>MOAH Take Home Message I</vt:lpstr>
      <vt:lpstr>MOAH Take Home Message II</vt:lpstr>
      <vt:lpstr>Thank You</vt:lpstr>
      <vt:lpstr>Back-up</vt:lpstr>
      <vt:lpstr>Selectivity of a DMSO extraction</vt:lpstr>
      <vt:lpstr>IP346 – in regulatory context</vt:lpstr>
      <vt:lpstr>IP346 method procedure</vt:lpstr>
      <vt:lpstr>MOAH is not correlated to carcinogenic potential: no carcinogenicity even at 40 wt% total aromatics</vt:lpstr>
      <vt:lpstr>MOAH – as a measurement of “total aromatics” is not indicative of hazard</vt:lpstr>
      <vt:lpstr>Total aromatics in tox tests Doak et al., 1985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Hydrocarbons in Cosmetics Safety Mineral Oil, Waxes and Petrolatum</dc:title>
  <dc:creator>Ketelslegers Hans</dc:creator>
  <cp:lastModifiedBy>Teixidor Marine</cp:lastModifiedBy>
  <cp:revision>265</cp:revision>
  <cp:lastPrinted>2015-09-01T09:55:44Z</cp:lastPrinted>
  <dcterms:created xsi:type="dcterms:W3CDTF">2016-11-15T09:29:34Z</dcterms:created>
  <dcterms:modified xsi:type="dcterms:W3CDTF">2017-10-16T09:57:15Z</dcterms:modified>
</cp:coreProperties>
</file>